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2"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C3196EC-15EB-4453-8771-D083B6E2924B}"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3652719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3196EC-15EB-4453-8771-D083B6E2924B}"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405482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3196EC-15EB-4453-8771-D083B6E2924B}"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73280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3196EC-15EB-4453-8771-D083B6E2924B}"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754329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3196EC-15EB-4453-8771-D083B6E2924B}" type="datetimeFigureOut">
              <a:rPr lang="en-IN" smtClean="0"/>
              <a:t>02-02-2022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203093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C3196EC-15EB-4453-8771-D083B6E2924B}"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336450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C3196EC-15EB-4453-8771-D083B6E2924B}" type="datetimeFigureOut">
              <a:rPr lang="en-IN" smtClean="0"/>
              <a:t>02-02-2022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601115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C3196EC-15EB-4453-8771-D083B6E2924B}" type="datetimeFigureOut">
              <a:rPr lang="en-IN" smtClean="0"/>
              <a:t>02-02-2022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302867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196EC-15EB-4453-8771-D083B6E2924B}" type="datetimeFigureOut">
              <a:rPr lang="en-IN" smtClean="0"/>
              <a:t>02-02-2022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209114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196EC-15EB-4453-8771-D083B6E2924B}"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1870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196EC-15EB-4453-8771-D083B6E2924B}" type="datetimeFigureOut">
              <a:rPr lang="en-IN" smtClean="0"/>
              <a:t>02-02-2022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92B46D-EFC8-4CF8-AC58-CF3ED25B55CC}" type="slidenum">
              <a:rPr lang="en-IN" smtClean="0"/>
              <a:t>‹#›</a:t>
            </a:fld>
            <a:endParaRPr lang="en-IN"/>
          </a:p>
        </p:txBody>
      </p:sp>
    </p:spTree>
    <p:extLst>
      <p:ext uri="{BB962C8B-B14F-4D97-AF65-F5344CB8AC3E}">
        <p14:creationId xmlns:p14="http://schemas.microsoft.com/office/powerpoint/2010/main" val="289674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196EC-15EB-4453-8771-D083B6E2924B}" type="datetimeFigureOut">
              <a:rPr lang="en-IN" smtClean="0"/>
              <a:t>02-02-2022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2B46D-EFC8-4CF8-AC58-CF3ED25B55CC}" type="slidenum">
              <a:rPr lang="en-IN" smtClean="0"/>
              <a:t>‹#›</a:t>
            </a:fld>
            <a:endParaRPr lang="en-IN"/>
          </a:p>
        </p:txBody>
      </p:sp>
    </p:spTree>
    <p:extLst>
      <p:ext uri="{BB962C8B-B14F-4D97-AF65-F5344CB8AC3E}">
        <p14:creationId xmlns:p14="http://schemas.microsoft.com/office/powerpoint/2010/main" val="3988729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Chapter: 1] Software Quality Assurance Fundamentals</a:t>
            </a:r>
            <a:endParaRPr lang="en-IN" dirty="0"/>
          </a:p>
        </p:txBody>
      </p:sp>
      <p:sp>
        <p:nvSpPr>
          <p:cNvPr id="3" name="Subtitle 2"/>
          <p:cNvSpPr>
            <a:spLocks noGrp="1"/>
          </p:cNvSpPr>
          <p:nvPr>
            <p:ph type="subTitle" idx="1"/>
          </p:nvPr>
        </p:nvSpPr>
        <p:spPr/>
        <p:txBody>
          <a:bodyPr>
            <a:normAutofit fontScale="92500" lnSpcReduction="20000"/>
          </a:bodyPr>
          <a:lstStyle/>
          <a:p>
            <a:r>
              <a:rPr lang="en-US" dirty="0" smtClean="0"/>
              <a:t>Prof. </a:t>
            </a:r>
            <a:r>
              <a:rPr lang="en-US" dirty="0" err="1" smtClean="0"/>
              <a:t>Sachin</a:t>
            </a:r>
            <a:r>
              <a:rPr lang="en-US" dirty="0" smtClean="0"/>
              <a:t> </a:t>
            </a:r>
            <a:r>
              <a:rPr lang="en-US" dirty="0" err="1" smtClean="0"/>
              <a:t>Lende</a:t>
            </a:r>
            <a:endParaRPr lang="en-US" dirty="0" smtClean="0"/>
          </a:p>
          <a:p>
            <a:r>
              <a:rPr lang="en-US" dirty="0" smtClean="0"/>
              <a:t>MCA – II</a:t>
            </a:r>
          </a:p>
          <a:p>
            <a:r>
              <a:rPr lang="en-US" dirty="0" smtClean="0"/>
              <a:t>Subject :- Software Testing &amp; Quality Assurance </a:t>
            </a:r>
            <a:endParaRPr lang="en-IN" dirty="0"/>
          </a:p>
        </p:txBody>
      </p:sp>
    </p:spTree>
    <p:extLst>
      <p:ext uri="{BB962C8B-B14F-4D97-AF65-F5344CB8AC3E}">
        <p14:creationId xmlns:p14="http://schemas.microsoft.com/office/powerpoint/2010/main" val="2508527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86732628"/>
              </p:ext>
            </p:extLst>
          </p:nvPr>
        </p:nvGraphicFramePr>
        <p:xfrm>
          <a:off x="1043608" y="1600200"/>
          <a:ext cx="7560840" cy="4997153"/>
        </p:xfrm>
        <a:graphic>
          <a:graphicData uri="http://schemas.openxmlformats.org/drawingml/2006/table">
            <a:tbl>
              <a:tblPr firstRow="1" firstCol="1" bandRow="1">
                <a:tableStyleId>{5C22544A-7EE6-4342-B048-85BDC9FD1C3A}</a:tableStyleId>
              </a:tblPr>
              <a:tblGrid>
                <a:gridCol w="3942900"/>
                <a:gridCol w="3617940"/>
              </a:tblGrid>
              <a:tr h="237960">
                <a:tc>
                  <a:txBody>
                    <a:bodyPr/>
                    <a:lstStyle/>
                    <a:p>
                      <a:pPr algn="just">
                        <a:lnSpc>
                          <a:spcPct val="115000"/>
                        </a:lnSpc>
                        <a:spcAft>
                          <a:spcPts val="1000"/>
                        </a:spcAft>
                      </a:pPr>
                      <a:r>
                        <a:rPr lang="en-US" sz="1200">
                          <a:effectLst/>
                        </a:rPr>
                        <a:t>Product Standard</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a:effectLst/>
                        </a:rPr>
                        <a:t>Process Standard</a:t>
                      </a:r>
                      <a:endParaRPr lang="en-IN" sz="1000">
                        <a:effectLst/>
                        <a:latin typeface="Calibri"/>
                        <a:ea typeface="Calibri"/>
                        <a:cs typeface="Times New Roman"/>
                      </a:endParaRPr>
                    </a:p>
                  </a:txBody>
                  <a:tcPr marL="60239" marR="60239" marT="0" marB="0"/>
                </a:tc>
              </a:tr>
              <a:tr h="713879">
                <a:tc>
                  <a:txBody>
                    <a:bodyPr/>
                    <a:lstStyle/>
                    <a:p>
                      <a:pPr algn="just">
                        <a:lnSpc>
                          <a:spcPct val="115000"/>
                        </a:lnSpc>
                        <a:spcAft>
                          <a:spcPts val="1000"/>
                        </a:spcAft>
                      </a:pPr>
                      <a:r>
                        <a:rPr lang="en-US" sz="1200">
                          <a:effectLst/>
                        </a:rPr>
                        <a:t>1. These are the standard that applies to S/W product being developed.</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a:effectLst/>
                        </a:rPr>
                        <a:t>1. They include specific process activity which assures that the product standards are followed.</a:t>
                      </a:r>
                      <a:endParaRPr lang="en-IN" sz="1000">
                        <a:effectLst/>
                        <a:latin typeface="Calibri"/>
                        <a:ea typeface="Calibri"/>
                        <a:cs typeface="Times New Roman"/>
                      </a:endParaRPr>
                    </a:p>
                  </a:txBody>
                  <a:tcPr marL="60239" marR="60239" marT="0" marB="0"/>
                </a:tc>
              </a:tr>
              <a:tr h="1427758">
                <a:tc>
                  <a:txBody>
                    <a:bodyPr/>
                    <a:lstStyle/>
                    <a:p>
                      <a:pPr algn="just">
                        <a:lnSpc>
                          <a:spcPct val="115000"/>
                        </a:lnSpc>
                        <a:spcAft>
                          <a:spcPts val="1000"/>
                        </a:spcAft>
                      </a:pPr>
                      <a:r>
                        <a:rPr lang="en-US" sz="1200">
                          <a:effectLst/>
                        </a:rPr>
                        <a:t>2. Include documentation standards (related to structure) and coding standards </a:t>
                      </a:r>
                      <a:endParaRPr lang="en-IN" sz="1000">
                        <a:effectLst/>
                      </a:endParaRPr>
                    </a:p>
                    <a:p>
                      <a:pPr algn="just">
                        <a:lnSpc>
                          <a:spcPct val="115000"/>
                        </a:lnSpc>
                        <a:spcAft>
                          <a:spcPts val="1000"/>
                        </a:spcAft>
                      </a:pPr>
                      <a:r>
                        <a:rPr lang="en-US" sz="1200">
                          <a:effectLst/>
                        </a:rPr>
                        <a:t>(Programming features).</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a:effectLst/>
                        </a:rPr>
                        <a:t>2. Used during the s/w development and includes: definition of specifications, design &amp; validation process + description of documents which is generated during process.</a:t>
                      </a:r>
                      <a:endParaRPr lang="en-IN" sz="1000">
                        <a:effectLst/>
                        <a:latin typeface="Calibri"/>
                        <a:ea typeface="Calibri"/>
                        <a:cs typeface="Times New Roman"/>
                      </a:endParaRPr>
                    </a:p>
                  </a:txBody>
                  <a:tcPr marL="60239" marR="60239" marT="0" marB="0"/>
                </a:tc>
              </a:tr>
              <a:tr h="237960">
                <a:tc>
                  <a:txBody>
                    <a:bodyPr/>
                    <a:lstStyle/>
                    <a:p>
                      <a:pPr algn="just">
                        <a:lnSpc>
                          <a:spcPct val="115000"/>
                        </a:lnSpc>
                        <a:spcAft>
                          <a:spcPts val="1000"/>
                        </a:spcAft>
                      </a:pPr>
                      <a:r>
                        <a:rPr lang="en-US" sz="1200">
                          <a:effectLst/>
                        </a:rPr>
                        <a:t>3. Applied to s/w process o/p.</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a:effectLst/>
                        </a:rPr>
                        <a:t>3. Applied on process itself.</a:t>
                      </a:r>
                      <a:endParaRPr lang="en-IN" sz="1000">
                        <a:effectLst/>
                        <a:latin typeface="Calibri"/>
                        <a:ea typeface="Calibri"/>
                        <a:cs typeface="Times New Roman"/>
                      </a:endParaRPr>
                    </a:p>
                  </a:txBody>
                  <a:tcPr marL="60239" marR="60239" marT="0" marB="0"/>
                </a:tc>
              </a:tr>
              <a:tr h="951838">
                <a:tc>
                  <a:txBody>
                    <a:bodyPr/>
                    <a:lstStyle/>
                    <a:p>
                      <a:pPr algn="just">
                        <a:lnSpc>
                          <a:spcPct val="115000"/>
                        </a:lnSpc>
                        <a:spcAft>
                          <a:spcPts val="1000"/>
                        </a:spcAft>
                      </a:pPr>
                      <a:r>
                        <a:rPr lang="en-US" sz="1200">
                          <a:effectLst/>
                        </a:rPr>
                        <a:t>4. Product standards are related to Design Review Form, Program style, Requirement document &amp; project plan format structure.</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dirty="0">
                          <a:effectLst/>
                        </a:rPr>
                        <a:t>4. Design Review conduct, Project plan approval process, change control process , Test Process.</a:t>
                      </a:r>
                      <a:endParaRPr lang="en-IN" sz="1000" dirty="0">
                        <a:effectLst/>
                        <a:latin typeface="Calibri"/>
                        <a:ea typeface="Calibri"/>
                        <a:cs typeface="Times New Roman"/>
                      </a:endParaRPr>
                    </a:p>
                  </a:txBody>
                  <a:tcPr marL="60239" marR="60239" marT="0" marB="0"/>
                </a:tc>
              </a:tr>
              <a:tr h="1427758">
                <a:tc>
                  <a:txBody>
                    <a:bodyPr/>
                    <a:lstStyle/>
                    <a:p>
                      <a:pPr algn="just">
                        <a:lnSpc>
                          <a:spcPct val="115000"/>
                        </a:lnSpc>
                        <a:spcAft>
                          <a:spcPts val="1000"/>
                        </a:spcAft>
                      </a:pPr>
                      <a:r>
                        <a:rPr lang="en-US" sz="1200">
                          <a:effectLst/>
                        </a:rPr>
                        <a:t>5. Concerned with product quality factors : cost, time &amp; schedule, people quality, development technology &amp; process quality.</a:t>
                      </a:r>
                      <a:endParaRPr lang="en-IN" sz="1000">
                        <a:effectLst/>
                        <a:latin typeface="Calibri"/>
                        <a:ea typeface="Calibri"/>
                        <a:cs typeface="Times New Roman"/>
                      </a:endParaRPr>
                    </a:p>
                  </a:txBody>
                  <a:tcPr marL="60239" marR="60239" marT="0" marB="0"/>
                </a:tc>
                <a:tc>
                  <a:txBody>
                    <a:bodyPr/>
                    <a:lstStyle/>
                    <a:p>
                      <a:pPr algn="just">
                        <a:lnSpc>
                          <a:spcPct val="115000"/>
                        </a:lnSpc>
                        <a:spcAft>
                          <a:spcPts val="1000"/>
                        </a:spcAft>
                      </a:pPr>
                      <a:r>
                        <a:rPr lang="en-US" sz="1200" dirty="0">
                          <a:effectLst/>
                        </a:rPr>
                        <a:t>5. Concerned with process quality factors : understandability, visibility, supportability, acceptability, rapidity, reliability, robustness, maintainability</a:t>
                      </a:r>
                      <a:endParaRPr lang="en-IN" sz="1000" dirty="0">
                        <a:effectLst/>
                        <a:latin typeface="Calibri"/>
                        <a:ea typeface="Calibri"/>
                        <a:cs typeface="Times New Roman"/>
                      </a:endParaRPr>
                    </a:p>
                  </a:txBody>
                  <a:tcPr marL="60239" marR="60239" marT="0" marB="0"/>
                </a:tc>
              </a:tr>
            </a:tbl>
          </a:graphicData>
        </a:graphic>
      </p:graphicFrame>
    </p:spTree>
    <p:extLst>
      <p:ext uri="{BB962C8B-B14F-4D97-AF65-F5344CB8AC3E}">
        <p14:creationId xmlns:p14="http://schemas.microsoft.com/office/powerpoint/2010/main" val="169028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lvl="0"/>
            <a:r>
              <a:rPr lang="en-US" b="1" dirty="0"/>
              <a:t>Standards involved in QA : </a:t>
            </a:r>
            <a:r>
              <a:rPr lang="en-US" b="1" i="1" dirty="0"/>
              <a:t>ISO 9000 Q standard</a:t>
            </a:r>
            <a:endParaRPr lang="en-IN" dirty="0"/>
          </a:p>
          <a:p>
            <a:pPr lvl="0"/>
            <a:r>
              <a:rPr lang="en-US" dirty="0"/>
              <a:t>According to this standard, a quality assurance system may be defined as the organizational structure, responsibilities, procedures &amp; resources for implementing quality management.</a:t>
            </a:r>
            <a:endParaRPr lang="en-IN" dirty="0"/>
          </a:p>
          <a:p>
            <a:pPr lvl="0"/>
            <a:r>
              <a:rPr lang="en-US" dirty="0"/>
              <a:t>Quality assurance systems are created to help organizations to ensure that their products &amp; services satisfy the customer expectations.</a:t>
            </a:r>
            <a:endParaRPr lang="en-IN" dirty="0"/>
          </a:p>
          <a:p>
            <a:pPr lvl="0"/>
            <a:r>
              <a:rPr lang="en-US" dirty="0"/>
              <a:t>ISO 9000 describes the general guidelines for QMS &amp; is applicable to any business.</a:t>
            </a:r>
            <a:endParaRPr lang="en-IN" dirty="0"/>
          </a:p>
          <a:p>
            <a:pPr lvl="0"/>
            <a:r>
              <a:rPr lang="en-US" dirty="0"/>
              <a:t>ISO 9001:2000 QS standards apply to SE.</a:t>
            </a:r>
            <a:endParaRPr lang="en-IN" dirty="0"/>
          </a:p>
          <a:p>
            <a:r>
              <a:rPr lang="en-US" dirty="0"/>
              <a:t>Areas covered by ISO 9001 model for quality assurance are</a:t>
            </a:r>
            <a:endParaRPr lang="en-IN" dirty="0"/>
          </a:p>
        </p:txBody>
      </p:sp>
    </p:spTree>
    <p:extLst>
      <p:ext uri="{BB962C8B-B14F-4D97-AF65-F5344CB8AC3E}">
        <p14:creationId xmlns:p14="http://schemas.microsoft.com/office/powerpoint/2010/main" val="286744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6466795"/>
              </p:ext>
            </p:extLst>
          </p:nvPr>
        </p:nvGraphicFramePr>
        <p:xfrm>
          <a:off x="755576" y="1412782"/>
          <a:ext cx="7992888" cy="4680513"/>
        </p:xfrm>
        <a:graphic>
          <a:graphicData uri="http://schemas.openxmlformats.org/drawingml/2006/table">
            <a:tbl>
              <a:tblPr firstRow="1" firstCol="1" bandRow="1">
                <a:tableStyleId>{5C22544A-7EE6-4342-B048-85BDC9FD1C3A}</a:tableStyleId>
              </a:tblPr>
              <a:tblGrid>
                <a:gridCol w="4312030"/>
                <a:gridCol w="3680858"/>
              </a:tblGrid>
              <a:tr h="452862">
                <a:tc>
                  <a:txBody>
                    <a:bodyPr/>
                    <a:lstStyle/>
                    <a:p>
                      <a:pPr algn="just">
                        <a:lnSpc>
                          <a:spcPct val="115000"/>
                        </a:lnSpc>
                        <a:spcAft>
                          <a:spcPts val="1000"/>
                        </a:spcAft>
                      </a:pPr>
                      <a:r>
                        <a:rPr lang="en-US" sz="1400">
                          <a:effectLst/>
                        </a:rPr>
                        <a:t>Management Responsibility</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Quality System</a:t>
                      </a:r>
                      <a:endParaRPr lang="en-IN" sz="1100">
                        <a:effectLst/>
                        <a:latin typeface="Calibri"/>
                        <a:ea typeface="Calibri"/>
                        <a:cs typeface="Times New Roman"/>
                      </a:endParaRPr>
                    </a:p>
                  </a:txBody>
                  <a:tcPr marL="68580" marR="68580" marT="0" marB="0" anchor="ctr"/>
                </a:tc>
              </a:tr>
              <a:tr h="604755">
                <a:tc>
                  <a:txBody>
                    <a:bodyPr/>
                    <a:lstStyle/>
                    <a:p>
                      <a:pPr algn="just">
                        <a:lnSpc>
                          <a:spcPct val="115000"/>
                        </a:lnSpc>
                        <a:spcAft>
                          <a:spcPts val="1000"/>
                        </a:spcAft>
                      </a:pPr>
                      <a:r>
                        <a:rPr lang="en-US" sz="1400">
                          <a:effectLst/>
                        </a:rPr>
                        <a:t>Control of non conforming products</a:t>
                      </a:r>
                      <a:endParaRPr lang="en-IN" sz="1100">
                        <a:effectLst/>
                        <a:latin typeface="Calibri"/>
                        <a:ea typeface="Calibri"/>
                        <a:cs typeface="Times New Roman"/>
                      </a:endParaRPr>
                    </a:p>
                  </a:txBody>
                  <a:tcPr marL="68580" marR="68580" marT="0" marB="0"/>
                </a:tc>
                <a:tc>
                  <a:txBody>
                    <a:bodyPr/>
                    <a:lstStyle/>
                    <a:p>
                      <a:pPr algn="just">
                        <a:lnSpc>
                          <a:spcPct val="115000"/>
                        </a:lnSpc>
                        <a:spcAft>
                          <a:spcPts val="1000"/>
                        </a:spcAft>
                      </a:pPr>
                      <a:r>
                        <a:rPr lang="en-US" sz="1400">
                          <a:effectLst/>
                        </a:rPr>
                        <a:t>Design Control</a:t>
                      </a:r>
                      <a:endParaRPr lang="en-IN" sz="1100">
                        <a:effectLst/>
                        <a:latin typeface="Calibri"/>
                        <a:ea typeface="Calibri"/>
                        <a:cs typeface="Times New Roman"/>
                      </a:endParaRPr>
                    </a:p>
                  </a:txBody>
                  <a:tcPr marL="68580" marR="68580" marT="0" marB="0"/>
                </a:tc>
              </a:tr>
              <a:tr h="452862">
                <a:tc>
                  <a:txBody>
                    <a:bodyPr/>
                    <a:lstStyle/>
                    <a:p>
                      <a:pPr algn="just">
                        <a:lnSpc>
                          <a:spcPct val="115000"/>
                        </a:lnSpc>
                        <a:spcAft>
                          <a:spcPts val="1000"/>
                        </a:spcAft>
                      </a:pPr>
                      <a:r>
                        <a:rPr lang="en-US" sz="1400">
                          <a:effectLst/>
                        </a:rPr>
                        <a:t>Handling, storage, packaging &amp; delivery</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Purchasing</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Purchaser-supplied products</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Product identification &amp; traceability</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Process Control</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Inspection &amp; Testing</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Inspection &amp; Test equipments</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Inspection &amp; test status</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Contract Review</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Corrective action</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Document Control</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Quality Records</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Internal Quality Audits</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Training</a:t>
                      </a:r>
                      <a:endParaRPr lang="en-IN" sz="1100">
                        <a:effectLst/>
                        <a:latin typeface="Calibri"/>
                        <a:ea typeface="Calibri"/>
                        <a:cs typeface="Times New Roman"/>
                      </a:endParaRPr>
                    </a:p>
                  </a:txBody>
                  <a:tcPr marL="68580" marR="68580" marT="0" marB="0" anchor="ctr"/>
                </a:tc>
              </a:tr>
              <a:tr h="452862">
                <a:tc>
                  <a:txBody>
                    <a:bodyPr/>
                    <a:lstStyle/>
                    <a:p>
                      <a:pPr algn="just">
                        <a:lnSpc>
                          <a:spcPct val="115000"/>
                        </a:lnSpc>
                        <a:spcAft>
                          <a:spcPts val="1000"/>
                        </a:spcAft>
                      </a:pPr>
                      <a:r>
                        <a:rPr lang="en-US" sz="1400">
                          <a:effectLst/>
                        </a:rPr>
                        <a:t>Servicing</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dirty="0">
                          <a:effectLst/>
                        </a:rPr>
                        <a:t>Statistical Techniques</a:t>
                      </a:r>
                      <a:endParaRPr lang="en-IN"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1467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b="1" dirty="0"/>
              <a:t>Six Sigma (6σ) :- </a:t>
            </a:r>
            <a:endParaRPr lang="en-IN" dirty="0"/>
          </a:p>
          <a:p>
            <a:r>
              <a:rPr lang="en-US" dirty="0"/>
              <a:t>Six Sigma is a methodology for pursuing continuous improvement in customer satisfaction and profit. It is a management philosophy attempting to improve effectiveness and efficiency. </a:t>
            </a:r>
            <a:endParaRPr lang="en-IN" dirty="0"/>
          </a:p>
          <a:p>
            <a:endParaRPr lang="en-IN" dirty="0"/>
          </a:p>
        </p:txBody>
      </p:sp>
    </p:spTree>
    <p:extLst>
      <p:ext uri="{BB962C8B-B14F-4D97-AF65-F5344CB8AC3E}">
        <p14:creationId xmlns:p14="http://schemas.microsoft.com/office/powerpoint/2010/main" val="56589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a:t>Features of Six Sigma:- </a:t>
            </a:r>
            <a:endParaRPr lang="en-IN" dirty="0"/>
          </a:p>
          <a:p>
            <a:pPr lvl="0"/>
            <a:r>
              <a:rPr lang="en-US" dirty="0"/>
              <a:t>Six Sigma's aim is to eliminate waste and inefficiency, thereby increasing customer satisfaction by delivering what the customer is expecting.</a:t>
            </a:r>
            <a:endParaRPr lang="en-IN" dirty="0"/>
          </a:p>
          <a:p>
            <a:pPr lvl="0"/>
            <a:r>
              <a:rPr lang="en-US" dirty="0"/>
              <a:t>Six Sigma follows a structured methodology, and has defined roles for the participants.</a:t>
            </a:r>
            <a:endParaRPr lang="en-IN" dirty="0"/>
          </a:p>
          <a:p>
            <a:pPr lvl="0"/>
            <a:r>
              <a:rPr lang="en-US" dirty="0"/>
              <a:t>Six Sigma is a data driven methodology, and requires accurate data collection for the processes being analyzed.</a:t>
            </a:r>
            <a:endParaRPr lang="en-IN" dirty="0"/>
          </a:p>
          <a:p>
            <a:pPr lvl="0"/>
            <a:r>
              <a:rPr lang="en-US" dirty="0"/>
              <a:t>Six Sigma is about putting results on Financial Statements.</a:t>
            </a:r>
            <a:endParaRPr lang="en-IN" dirty="0"/>
          </a:p>
          <a:p>
            <a:endParaRPr lang="en-IN" dirty="0"/>
          </a:p>
        </p:txBody>
      </p:sp>
    </p:spTree>
    <p:extLst>
      <p:ext uri="{BB962C8B-B14F-4D97-AF65-F5344CB8AC3E}">
        <p14:creationId xmlns:p14="http://schemas.microsoft.com/office/powerpoint/2010/main" val="17433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lvl="0"/>
            <a:r>
              <a:rPr lang="en-US" dirty="0"/>
              <a:t>Six Sigma is a business-driven, multi-dimensional structured approach for −</a:t>
            </a:r>
            <a:endParaRPr lang="en-IN" sz="2400" dirty="0"/>
          </a:p>
          <a:p>
            <a:pPr lvl="1"/>
            <a:r>
              <a:rPr lang="en-US" dirty="0"/>
              <a:t>Improving Processes</a:t>
            </a:r>
            <a:endParaRPr lang="en-IN" sz="2000" dirty="0"/>
          </a:p>
          <a:p>
            <a:pPr lvl="1"/>
            <a:r>
              <a:rPr lang="en-US" dirty="0"/>
              <a:t>Lowering Defects</a:t>
            </a:r>
            <a:endParaRPr lang="en-IN" sz="2000" dirty="0"/>
          </a:p>
          <a:p>
            <a:pPr lvl="1"/>
            <a:r>
              <a:rPr lang="en-US" dirty="0"/>
              <a:t>Reducing process variability</a:t>
            </a:r>
            <a:endParaRPr lang="en-IN" sz="2000" dirty="0"/>
          </a:p>
          <a:p>
            <a:pPr lvl="1"/>
            <a:r>
              <a:rPr lang="en-US" dirty="0"/>
              <a:t>Reducing costs</a:t>
            </a:r>
            <a:endParaRPr lang="en-IN" sz="2000" dirty="0"/>
          </a:p>
          <a:p>
            <a:pPr lvl="1"/>
            <a:r>
              <a:rPr lang="en-US" dirty="0"/>
              <a:t>Increasing customer satisfaction</a:t>
            </a:r>
            <a:endParaRPr lang="en-IN" sz="2000" dirty="0"/>
          </a:p>
          <a:p>
            <a:pPr lvl="1"/>
            <a:r>
              <a:rPr lang="en-US" dirty="0"/>
              <a:t>Increased profits</a:t>
            </a:r>
            <a:endParaRPr lang="en-IN" sz="2000" dirty="0"/>
          </a:p>
          <a:p>
            <a:r>
              <a:rPr lang="en-US" i="1" dirty="0"/>
              <a:t>The word Sigma is a statistical term that measures how far a given process deviates from perfection.</a:t>
            </a:r>
            <a:endParaRPr lang="en-IN" sz="2400" dirty="0"/>
          </a:p>
          <a:p>
            <a:endParaRPr lang="en-IN" dirty="0"/>
          </a:p>
        </p:txBody>
      </p:sp>
    </p:spTree>
    <p:extLst>
      <p:ext uri="{BB962C8B-B14F-4D97-AF65-F5344CB8AC3E}">
        <p14:creationId xmlns:p14="http://schemas.microsoft.com/office/powerpoint/2010/main" val="332426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Key Concepts of Six Sigma</a:t>
            </a:r>
            <a:endParaRPr lang="en-IN" dirty="0"/>
          </a:p>
          <a:p>
            <a:r>
              <a:rPr lang="en-US" dirty="0"/>
              <a:t>At its core, Six Sigma revolves around a few key concepts.</a:t>
            </a:r>
            <a:endParaRPr lang="en-IN" dirty="0"/>
          </a:p>
          <a:p>
            <a:pPr lvl="0"/>
            <a:r>
              <a:rPr lang="en-US" b="1" dirty="0"/>
              <a:t>Critical to Quality</a:t>
            </a:r>
            <a:r>
              <a:rPr lang="en-US" dirty="0"/>
              <a:t> − Attributes most important to the customer.</a:t>
            </a:r>
            <a:endParaRPr lang="en-IN" dirty="0"/>
          </a:p>
          <a:p>
            <a:pPr lvl="0"/>
            <a:r>
              <a:rPr lang="en-US" b="1" dirty="0"/>
              <a:t>Defect</a:t>
            </a:r>
            <a:r>
              <a:rPr lang="en-US" dirty="0"/>
              <a:t> − Failing to deliver what the customer wants.</a:t>
            </a:r>
            <a:endParaRPr lang="en-IN" dirty="0"/>
          </a:p>
          <a:p>
            <a:pPr lvl="0"/>
            <a:r>
              <a:rPr lang="en-US" b="1" dirty="0"/>
              <a:t>Process Capability</a:t>
            </a:r>
            <a:r>
              <a:rPr lang="en-US" dirty="0"/>
              <a:t> − What your process can deliver.</a:t>
            </a:r>
            <a:endParaRPr lang="en-IN" dirty="0"/>
          </a:p>
          <a:p>
            <a:pPr lvl="0"/>
            <a:r>
              <a:rPr lang="en-US" b="1" dirty="0"/>
              <a:t>Variation</a:t>
            </a:r>
            <a:r>
              <a:rPr lang="en-US" dirty="0"/>
              <a:t> − What the customer sees and feels.</a:t>
            </a:r>
            <a:endParaRPr lang="en-IN" dirty="0"/>
          </a:p>
          <a:p>
            <a:pPr lvl="0"/>
            <a:r>
              <a:rPr lang="en-US" b="1" dirty="0"/>
              <a:t>Stable Operations</a:t>
            </a:r>
            <a:r>
              <a:rPr lang="en-US" dirty="0"/>
              <a:t> − Ensuring consistent, predictable processes to improve what the customer sees and feels.</a:t>
            </a:r>
            <a:endParaRPr lang="en-IN" dirty="0"/>
          </a:p>
          <a:p>
            <a:pPr lvl="0"/>
            <a:r>
              <a:rPr lang="en-US" b="1" dirty="0"/>
              <a:t>Design for Six Sigma</a:t>
            </a:r>
            <a:r>
              <a:rPr lang="en-US" dirty="0"/>
              <a:t> − Designing to meet customer needs and process capability.</a:t>
            </a:r>
            <a:endParaRPr lang="en-IN" dirty="0"/>
          </a:p>
          <a:p>
            <a:endParaRPr lang="en-IN" dirty="0"/>
          </a:p>
        </p:txBody>
      </p:sp>
    </p:spTree>
    <p:extLst>
      <p:ext uri="{BB962C8B-B14F-4D97-AF65-F5344CB8AC3E}">
        <p14:creationId xmlns:p14="http://schemas.microsoft.com/office/powerpoint/2010/main" val="325504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Benefits of Six Sigma:- </a:t>
            </a:r>
            <a:endParaRPr lang="en-IN" dirty="0"/>
          </a:p>
          <a:p>
            <a:r>
              <a:rPr lang="en-US" dirty="0"/>
              <a:t>Six Sigma offers six major benefits that attract companies −</a:t>
            </a:r>
            <a:endParaRPr lang="en-IN" dirty="0"/>
          </a:p>
          <a:p>
            <a:pPr lvl="0"/>
            <a:r>
              <a:rPr lang="en-US" dirty="0"/>
              <a:t>Generates sustained success</a:t>
            </a:r>
            <a:endParaRPr lang="en-IN" dirty="0"/>
          </a:p>
          <a:p>
            <a:pPr lvl="0"/>
            <a:r>
              <a:rPr lang="en-US" dirty="0"/>
              <a:t>Sets a performance goal for everyone</a:t>
            </a:r>
            <a:endParaRPr lang="en-IN" dirty="0"/>
          </a:p>
          <a:p>
            <a:pPr lvl="0"/>
            <a:r>
              <a:rPr lang="en-US" dirty="0"/>
              <a:t>Enhances value to customers</a:t>
            </a:r>
            <a:endParaRPr lang="en-IN" dirty="0"/>
          </a:p>
          <a:p>
            <a:pPr lvl="0"/>
            <a:r>
              <a:rPr lang="en-US" dirty="0"/>
              <a:t>Accelerates the rate of improvement</a:t>
            </a:r>
            <a:endParaRPr lang="en-IN" dirty="0"/>
          </a:p>
          <a:p>
            <a:pPr lvl="0"/>
            <a:r>
              <a:rPr lang="en-US" dirty="0"/>
              <a:t>Promotes learning and cross-pollination</a:t>
            </a:r>
            <a:endParaRPr lang="en-IN" dirty="0"/>
          </a:p>
          <a:p>
            <a:pPr lvl="0"/>
            <a:r>
              <a:rPr lang="en-US" dirty="0"/>
              <a:t>Executes strategic change</a:t>
            </a:r>
            <a:endParaRPr lang="en-IN" dirty="0"/>
          </a:p>
          <a:p>
            <a:endParaRPr lang="en-IN" dirty="0"/>
          </a:p>
        </p:txBody>
      </p:sp>
    </p:spTree>
    <p:extLst>
      <p:ext uri="{BB962C8B-B14F-4D97-AF65-F5344CB8AC3E}">
        <p14:creationId xmlns:p14="http://schemas.microsoft.com/office/powerpoint/2010/main" val="358383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There are three key elements of Six Sigma Process Improvement −</a:t>
            </a:r>
            <a:endParaRPr lang="en-IN" dirty="0"/>
          </a:p>
          <a:p>
            <a:pPr lvl="0"/>
            <a:r>
              <a:rPr lang="en-US" dirty="0"/>
              <a:t>Customers</a:t>
            </a:r>
            <a:endParaRPr lang="en-IN" dirty="0"/>
          </a:p>
          <a:p>
            <a:pPr lvl="0"/>
            <a:r>
              <a:rPr lang="en-US" dirty="0"/>
              <a:t>Processes</a:t>
            </a:r>
            <a:endParaRPr lang="en-IN" dirty="0"/>
          </a:p>
          <a:p>
            <a:pPr lvl="0"/>
            <a:r>
              <a:rPr lang="en-US" dirty="0"/>
              <a:t>Employees</a:t>
            </a:r>
            <a:endParaRPr lang="en-IN" dirty="0"/>
          </a:p>
          <a:p>
            <a:pPr marL="0" indent="0">
              <a:buNone/>
            </a:pPr>
            <a:endParaRPr lang="en-US" b="1" dirty="0" smtClean="0"/>
          </a:p>
          <a:p>
            <a:pPr marL="0" indent="0">
              <a:buNone/>
            </a:pPr>
            <a:r>
              <a:rPr lang="en-US" b="1" dirty="0" smtClean="0"/>
              <a:t>The </a:t>
            </a:r>
            <a:r>
              <a:rPr lang="en-US" b="1" dirty="0"/>
              <a:t>Customers</a:t>
            </a:r>
            <a:endParaRPr lang="en-IN" dirty="0"/>
          </a:p>
          <a:p>
            <a:r>
              <a:rPr lang="en-US" dirty="0"/>
              <a:t>Customers define quality. They expect performance, reliability, competitive prices, on-time delivery, service, clear and correct transaction processing and more. This means it is important to provide what the customers need to gain customer delight.</a:t>
            </a:r>
            <a:endParaRPr lang="en-IN" dirty="0"/>
          </a:p>
          <a:p>
            <a:endParaRPr lang="en-IN" dirty="0"/>
          </a:p>
        </p:txBody>
      </p:sp>
    </p:spTree>
    <p:extLst>
      <p:ext uri="{BB962C8B-B14F-4D97-AF65-F5344CB8AC3E}">
        <p14:creationId xmlns:p14="http://schemas.microsoft.com/office/powerpoint/2010/main" val="2955770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a:t>The Processes</a:t>
            </a:r>
            <a:endParaRPr lang="en-IN" dirty="0"/>
          </a:p>
          <a:p>
            <a:r>
              <a:rPr lang="en-US" dirty="0"/>
              <a:t>Defining processes as well as defining their metrics and measures is the central aspect of Six Sigma.</a:t>
            </a:r>
            <a:endParaRPr lang="en-IN" dirty="0"/>
          </a:p>
          <a:p>
            <a:r>
              <a:rPr lang="en-US" dirty="0"/>
              <a:t>In a business, the quality should be looked from the customer's perspective and so we must look at a defined process from the outside-in.</a:t>
            </a:r>
            <a:endParaRPr lang="en-IN" dirty="0"/>
          </a:p>
          <a:p>
            <a:r>
              <a:rPr lang="en-US" dirty="0"/>
              <a:t>By understanding the transaction lifecycle from the customer's needs and processes, we can discover what they are seeing and feeling. This gives a chance to identify weak areas within a process and then we can improve them.</a:t>
            </a:r>
            <a:endParaRPr lang="en-IN" dirty="0"/>
          </a:p>
          <a:p>
            <a:r>
              <a:rPr lang="en-US" b="1" dirty="0"/>
              <a:t>The Employees</a:t>
            </a:r>
            <a:endParaRPr lang="en-IN" dirty="0"/>
          </a:p>
          <a:p>
            <a:r>
              <a:rPr lang="en-US" dirty="0"/>
              <a:t>A company must involve all its employees in the Six Sigma program. Company must provide opportunities and incentives for employees to focus their talents and ability to satisfy customers.</a:t>
            </a:r>
            <a:endParaRPr lang="en-IN" dirty="0"/>
          </a:p>
          <a:p>
            <a:r>
              <a:rPr lang="en-US" dirty="0"/>
              <a:t>It is important to Six Sigma that all the team members should have a well-defined role with measurable objectives.</a:t>
            </a:r>
            <a:endParaRPr lang="en-IN" dirty="0"/>
          </a:p>
          <a:p>
            <a:endParaRPr lang="en-IN" dirty="0"/>
          </a:p>
        </p:txBody>
      </p:sp>
    </p:spTree>
    <p:extLst>
      <p:ext uri="{BB962C8B-B14F-4D97-AF65-F5344CB8AC3E}">
        <p14:creationId xmlns:p14="http://schemas.microsoft.com/office/powerpoint/2010/main" val="453283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what is quality?</a:t>
            </a:r>
            <a:endParaRPr lang="en-IN" dirty="0"/>
          </a:p>
          <a:p>
            <a:r>
              <a:rPr lang="en-US" dirty="0"/>
              <a:t>Quality from </a:t>
            </a:r>
            <a:r>
              <a:rPr lang="en-US" dirty="0" smtClean="0"/>
              <a:t>:- </a:t>
            </a:r>
            <a:endParaRPr lang="en-IN" dirty="0"/>
          </a:p>
          <a:p>
            <a:pPr lvl="0"/>
            <a:r>
              <a:rPr lang="en-US" dirty="0"/>
              <a:t>A customer view point fit for use or other customer needs.</a:t>
            </a:r>
            <a:endParaRPr lang="en-IN" dirty="0"/>
          </a:p>
          <a:p>
            <a:pPr lvl="0"/>
            <a:r>
              <a:rPr lang="en-US" dirty="0"/>
              <a:t>Producer’s viewpoint meeting requirements.</a:t>
            </a:r>
            <a:endParaRPr lang="en-IN" dirty="0"/>
          </a:p>
          <a:p>
            <a:r>
              <a:rPr lang="en-US" dirty="0"/>
              <a:t> Software quality is defined as </a:t>
            </a:r>
            <a:r>
              <a:rPr lang="en-US" i="1" dirty="0"/>
              <a:t>conformance to explicitly stated functional and nonfunctional requirements, explicitly documented development standards, and implicit characteristics that are expected of all professionally developed software</a:t>
            </a:r>
            <a:endParaRPr lang="en-IN" dirty="0"/>
          </a:p>
        </p:txBody>
      </p:sp>
    </p:spTree>
    <p:extLst>
      <p:ext uri="{BB962C8B-B14F-4D97-AF65-F5344CB8AC3E}">
        <p14:creationId xmlns:p14="http://schemas.microsoft.com/office/powerpoint/2010/main" val="881575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Six Sigma has two key methodologies −</a:t>
            </a:r>
            <a:endParaRPr lang="en-IN" dirty="0"/>
          </a:p>
          <a:p>
            <a:pPr lvl="0"/>
            <a:r>
              <a:rPr lang="en-US" b="1" dirty="0"/>
              <a:t>DMAIC</a:t>
            </a:r>
            <a:r>
              <a:rPr lang="en-US" dirty="0"/>
              <a:t> − It refers to a data-driven quality strategy for improving processes. This methodology is used to improve an existing business process.</a:t>
            </a:r>
            <a:endParaRPr lang="en-IN" dirty="0"/>
          </a:p>
          <a:p>
            <a:pPr lvl="0"/>
            <a:r>
              <a:rPr lang="en-US" b="1" dirty="0"/>
              <a:t>DMADV</a:t>
            </a:r>
            <a:r>
              <a:rPr lang="en-US" dirty="0"/>
              <a:t> − It refers to a data-driven quality strategy for designing products &amp; processes. This methodology is used to create new product designs or process designs in such a way that it results in a more predictable, mature and defect free performance.</a:t>
            </a:r>
            <a:endParaRPr lang="en-IN" dirty="0"/>
          </a:p>
          <a:p>
            <a:endParaRPr lang="en-IN" dirty="0"/>
          </a:p>
        </p:txBody>
      </p:sp>
    </p:spTree>
    <p:extLst>
      <p:ext uri="{BB962C8B-B14F-4D97-AF65-F5344CB8AC3E}">
        <p14:creationId xmlns:p14="http://schemas.microsoft.com/office/powerpoint/2010/main" val="1604411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There is one more methodology called </a:t>
            </a:r>
            <a:r>
              <a:rPr lang="en-US" b="1" dirty="0"/>
              <a:t>DFSS</a:t>
            </a:r>
            <a:r>
              <a:rPr lang="en-US" dirty="0"/>
              <a:t> − </a:t>
            </a:r>
            <a:r>
              <a:rPr lang="en-US" b="1" dirty="0"/>
              <a:t>D</a:t>
            </a:r>
            <a:r>
              <a:rPr lang="en-US" dirty="0"/>
              <a:t>esign </a:t>
            </a:r>
            <a:r>
              <a:rPr lang="en-US" b="1" dirty="0"/>
              <a:t>F</a:t>
            </a:r>
            <a:r>
              <a:rPr lang="en-US" dirty="0"/>
              <a:t>or </a:t>
            </a:r>
            <a:r>
              <a:rPr lang="en-US" b="1" dirty="0"/>
              <a:t>S</a:t>
            </a:r>
            <a:r>
              <a:rPr lang="en-US" dirty="0"/>
              <a:t>ix </a:t>
            </a:r>
            <a:r>
              <a:rPr lang="en-US" b="1" dirty="0"/>
              <a:t>S</a:t>
            </a:r>
            <a:r>
              <a:rPr lang="en-US" dirty="0"/>
              <a:t>igma. DFSS is a data-driven quality strategy for designing or redesigning a product or service from the ground up.</a:t>
            </a:r>
            <a:endParaRPr lang="en-IN" dirty="0"/>
          </a:p>
          <a:p>
            <a:r>
              <a:rPr lang="en-US" dirty="0"/>
              <a:t>Sometimes a DMAIC project may turn into a DFSS project because the process in question requires complete redesign to bring about the desired degree of improvement.</a:t>
            </a:r>
            <a:endParaRPr lang="en-IN" dirty="0"/>
          </a:p>
          <a:p>
            <a:endParaRPr lang="en-IN" dirty="0"/>
          </a:p>
        </p:txBody>
      </p:sp>
    </p:spTree>
    <p:extLst>
      <p:ext uri="{BB962C8B-B14F-4D97-AF65-F5344CB8AC3E}">
        <p14:creationId xmlns:p14="http://schemas.microsoft.com/office/powerpoint/2010/main" val="302695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b="1" dirty="0"/>
              <a:t>DMAIC Methodology</a:t>
            </a:r>
            <a:endParaRPr lang="en-IN" dirty="0"/>
          </a:p>
          <a:p>
            <a:r>
              <a:rPr lang="en-US" dirty="0"/>
              <a:t>This methodology consists of the following five steps.</a:t>
            </a:r>
            <a:endParaRPr lang="en-IN" dirty="0"/>
          </a:p>
          <a:p>
            <a:r>
              <a:rPr lang="en-US" b="1" dirty="0"/>
              <a:t>D</a:t>
            </a:r>
            <a:r>
              <a:rPr lang="en-US" dirty="0"/>
              <a:t>efine --&gt; </a:t>
            </a:r>
            <a:r>
              <a:rPr lang="en-US" b="1" dirty="0"/>
              <a:t>M</a:t>
            </a:r>
            <a:r>
              <a:rPr lang="en-US" dirty="0"/>
              <a:t>easure --&gt; </a:t>
            </a:r>
            <a:r>
              <a:rPr lang="en-US" b="1" dirty="0"/>
              <a:t>A</a:t>
            </a:r>
            <a:r>
              <a:rPr lang="en-US" dirty="0"/>
              <a:t>nalyze --&gt; </a:t>
            </a:r>
            <a:r>
              <a:rPr lang="en-US" b="1" dirty="0"/>
              <a:t>I</a:t>
            </a:r>
            <a:r>
              <a:rPr lang="en-US" dirty="0"/>
              <a:t>mprove --&gt;</a:t>
            </a:r>
            <a:r>
              <a:rPr lang="en-US" b="1" dirty="0"/>
              <a:t>C</a:t>
            </a:r>
            <a:r>
              <a:rPr lang="en-US" dirty="0"/>
              <a:t>ontrol</a:t>
            </a:r>
            <a:endParaRPr lang="en-IN" dirty="0"/>
          </a:p>
          <a:p>
            <a:pPr lvl="0"/>
            <a:r>
              <a:rPr lang="en-US" b="1" dirty="0"/>
              <a:t>Define</a:t>
            </a:r>
            <a:r>
              <a:rPr lang="en-US" dirty="0"/>
              <a:t> − Define the problem or project goal that needs to be addressed.</a:t>
            </a:r>
            <a:endParaRPr lang="en-IN" dirty="0"/>
          </a:p>
          <a:p>
            <a:pPr lvl="0"/>
            <a:r>
              <a:rPr lang="en-US" b="1" dirty="0"/>
              <a:t>Measure</a:t>
            </a:r>
            <a:r>
              <a:rPr lang="en-US" dirty="0"/>
              <a:t> − Measure the problem and process from which it was produced.</a:t>
            </a:r>
            <a:endParaRPr lang="en-IN" dirty="0"/>
          </a:p>
          <a:p>
            <a:pPr lvl="0"/>
            <a:r>
              <a:rPr lang="en-US" b="1" dirty="0"/>
              <a:t>Analyze</a:t>
            </a:r>
            <a:r>
              <a:rPr lang="en-US" dirty="0"/>
              <a:t> − Analyze data and process to determine root causes of defects and opportunities.</a:t>
            </a:r>
            <a:endParaRPr lang="en-IN" dirty="0"/>
          </a:p>
          <a:p>
            <a:pPr lvl="0"/>
            <a:r>
              <a:rPr lang="en-US" b="1" dirty="0"/>
              <a:t>Improve</a:t>
            </a:r>
            <a:r>
              <a:rPr lang="en-US" dirty="0"/>
              <a:t> − Improve the process by finding solutions to fix, diminish, and prevent future problems</a:t>
            </a:r>
            <a:r>
              <a:rPr lang="en-US" dirty="0" smtClean="0"/>
              <a:t>.</a:t>
            </a:r>
          </a:p>
          <a:p>
            <a:pPr lvl="0"/>
            <a:r>
              <a:rPr lang="en-US" b="1" dirty="0"/>
              <a:t>Control</a:t>
            </a:r>
            <a:r>
              <a:rPr lang="en-US" dirty="0"/>
              <a:t> − Implement, control, and sustain the improvements solutions to keep the process on the new course</a:t>
            </a:r>
            <a:endParaRPr lang="en-IN" dirty="0"/>
          </a:p>
          <a:p>
            <a:endParaRPr lang="en-IN" dirty="0"/>
          </a:p>
        </p:txBody>
      </p:sp>
    </p:spTree>
    <p:extLst>
      <p:ext uri="{BB962C8B-B14F-4D97-AF65-F5344CB8AC3E}">
        <p14:creationId xmlns:p14="http://schemas.microsoft.com/office/powerpoint/2010/main" val="2342567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DMADV Methodology</a:t>
            </a:r>
            <a:endParaRPr lang="en-IN" dirty="0"/>
          </a:p>
          <a:p>
            <a:r>
              <a:rPr lang="en-US" dirty="0"/>
              <a:t>This methodology consists of five steps −</a:t>
            </a:r>
            <a:endParaRPr lang="en-IN" dirty="0"/>
          </a:p>
          <a:p>
            <a:r>
              <a:rPr lang="en-US" b="1" dirty="0"/>
              <a:t>D</a:t>
            </a:r>
            <a:r>
              <a:rPr lang="en-US" dirty="0"/>
              <a:t>efine --&gt; </a:t>
            </a:r>
            <a:r>
              <a:rPr lang="en-US" b="1" dirty="0"/>
              <a:t>M</a:t>
            </a:r>
            <a:r>
              <a:rPr lang="en-US" dirty="0"/>
              <a:t>easure --&gt; </a:t>
            </a:r>
            <a:r>
              <a:rPr lang="en-US" b="1" dirty="0"/>
              <a:t>A</a:t>
            </a:r>
            <a:r>
              <a:rPr lang="en-US" dirty="0"/>
              <a:t>nalyze --&gt; </a:t>
            </a:r>
            <a:r>
              <a:rPr lang="en-US" b="1" dirty="0"/>
              <a:t>D</a:t>
            </a:r>
            <a:r>
              <a:rPr lang="en-US" dirty="0"/>
              <a:t>esign --&gt;</a:t>
            </a:r>
            <a:r>
              <a:rPr lang="en-US" b="1" dirty="0"/>
              <a:t>V</a:t>
            </a:r>
            <a:r>
              <a:rPr lang="en-US" dirty="0"/>
              <a:t>erify</a:t>
            </a:r>
            <a:endParaRPr lang="en-IN" dirty="0"/>
          </a:p>
          <a:p>
            <a:pPr lvl="0"/>
            <a:r>
              <a:rPr lang="en-US" b="1" dirty="0"/>
              <a:t>Define</a:t>
            </a:r>
            <a:r>
              <a:rPr lang="en-US" dirty="0"/>
              <a:t> − Define the Problem or Project Goal that needs to be addressed.</a:t>
            </a:r>
            <a:endParaRPr lang="en-IN" dirty="0"/>
          </a:p>
          <a:p>
            <a:pPr lvl="0"/>
            <a:r>
              <a:rPr lang="en-US" b="1" dirty="0"/>
              <a:t>Measure</a:t>
            </a:r>
            <a:r>
              <a:rPr lang="en-US" dirty="0"/>
              <a:t> − Measure and determine customers needs and specifications.</a:t>
            </a:r>
            <a:endParaRPr lang="en-IN" dirty="0"/>
          </a:p>
          <a:p>
            <a:pPr lvl="0"/>
            <a:r>
              <a:rPr lang="en-US" b="1" dirty="0"/>
              <a:t>Analyze</a:t>
            </a:r>
            <a:r>
              <a:rPr lang="en-US" dirty="0"/>
              <a:t> − Analyze the process to meet the customer needs.</a:t>
            </a:r>
            <a:endParaRPr lang="en-IN" dirty="0"/>
          </a:p>
          <a:p>
            <a:pPr lvl="0"/>
            <a:r>
              <a:rPr lang="en-US" b="1" dirty="0"/>
              <a:t>Design</a:t>
            </a:r>
            <a:r>
              <a:rPr lang="en-US" dirty="0"/>
              <a:t> − Design a process that will meet customers needs.</a:t>
            </a:r>
            <a:endParaRPr lang="en-IN" dirty="0"/>
          </a:p>
          <a:p>
            <a:pPr lvl="0"/>
            <a:r>
              <a:rPr lang="en-US" b="1" dirty="0"/>
              <a:t>Verify</a:t>
            </a:r>
            <a:r>
              <a:rPr lang="en-US" dirty="0"/>
              <a:t> − Verify the design performance and ability to meet customer needs.</a:t>
            </a:r>
            <a:endParaRPr lang="en-IN" dirty="0"/>
          </a:p>
          <a:p>
            <a:endParaRPr lang="en-IN" dirty="0"/>
          </a:p>
        </p:txBody>
      </p:sp>
    </p:spTree>
    <p:extLst>
      <p:ext uri="{BB962C8B-B14F-4D97-AF65-F5344CB8AC3E}">
        <p14:creationId xmlns:p14="http://schemas.microsoft.com/office/powerpoint/2010/main" val="193933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a:t>SQA Group Activities</a:t>
            </a:r>
            <a:endParaRPr lang="en-IN" dirty="0"/>
          </a:p>
          <a:p>
            <a:pPr marL="0" indent="0">
              <a:buNone/>
            </a:pPr>
            <a:r>
              <a:rPr lang="en-US" dirty="0"/>
              <a:t>An SQA plan is developed for the project during project planning and is reviewed by all stake holders. The plan includes the identification of:</a:t>
            </a:r>
            <a:endParaRPr lang="en-IN" dirty="0"/>
          </a:p>
          <a:p>
            <a:pPr marL="0" indent="0">
              <a:buNone/>
            </a:pPr>
            <a:r>
              <a:rPr lang="en-US" dirty="0"/>
              <a:t> </a:t>
            </a:r>
            <a:endParaRPr lang="en-IN" dirty="0"/>
          </a:p>
          <a:p>
            <a:pPr lvl="0"/>
            <a:r>
              <a:rPr lang="en-US" dirty="0"/>
              <a:t>Evaluations to be performed</a:t>
            </a:r>
            <a:endParaRPr lang="en-IN" dirty="0"/>
          </a:p>
          <a:p>
            <a:pPr lvl="0"/>
            <a:r>
              <a:rPr lang="en-US" dirty="0"/>
              <a:t>Audits and reviewed to be performed</a:t>
            </a:r>
            <a:endParaRPr lang="en-IN" dirty="0"/>
          </a:p>
          <a:p>
            <a:pPr lvl="0"/>
            <a:r>
              <a:rPr lang="en-US" dirty="0"/>
              <a:t>Standards that are applicable to the project</a:t>
            </a:r>
            <a:endParaRPr lang="en-IN" dirty="0"/>
          </a:p>
          <a:p>
            <a:pPr lvl="0"/>
            <a:r>
              <a:rPr lang="en-US" dirty="0"/>
              <a:t>Procedures for error reporting and tracking</a:t>
            </a:r>
            <a:endParaRPr lang="en-IN" dirty="0"/>
          </a:p>
          <a:p>
            <a:pPr lvl="0"/>
            <a:r>
              <a:rPr lang="en-US" dirty="0"/>
              <a:t>Documents to be produced by the SQA group</a:t>
            </a:r>
            <a:endParaRPr lang="en-IN" dirty="0"/>
          </a:p>
          <a:p>
            <a:pPr lvl="0"/>
            <a:r>
              <a:rPr lang="en-US" dirty="0"/>
              <a:t>Amount of feedback provided to the software project team</a:t>
            </a:r>
            <a:endParaRPr lang="en-IN" dirty="0"/>
          </a:p>
          <a:p>
            <a:endParaRPr lang="en-IN" dirty="0"/>
          </a:p>
        </p:txBody>
      </p:sp>
    </p:spTree>
    <p:extLst>
      <p:ext uri="{BB962C8B-B14F-4D97-AF65-F5344CB8AC3E}">
        <p14:creationId xmlns:p14="http://schemas.microsoft.com/office/powerpoint/2010/main" val="1715110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SQA group also reviews software engineering activities to verify compliance with the defined software process. It identifies, documents, and tracks deviations from the process and verifies that the corrections have been made. In addition, it audits designated software work products to verify compliance with those defined as part of the software process.</a:t>
            </a:r>
            <a:endParaRPr lang="en-IN" dirty="0"/>
          </a:p>
        </p:txBody>
      </p:sp>
    </p:spTree>
    <p:extLst>
      <p:ext uri="{BB962C8B-B14F-4D97-AF65-F5344CB8AC3E}">
        <p14:creationId xmlns:p14="http://schemas.microsoft.com/office/powerpoint/2010/main" val="251385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uilding Blocks of SQA 1.JPG"/>
          <p:cNvPicPr>
            <a:picLocks noGrp="1"/>
          </p:cNvPicPr>
          <p:nvPr>
            <p:ph idx="1"/>
          </p:nvPr>
        </p:nvPicPr>
        <p:blipFill>
          <a:blip r:embed="rId2"/>
          <a:stretch>
            <a:fillRect/>
          </a:stretch>
        </p:blipFill>
        <p:spPr>
          <a:xfrm>
            <a:off x="323528" y="1600200"/>
            <a:ext cx="8280919" cy="5069160"/>
          </a:xfrm>
          <a:prstGeom prst="rect">
            <a:avLst/>
          </a:prstGeom>
        </p:spPr>
      </p:pic>
    </p:spTree>
    <p:extLst>
      <p:ext uri="{BB962C8B-B14F-4D97-AF65-F5344CB8AC3E}">
        <p14:creationId xmlns:p14="http://schemas.microsoft.com/office/powerpoint/2010/main" val="7813005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uilding Blocks of SQA 2.JPG"/>
          <p:cNvPicPr>
            <a:picLocks noGrp="1"/>
          </p:cNvPicPr>
          <p:nvPr>
            <p:ph idx="1"/>
          </p:nvPr>
        </p:nvPicPr>
        <p:blipFill>
          <a:blip r:embed="rId2"/>
          <a:stretch>
            <a:fillRect/>
          </a:stretch>
        </p:blipFill>
        <p:spPr>
          <a:xfrm>
            <a:off x="899592" y="1600200"/>
            <a:ext cx="7488831" cy="4925144"/>
          </a:xfrm>
          <a:prstGeom prst="rect">
            <a:avLst/>
          </a:prstGeom>
        </p:spPr>
      </p:pic>
    </p:spTree>
    <p:extLst>
      <p:ext uri="{BB962C8B-B14F-4D97-AF65-F5344CB8AC3E}">
        <p14:creationId xmlns:p14="http://schemas.microsoft.com/office/powerpoint/2010/main" val="27530580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uilding Blocks of SQA 4.JPG"/>
          <p:cNvPicPr>
            <a:picLocks noGrp="1"/>
          </p:cNvPicPr>
          <p:nvPr>
            <p:ph idx="1"/>
          </p:nvPr>
        </p:nvPicPr>
        <p:blipFill>
          <a:blip r:embed="rId2"/>
          <a:stretch>
            <a:fillRect/>
          </a:stretch>
        </p:blipFill>
        <p:spPr>
          <a:xfrm>
            <a:off x="611560" y="1600200"/>
            <a:ext cx="7632847" cy="4997152"/>
          </a:xfrm>
          <a:prstGeom prst="rect">
            <a:avLst/>
          </a:prstGeom>
        </p:spPr>
      </p:pic>
    </p:spTree>
    <p:extLst>
      <p:ext uri="{BB962C8B-B14F-4D97-AF65-F5344CB8AC3E}">
        <p14:creationId xmlns:p14="http://schemas.microsoft.com/office/powerpoint/2010/main" val="3222844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1.5 </a:t>
            </a:r>
            <a:r>
              <a:rPr lang="en-US" b="1" dirty="0" smtClean="0"/>
              <a:t>Software </a:t>
            </a:r>
            <a:r>
              <a:rPr lang="en-US" b="1" dirty="0"/>
              <a:t>Quality </a:t>
            </a:r>
            <a:r>
              <a:rPr lang="en-US" b="1" dirty="0" smtClean="0"/>
              <a:t>factors:- </a:t>
            </a:r>
          </a:p>
          <a:p>
            <a:pPr marL="0" indent="0">
              <a:buNone/>
            </a:pPr>
            <a:endParaRPr lang="en-IN" dirty="0"/>
          </a:p>
        </p:txBody>
      </p:sp>
      <p:pic>
        <p:nvPicPr>
          <p:cNvPr id="4" name="Picture 3" descr="SQF.JPG"/>
          <p:cNvPicPr/>
          <p:nvPr/>
        </p:nvPicPr>
        <p:blipFill>
          <a:blip r:embed="rId2"/>
          <a:stretch>
            <a:fillRect/>
          </a:stretch>
        </p:blipFill>
        <p:spPr>
          <a:xfrm>
            <a:off x="467544" y="2132856"/>
            <a:ext cx="7992888" cy="4248472"/>
          </a:xfrm>
          <a:prstGeom prst="rect">
            <a:avLst/>
          </a:prstGeom>
        </p:spPr>
      </p:pic>
    </p:spTree>
    <p:extLst>
      <p:ext uri="{BB962C8B-B14F-4D97-AF65-F5344CB8AC3E}">
        <p14:creationId xmlns:p14="http://schemas.microsoft.com/office/powerpoint/2010/main" val="1187013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QA1.JPG"/>
          <p:cNvPicPr>
            <a:picLocks noGrp="1"/>
          </p:cNvPicPr>
          <p:nvPr>
            <p:ph idx="1"/>
          </p:nvPr>
        </p:nvPicPr>
        <p:blipFill>
          <a:blip r:embed="rId2"/>
          <a:stretch>
            <a:fillRect/>
          </a:stretch>
        </p:blipFill>
        <p:spPr>
          <a:xfrm>
            <a:off x="683568" y="1556792"/>
            <a:ext cx="7488831" cy="4248472"/>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84402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r>
              <a:rPr lang="en-US" b="1" dirty="0"/>
              <a:t>Software Quality Factors:</a:t>
            </a:r>
            <a:endParaRPr lang="en-IN" dirty="0"/>
          </a:p>
          <a:p>
            <a:pPr lvl="0"/>
            <a:r>
              <a:rPr lang="en-US" dirty="0"/>
              <a:t>Correctness: Satisfies to customer with respect to objective.</a:t>
            </a:r>
            <a:endParaRPr lang="en-IN" dirty="0"/>
          </a:p>
          <a:p>
            <a:pPr lvl="0"/>
            <a:r>
              <a:rPr lang="en-US" dirty="0"/>
              <a:t>Reliability: the extent to which s/w provides correct result.</a:t>
            </a:r>
            <a:endParaRPr lang="en-IN" dirty="0"/>
          </a:p>
          <a:p>
            <a:pPr lvl="0"/>
            <a:r>
              <a:rPr lang="en-US" dirty="0"/>
              <a:t>Efficiency: Reflects the amount of required resources &amp; code to perform the specified function.</a:t>
            </a:r>
            <a:endParaRPr lang="en-IN" dirty="0"/>
          </a:p>
          <a:p>
            <a:pPr lvl="0"/>
            <a:r>
              <a:rPr lang="en-US" dirty="0"/>
              <a:t>Integrity: Control on unauthorized access to s/w or data.</a:t>
            </a:r>
            <a:endParaRPr lang="en-IN" dirty="0"/>
          </a:p>
          <a:p>
            <a:pPr lvl="0"/>
            <a:r>
              <a:rPr lang="en-US" dirty="0"/>
              <a:t>Usability: the effort required to understand the system i.e. to learn, operate, prepare i/p &amp; interpret o/p.</a:t>
            </a:r>
            <a:endParaRPr lang="en-IN" dirty="0"/>
          </a:p>
          <a:p>
            <a:pPr lvl="0"/>
            <a:r>
              <a:rPr lang="en-US" dirty="0"/>
              <a:t>Maintainability: the effort required to locate &amp; fix bugs in s/w.</a:t>
            </a:r>
            <a:endParaRPr lang="en-IN" dirty="0"/>
          </a:p>
          <a:p>
            <a:pPr lvl="0"/>
            <a:r>
              <a:rPr lang="en-US" dirty="0"/>
              <a:t>Flexibility: the effort required to modify an operational program.</a:t>
            </a:r>
            <a:endParaRPr lang="en-IN" dirty="0"/>
          </a:p>
          <a:p>
            <a:pPr lvl="0"/>
            <a:r>
              <a:rPr lang="en-US" dirty="0"/>
              <a:t>Testability: the effort required to test the program to ensure that it performs its intended function.</a:t>
            </a:r>
            <a:endParaRPr lang="en-IN" dirty="0"/>
          </a:p>
          <a:p>
            <a:pPr lvl="0"/>
            <a:r>
              <a:rPr lang="en-US" dirty="0"/>
              <a:t>Portability: ability of transferring the program from one environment to another.</a:t>
            </a:r>
            <a:endParaRPr lang="en-IN" dirty="0"/>
          </a:p>
          <a:p>
            <a:pPr lvl="0"/>
            <a:r>
              <a:rPr lang="en-US" dirty="0"/>
              <a:t>Reusability: the extent to which a program (or part) can be reused in different applications.</a:t>
            </a:r>
            <a:endParaRPr lang="en-IN" dirty="0"/>
          </a:p>
          <a:p>
            <a:r>
              <a:rPr lang="en-US" dirty="0"/>
              <a:t>Interoperability: the effort required to couple one system with other</a:t>
            </a:r>
            <a:endParaRPr lang="en-IN" dirty="0"/>
          </a:p>
        </p:txBody>
      </p:sp>
    </p:spTree>
    <p:extLst>
      <p:ext uri="{BB962C8B-B14F-4D97-AF65-F5344CB8AC3E}">
        <p14:creationId xmlns:p14="http://schemas.microsoft.com/office/powerpoint/2010/main" val="219114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QF1.JPG"/>
          <p:cNvPicPr>
            <a:picLocks noGrp="1"/>
          </p:cNvPicPr>
          <p:nvPr>
            <p:ph idx="1"/>
          </p:nvPr>
        </p:nvPicPr>
        <p:blipFill>
          <a:blip r:embed="rId2"/>
          <a:stretch>
            <a:fillRect/>
          </a:stretch>
        </p:blipFill>
        <p:spPr>
          <a:xfrm>
            <a:off x="899592" y="1340768"/>
            <a:ext cx="7056783" cy="4896543"/>
          </a:xfrm>
          <a:prstGeom prst="rect">
            <a:avLst/>
          </a:prstGeom>
        </p:spPr>
      </p:pic>
    </p:spTree>
    <p:extLst>
      <p:ext uri="{BB962C8B-B14F-4D97-AF65-F5344CB8AC3E}">
        <p14:creationId xmlns:p14="http://schemas.microsoft.com/office/powerpoint/2010/main" val="2751101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lvl="0"/>
            <a:r>
              <a:rPr lang="en-US" b="1" dirty="0"/>
              <a:t>1.6   Software Quality Metrics: Process Metrics &amp; Product Metrics </a:t>
            </a:r>
            <a:endParaRPr lang="en-IN" dirty="0"/>
          </a:p>
          <a:p>
            <a:endParaRPr lang="en-IN" dirty="0"/>
          </a:p>
          <a:p>
            <a:r>
              <a:rPr lang="en-US" dirty="0"/>
              <a:t>Software metrics can be classified into three categories −</a:t>
            </a:r>
            <a:endParaRPr lang="en-IN" dirty="0"/>
          </a:p>
          <a:p>
            <a:pPr lvl="0"/>
            <a:r>
              <a:rPr lang="en-US" b="1" dirty="0"/>
              <a:t>Product metrics</a:t>
            </a:r>
            <a:r>
              <a:rPr lang="en-US" dirty="0"/>
              <a:t> − Describes the characteristics of the product such as size, complexity, design features, performance, and quality level.</a:t>
            </a:r>
            <a:endParaRPr lang="en-IN" dirty="0"/>
          </a:p>
          <a:p>
            <a:pPr lvl="0"/>
            <a:r>
              <a:rPr lang="en-US" b="1" dirty="0"/>
              <a:t>Process metrics</a:t>
            </a:r>
            <a:r>
              <a:rPr lang="en-US" dirty="0"/>
              <a:t> − These characteristics can be used to improve the development and maintenance activities of the software.</a:t>
            </a:r>
            <a:endParaRPr lang="en-IN" dirty="0"/>
          </a:p>
          <a:p>
            <a:r>
              <a:rPr lang="en-US" b="1" dirty="0"/>
              <a:t>Project metrics</a:t>
            </a:r>
            <a:r>
              <a:rPr lang="en-US" dirty="0"/>
              <a:t> − This metrics describe the project characteristics and execution. Examples include the number of software developers, the staffing pattern over the life cycle of the software, cost, schedule, and productivity</a:t>
            </a:r>
            <a:endParaRPr lang="en-IN" dirty="0"/>
          </a:p>
        </p:txBody>
      </p:sp>
    </p:spTree>
    <p:extLst>
      <p:ext uri="{BB962C8B-B14F-4D97-AF65-F5344CB8AC3E}">
        <p14:creationId xmlns:p14="http://schemas.microsoft.com/office/powerpoint/2010/main" val="4001766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Software quality metrics</a:t>
            </a:r>
            <a:r>
              <a:rPr lang="en-US" dirty="0"/>
              <a:t> are a subset of software metrics that focus on the quality aspects of the product, process, and project. These are more closely associated with process and product metrics than with project metrics.</a:t>
            </a:r>
            <a:endParaRPr lang="en-IN" dirty="0"/>
          </a:p>
          <a:p>
            <a:endParaRPr lang="en-IN" dirty="0"/>
          </a:p>
          <a:p>
            <a:r>
              <a:rPr lang="en-US" dirty="0"/>
              <a:t>Software quality metrics can be further divided into three categories −</a:t>
            </a:r>
            <a:endParaRPr lang="en-IN" dirty="0"/>
          </a:p>
          <a:p>
            <a:pPr lvl="0"/>
            <a:r>
              <a:rPr lang="en-US" dirty="0"/>
              <a:t>Product quality metrics</a:t>
            </a:r>
            <a:endParaRPr lang="en-IN" dirty="0"/>
          </a:p>
          <a:p>
            <a:pPr lvl="0"/>
            <a:r>
              <a:rPr lang="en-US" dirty="0"/>
              <a:t>In-process quality metrics</a:t>
            </a:r>
            <a:endParaRPr lang="en-IN" dirty="0"/>
          </a:p>
          <a:p>
            <a:pPr lvl="0"/>
            <a:r>
              <a:rPr lang="en-US" dirty="0"/>
              <a:t>Maintenance quality metrics</a:t>
            </a:r>
            <a:endParaRPr lang="en-IN" dirty="0"/>
          </a:p>
          <a:p>
            <a:endParaRPr lang="en-IN" dirty="0"/>
          </a:p>
        </p:txBody>
      </p:sp>
    </p:spTree>
    <p:extLst>
      <p:ext uri="{BB962C8B-B14F-4D97-AF65-F5344CB8AC3E}">
        <p14:creationId xmlns:p14="http://schemas.microsoft.com/office/powerpoint/2010/main" val="4185337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Product Quality Metrics :- </a:t>
            </a:r>
            <a:endParaRPr lang="en-IN" dirty="0"/>
          </a:p>
          <a:p>
            <a:pPr marL="0" indent="0">
              <a:buNone/>
            </a:pPr>
            <a:endParaRPr lang="en-IN" dirty="0"/>
          </a:p>
          <a:p>
            <a:r>
              <a:rPr lang="en-US" dirty="0"/>
              <a:t>This metrics include the following −</a:t>
            </a:r>
            <a:endParaRPr lang="en-IN" dirty="0"/>
          </a:p>
          <a:p>
            <a:pPr lvl="0"/>
            <a:r>
              <a:rPr lang="en-US" dirty="0"/>
              <a:t>Mean Time to Failure</a:t>
            </a:r>
            <a:endParaRPr lang="en-IN" dirty="0"/>
          </a:p>
          <a:p>
            <a:pPr lvl="0"/>
            <a:r>
              <a:rPr lang="en-US" dirty="0"/>
              <a:t>Defect Density</a:t>
            </a:r>
            <a:endParaRPr lang="en-IN" dirty="0"/>
          </a:p>
          <a:p>
            <a:pPr lvl="0"/>
            <a:r>
              <a:rPr lang="en-US" dirty="0"/>
              <a:t>Customer Problems</a:t>
            </a:r>
            <a:endParaRPr lang="en-IN" dirty="0"/>
          </a:p>
          <a:p>
            <a:pPr lvl="0"/>
            <a:r>
              <a:rPr lang="en-US" dirty="0"/>
              <a:t>Customer Satisfaction</a:t>
            </a:r>
            <a:endParaRPr lang="en-IN" dirty="0"/>
          </a:p>
          <a:p>
            <a:endParaRPr lang="en-IN" dirty="0"/>
          </a:p>
        </p:txBody>
      </p:sp>
    </p:spTree>
    <p:extLst>
      <p:ext uri="{BB962C8B-B14F-4D97-AF65-F5344CB8AC3E}">
        <p14:creationId xmlns:p14="http://schemas.microsoft.com/office/powerpoint/2010/main" val="3323457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In-process Quality Metrics:-</a:t>
            </a:r>
            <a:endParaRPr lang="en-IN" dirty="0"/>
          </a:p>
          <a:p>
            <a:endParaRPr lang="en-IN" dirty="0"/>
          </a:p>
          <a:p>
            <a:r>
              <a:rPr lang="en-US" dirty="0"/>
              <a:t>In-process quality metrics deals with the tracking of defect arrival during formal machine testing for some organizations. This metric includes −</a:t>
            </a:r>
            <a:endParaRPr lang="en-IN" dirty="0"/>
          </a:p>
          <a:p>
            <a:pPr lvl="0"/>
            <a:r>
              <a:rPr lang="en-US" dirty="0"/>
              <a:t>Defect density during machine testing</a:t>
            </a:r>
            <a:endParaRPr lang="en-IN" dirty="0"/>
          </a:p>
          <a:p>
            <a:pPr lvl="0"/>
            <a:r>
              <a:rPr lang="en-US" dirty="0"/>
              <a:t>Defect arrival pattern during machine testing</a:t>
            </a:r>
            <a:endParaRPr lang="en-IN" dirty="0"/>
          </a:p>
          <a:p>
            <a:pPr lvl="0"/>
            <a:r>
              <a:rPr lang="en-US" dirty="0"/>
              <a:t>Phase-based defect removal pattern</a:t>
            </a:r>
            <a:endParaRPr lang="en-IN" dirty="0"/>
          </a:p>
          <a:p>
            <a:pPr lvl="0"/>
            <a:r>
              <a:rPr lang="en-US" dirty="0"/>
              <a:t>Defect removal effectiveness</a:t>
            </a:r>
            <a:endParaRPr lang="en-IN" dirty="0"/>
          </a:p>
          <a:p>
            <a:endParaRPr lang="en-IN" dirty="0"/>
          </a:p>
        </p:txBody>
      </p:sp>
    </p:spTree>
    <p:extLst>
      <p:ext uri="{BB962C8B-B14F-4D97-AF65-F5344CB8AC3E}">
        <p14:creationId xmlns:p14="http://schemas.microsoft.com/office/powerpoint/2010/main" val="4219990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a:t>Maintenance Quality Metrics:-</a:t>
            </a:r>
            <a:endParaRPr lang="en-IN" dirty="0"/>
          </a:p>
          <a:p>
            <a:endParaRPr lang="en-IN" dirty="0"/>
          </a:p>
          <a:p>
            <a:r>
              <a:rPr lang="en-US" dirty="0"/>
              <a:t>Although much cannot be done to alter the quality of the product during this phase, following are the fixes that can be carried out to eliminate the defects as soon as possible with excellent fix quality.</a:t>
            </a:r>
            <a:endParaRPr lang="en-IN" dirty="0"/>
          </a:p>
          <a:p>
            <a:pPr lvl="0"/>
            <a:r>
              <a:rPr lang="en-US" dirty="0"/>
              <a:t>Fix backlog and backlog management index</a:t>
            </a:r>
            <a:endParaRPr lang="en-IN" dirty="0"/>
          </a:p>
          <a:p>
            <a:pPr lvl="0"/>
            <a:r>
              <a:rPr lang="en-US" dirty="0"/>
              <a:t>Fix response time and fix responsiveness</a:t>
            </a:r>
            <a:endParaRPr lang="en-IN" dirty="0"/>
          </a:p>
          <a:p>
            <a:pPr lvl="0"/>
            <a:r>
              <a:rPr lang="en-US" dirty="0"/>
              <a:t>Percent delinquent fixes</a:t>
            </a:r>
            <a:endParaRPr lang="en-IN" dirty="0"/>
          </a:p>
          <a:p>
            <a:pPr lvl="0"/>
            <a:r>
              <a:rPr lang="en-US" dirty="0"/>
              <a:t>Fix quality</a:t>
            </a:r>
            <a:endParaRPr lang="en-IN" dirty="0"/>
          </a:p>
          <a:p>
            <a:endParaRPr lang="en-IN" dirty="0"/>
          </a:p>
        </p:txBody>
      </p:sp>
    </p:spTree>
    <p:extLst>
      <p:ext uri="{BB962C8B-B14F-4D97-AF65-F5344CB8AC3E}">
        <p14:creationId xmlns:p14="http://schemas.microsoft.com/office/powerpoint/2010/main" val="4267358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1.7 Software Reliability &amp; Reliability Measurement </a:t>
            </a:r>
            <a:r>
              <a:rPr lang="en-US" b="1" dirty="0" smtClean="0"/>
              <a:t>Factors:-</a:t>
            </a:r>
          </a:p>
          <a:p>
            <a:r>
              <a:rPr lang="en-US" dirty="0"/>
              <a:t>Reliability metrics are used to quantitatively expressed the reliability of the software product. The option of which metric is to be used depends upon the type of system to which it applies &amp; the requirements of the application domain.</a:t>
            </a:r>
            <a:endParaRPr lang="en-IN" dirty="0"/>
          </a:p>
          <a:p>
            <a:endParaRPr lang="en-IN" dirty="0"/>
          </a:p>
        </p:txBody>
      </p:sp>
    </p:spTree>
    <p:extLst>
      <p:ext uri="{BB962C8B-B14F-4D97-AF65-F5344CB8AC3E}">
        <p14:creationId xmlns:p14="http://schemas.microsoft.com/office/powerpoint/2010/main" val="843446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Reliability Metrics"/>
          <p:cNvPicPr>
            <a:picLocks noGrp="1"/>
          </p:cNvPicPr>
          <p:nvPr>
            <p:ph idx="1"/>
          </p:nvPr>
        </p:nvPicPr>
        <p:blipFill>
          <a:blip r:embed="rId2"/>
          <a:srcRect/>
          <a:stretch>
            <a:fillRect/>
          </a:stretch>
        </p:blipFill>
        <p:spPr bwMode="auto">
          <a:xfrm>
            <a:off x="827584" y="1340768"/>
            <a:ext cx="7344815" cy="4785395"/>
          </a:xfrm>
          <a:prstGeom prst="rect">
            <a:avLst/>
          </a:prstGeom>
          <a:noFill/>
          <a:ln w="9525">
            <a:noFill/>
            <a:miter lim="800000"/>
            <a:headEnd/>
            <a:tailEnd/>
          </a:ln>
        </p:spPr>
      </p:pic>
    </p:spTree>
    <p:extLst>
      <p:ext uri="{BB962C8B-B14F-4D97-AF65-F5344CB8AC3E}">
        <p14:creationId xmlns:p14="http://schemas.microsoft.com/office/powerpoint/2010/main" val="4285853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t>Mean </a:t>
            </a:r>
            <a:r>
              <a:rPr lang="en-US" b="1" dirty="0"/>
              <a:t>Time to Failure (MTTF):-</a:t>
            </a:r>
            <a:endParaRPr lang="en-IN" dirty="0"/>
          </a:p>
          <a:p>
            <a:r>
              <a:rPr lang="en-US" b="1" dirty="0"/>
              <a:t>MTTF</a:t>
            </a:r>
            <a:r>
              <a:rPr lang="en-US" dirty="0"/>
              <a:t> is described as the time interval between the two successive failures. An </a:t>
            </a:r>
            <a:r>
              <a:rPr lang="en-US" b="1" dirty="0"/>
              <a:t>MTTF</a:t>
            </a:r>
            <a:r>
              <a:rPr lang="en-US" dirty="0"/>
              <a:t> of 200 mean that one failure can be expected each 200-time units. The time units are entirely dependent on the system &amp; it can even be stated in the number of transactions. </a:t>
            </a:r>
            <a:r>
              <a:rPr lang="en-US" b="1" dirty="0"/>
              <a:t>MTTF</a:t>
            </a:r>
            <a:r>
              <a:rPr lang="en-US" dirty="0"/>
              <a:t> is consistent for systems with large transactions.</a:t>
            </a:r>
            <a:endParaRPr lang="en-IN" dirty="0"/>
          </a:p>
          <a:p>
            <a:r>
              <a:rPr lang="en-US" dirty="0"/>
              <a:t>For example, It is suitable for computer-aided design systems where a designer will work on a design for several hours as well as for Word-processor systems.</a:t>
            </a:r>
            <a:endParaRPr lang="en-IN" dirty="0"/>
          </a:p>
          <a:p>
            <a:r>
              <a:rPr lang="en-US" dirty="0"/>
              <a:t>To measure </a:t>
            </a:r>
            <a:r>
              <a:rPr lang="en-US" b="1" dirty="0"/>
              <a:t>MTTF</a:t>
            </a:r>
            <a:r>
              <a:rPr lang="en-US" dirty="0"/>
              <a:t>, we can evidence the failure data for n failures. Let the failures appear at the time instants </a:t>
            </a:r>
            <a:r>
              <a:rPr lang="en-US" b="1" dirty="0"/>
              <a:t>t</a:t>
            </a:r>
            <a:r>
              <a:rPr lang="en-US" b="1" baseline="-25000" dirty="0"/>
              <a:t>1</a:t>
            </a:r>
            <a:r>
              <a:rPr lang="en-US" b="1" dirty="0"/>
              <a:t>,t</a:t>
            </a:r>
            <a:r>
              <a:rPr lang="en-US" b="1" baseline="-25000" dirty="0"/>
              <a:t>2</a:t>
            </a:r>
            <a:r>
              <a:rPr lang="en-US" b="1" dirty="0"/>
              <a:t>.....t</a:t>
            </a:r>
            <a:r>
              <a:rPr lang="en-US" b="1" baseline="-25000" dirty="0"/>
              <a:t>n</a:t>
            </a:r>
            <a:r>
              <a:rPr lang="en-US" dirty="0"/>
              <a:t>.</a:t>
            </a:r>
            <a:endParaRPr lang="en-IN" dirty="0"/>
          </a:p>
          <a:p>
            <a:endParaRPr lang="en-IN" dirty="0"/>
          </a:p>
        </p:txBody>
      </p:sp>
    </p:spTree>
    <p:extLst>
      <p:ext uri="{BB962C8B-B14F-4D97-AF65-F5344CB8AC3E}">
        <p14:creationId xmlns:p14="http://schemas.microsoft.com/office/powerpoint/2010/main" val="205414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Quality Assurance:</a:t>
            </a:r>
            <a:endParaRPr lang="en-IN" dirty="0"/>
          </a:p>
          <a:p>
            <a:r>
              <a:rPr lang="en-US" i="1" dirty="0"/>
              <a:t>Definition: </a:t>
            </a:r>
            <a:endParaRPr lang="en-IN" dirty="0"/>
          </a:p>
          <a:p>
            <a:r>
              <a:rPr lang="en-US" dirty="0"/>
              <a:t>A planned and systematic pattern of all actions which is necessary to provide adequate confidence that material, data, supplies &amp; services conform to established technical requirements and achieve satisfactory performance.</a:t>
            </a:r>
            <a:endParaRPr lang="en-IN" dirty="0"/>
          </a:p>
          <a:p>
            <a:r>
              <a:rPr lang="en-US" dirty="0"/>
              <a:t>Quality assurance consist of a set of auditing and reporting functions that access the effectiveness of quality control activities.</a:t>
            </a:r>
            <a:endParaRPr lang="en-IN" dirty="0"/>
          </a:p>
          <a:p>
            <a:endParaRPr lang="en-IN" dirty="0"/>
          </a:p>
        </p:txBody>
      </p:sp>
    </p:spTree>
    <p:extLst>
      <p:ext uri="{BB962C8B-B14F-4D97-AF65-F5344CB8AC3E}">
        <p14:creationId xmlns:p14="http://schemas.microsoft.com/office/powerpoint/2010/main" val="4219248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smtClean="0"/>
              <a:t> </a:t>
            </a:r>
            <a:r>
              <a:rPr lang="en-US" b="1" dirty="0"/>
              <a:t>Mean Time to Repair (MTTR) :-</a:t>
            </a:r>
            <a:endParaRPr lang="en-IN" dirty="0"/>
          </a:p>
          <a:p>
            <a:pPr marL="0" indent="0">
              <a:buNone/>
            </a:pPr>
            <a:r>
              <a:rPr lang="en-US" dirty="0"/>
              <a:t>Once failure occurs, some-time is required to fix the error. </a:t>
            </a:r>
            <a:r>
              <a:rPr lang="en-US" b="1" dirty="0"/>
              <a:t>MTTR</a:t>
            </a:r>
            <a:r>
              <a:rPr lang="en-US" dirty="0"/>
              <a:t> measures the average time it takes to track the errors causing the failure and to fix them.</a:t>
            </a:r>
            <a:endParaRPr lang="en-IN" dirty="0"/>
          </a:p>
          <a:p>
            <a:r>
              <a:rPr lang="en-US" dirty="0" smtClean="0"/>
              <a:t> </a:t>
            </a:r>
            <a:r>
              <a:rPr lang="en-US" b="1" dirty="0"/>
              <a:t>Mean Time Between Failure (MTBR) :-</a:t>
            </a:r>
            <a:endParaRPr lang="en-IN" dirty="0"/>
          </a:p>
          <a:p>
            <a:pPr marL="0" indent="0">
              <a:buNone/>
            </a:pPr>
            <a:r>
              <a:rPr lang="en-US" dirty="0"/>
              <a:t>We can merge </a:t>
            </a:r>
            <a:r>
              <a:rPr lang="en-US" b="1" dirty="0"/>
              <a:t>MTTF</a:t>
            </a:r>
            <a:r>
              <a:rPr lang="en-US" dirty="0"/>
              <a:t> &amp; </a:t>
            </a:r>
            <a:r>
              <a:rPr lang="en-US" b="1" dirty="0"/>
              <a:t>MTTR</a:t>
            </a:r>
            <a:r>
              <a:rPr lang="en-US" dirty="0"/>
              <a:t> metrics to get the MTBF metric.</a:t>
            </a:r>
            <a:endParaRPr lang="en-IN" dirty="0"/>
          </a:p>
          <a:p>
            <a:r>
              <a:rPr lang="en-US" dirty="0"/>
              <a:t>                  </a:t>
            </a:r>
            <a:r>
              <a:rPr lang="en-US" b="1" dirty="0"/>
              <a:t>MTBF = MTTF + MTTR</a:t>
            </a:r>
            <a:endParaRPr lang="en-IN" dirty="0"/>
          </a:p>
          <a:p>
            <a:pPr marL="0" indent="0">
              <a:buNone/>
            </a:pPr>
            <a:r>
              <a:rPr lang="en-US" dirty="0"/>
              <a:t>Thus, an </a:t>
            </a:r>
            <a:r>
              <a:rPr lang="en-US" b="1" dirty="0"/>
              <a:t>MTBF</a:t>
            </a:r>
            <a:r>
              <a:rPr lang="en-US" dirty="0"/>
              <a:t> of 300 denoted that once the failure appears, the next failure is expected to appear only after 300 hours. In this method, the time measurements are real-time &amp; not the execution time as in </a:t>
            </a:r>
            <a:r>
              <a:rPr lang="en-US" b="1" dirty="0"/>
              <a:t>MTTF</a:t>
            </a:r>
            <a:r>
              <a:rPr lang="en-US" dirty="0"/>
              <a:t>.</a:t>
            </a:r>
            <a:endParaRPr lang="en-IN" dirty="0"/>
          </a:p>
          <a:p>
            <a:endParaRPr lang="en-IN" dirty="0"/>
          </a:p>
        </p:txBody>
      </p:sp>
    </p:spTree>
    <p:extLst>
      <p:ext uri="{BB962C8B-B14F-4D97-AF65-F5344CB8AC3E}">
        <p14:creationId xmlns:p14="http://schemas.microsoft.com/office/powerpoint/2010/main" val="1289195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Rate of occurrence of failure (ROCOF):- </a:t>
            </a:r>
            <a:endParaRPr lang="en-IN" dirty="0"/>
          </a:p>
          <a:p>
            <a:pPr marL="0" indent="0">
              <a:buNone/>
            </a:pPr>
            <a:r>
              <a:rPr lang="en-US" dirty="0"/>
              <a:t>It is the number of failures appearing in a unit time interval. The number of unexpected events over a specific time of operation. </a:t>
            </a:r>
            <a:r>
              <a:rPr lang="en-US" b="1" dirty="0"/>
              <a:t>ROCOF</a:t>
            </a:r>
            <a:r>
              <a:rPr lang="en-US" dirty="0"/>
              <a:t> is the frequency of occurrence with which unexpected role is likely to appear. A </a:t>
            </a:r>
            <a:r>
              <a:rPr lang="en-US" b="1" dirty="0"/>
              <a:t>ROCOF</a:t>
            </a:r>
            <a:r>
              <a:rPr lang="en-US" dirty="0"/>
              <a:t> of 0.02 mean that two failures are likely to occur in each 100 operational time unit steps. It is also called the failure intensity metric.</a:t>
            </a:r>
            <a:endParaRPr lang="en-IN" dirty="0"/>
          </a:p>
          <a:p>
            <a:endParaRPr lang="en-IN" dirty="0"/>
          </a:p>
        </p:txBody>
      </p:sp>
    </p:spTree>
    <p:extLst>
      <p:ext uri="{BB962C8B-B14F-4D97-AF65-F5344CB8AC3E}">
        <p14:creationId xmlns:p14="http://schemas.microsoft.com/office/powerpoint/2010/main" val="1379140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US" b="1" dirty="0"/>
              <a:t>Probability of Failure on Demand (POFOD):- </a:t>
            </a:r>
            <a:endParaRPr lang="en-IN" dirty="0"/>
          </a:p>
          <a:p>
            <a:r>
              <a:rPr lang="en-US" b="1" dirty="0"/>
              <a:t>POFOD</a:t>
            </a:r>
            <a:r>
              <a:rPr lang="en-US" dirty="0"/>
              <a:t> is described as the probability that the system will fail when a service is requested. It is the number of system deficiency given several systems inputs.</a:t>
            </a:r>
            <a:endParaRPr lang="en-IN" dirty="0"/>
          </a:p>
          <a:p>
            <a:r>
              <a:rPr lang="en-US" b="1" dirty="0"/>
              <a:t>POFOD</a:t>
            </a:r>
            <a:r>
              <a:rPr lang="en-US" dirty="0"/>
              <a:t> is the possibility that the system will fail when a service request is made.</a:t>
            </a:r>
            <a:endParaRPr lang="en-IN" dirty="0"/>
          </a:p>
          <a:p>
            <a:r>
              <a:rPr lang="en-US" dirty="0"/>
              <a:t>A </a:t>
            </a:r>
            <a:r>
              <a:rPr lang="en-US" b="1" dirty="0"/>
              <a:t>POFOD</a:t>
            </a:r>
            <a:r>
              <a:rPr lang="en-US" dirty="0"/>
              <a:t> of 0.1 means that one out of ten service requests may </a:t>
            </a:r>
            <a:r>
              <a:rPr lang="en-US" dirty="0" err="1"/>
              <a:t>fail.</a:t>
            </a:r>
            <a:r>
              <a:rPr lang="en-US" b="1" dirty="0" err="1"/>
              <a:t>POFOD</a:t>
            </a:r>
            <a:r>
              <a:rPr lang="en-US" dirty="0"/>
              <a:t> is an essential measure for safety-critical systems. POFOD is relevant for protection systems where services are demanded occasionally.</a:t>
            </a:r>
            <a:endParaRPr lang="en-IN" dirty="0"/>
          </a:p>
          <a:p>
            <a:endParaRPr lang="en-IN" dirty="0"/>
          </a:p>
        </p:txBody>
      </p:sp>
    </p:spTree>
    <p:extLst>
      <p:ext uri="{BB962C8B-B14F-4D97-AF65-F5344CB8AC3E}">
        <p14:creationId xmlns:p14="http://schemas.microsoft.com/office/powerpoint/2010/main" val="2186942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Availability (AVAIL)</a:t>
            </a:r>
            <a:endParaRPr lang="en-IN" dirty="0"/>
          </a:p>
          <a:p>
            <a:r>
              <a:rPr lang="en-US" dirty="0"/>
              <a:t>Availability is the probability that the system is applicable for use at a given time. It takes into account the repair time &amp; the restart time for the system. An availability of 0.995 means that in every 1000 time units, the system is feasible to be available for </a:t>
            </a:r>
            <a:r>
              <a:rPr lang="en-US" b="1" dirty="0"/>
              <a:t>995</a:t>
            </a:r>
            <a:r>
              <a:rPr lang="en-US" dirty="0"/>
              <a:t> of these. The percentage of time that a system is applicable for use, taking into account planned and unplanned downtime. If a system is down an average of four hours out of 100 hours of operation, its </a:t>
            </a:r>
            <a:r>
              <a:rPr lang="en-US" b="1" dirty="0"/>
              <a:t>AVAIL</a:t>
            </a:r>
            <a:r>
              <a:rPr lang="en-US" dirty="0"/>
              <a:t> is 96%.</a:t>
            </a:r>
            <a:endParaRPr lang="en-IN" dirty="0"/>
          </a:p>
          <a:p>
            <a:endParaRPr lang="en-IN" dirty="0"/>
          </a:p>
        </p:txBody>
      </p:sp>
    </p:spTree>
    <p:extLst>
      <p:ext uri="{BB962C8B-B14F-4D97-AF65-F5344CB8AC3E}">
        <p14:creationId xmlns:p14="http://schemas.microsoft.com/office/powerpoint/2010/main" val="3916400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Reliability Metrics"/>
          <p:cNvPicPr>
            <a:picLocks noGrp="1"/>
          </p:cNvPicPr>
          <p:nvPr>
            <p:ph idx="1"/>
          </p:nvPr>
        </p:nvPicPr>
        <p:blipFill>
          <a:blip r:embed="rId2"/>
          <a:srcRect/>
          <a:stretch>
            <a:fillRect/>
          </a:stretch>
        </p:blipFill>
        <p:spPr bwMode="auto">
          <a:xfrm>
            <a:off x="683568" y="1340768"/>
            <a:ext cx="7632848" cy="4968551"/>
          </a:xfrm>
          <a:prstGeom prst="rect">
            <a:avLst/>
          </a:prstGeom>
          <a:noFill/>
          <a:ln w="9525">
            <a:noFill/>
            <a:miter lim="800000"/>
            <a:headEnd/>
            <a:tailEnd/>
          </a:ln>
        </p:spPr>
      </p:pic>
    </p:spTree>
    <p:extLst>
      <p:ext uri="{BB962C8B-B14F-4D97-AF65-F5344CB8AC3E}">
        <p14:creationId xmlns:p14="http://schemas.microsoft.com/office/powerpoint/2010/main" val="106402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Reliability Measures:</a:t>
            </a:r>
            <a:endParaRPr lang="en-IN" dirty="0"/>
          </a:p>
          <a:p>
            <a:pPr lvl="0"/>
            <a:r>
              <a:rPr lang="en-US" b="1" dirty="0"/>
              <a:t>What is reliability?</a:t>
            </a:r>
            <a:endParaRPr lang="en-IN" dirty="0"/>
          </a:p>
          <a:p>
            <a:pPr lvl="0"/>
            <a:r>
              <a:rPr lang="en-US" dirty="0"/>
              <a:t>It is the probability of running a computer program without any failure in a specified environment for a specified time period.</a:t>
            </a:r>
            <a:endParaRPr lang="en-IN" dirty="0"/>
          </a:p>
          <a:p>
            <a:pPr lvl="0"/>
            <a:r>
              <a:rPr lang="en-US" dirty="0"/>
              <a:t>Failure means nonconformance to software requirements (as per software quality &amp; reliability terms)</a:t>
            </a:r>
            <a:endParaRPr lang="en-IN" dirty="0"/>
          </a:p>
          <a:p>
            <a:pPr lvl="0"/>
            <a:r>
              <a:rPr lang="en-US" dirty="0"/>
              <a:t>A </a:t>
            </a:r>
            <a:r>
              <a:rPr lang="en-US" b="1" i="1" dirty="0"/>
              <a:t>simple measure of reliability</a:t>
            </a:r>
            <a:r>
              <a:rPr lang="en-US" dirty="0"/>
              <a:t> is </a:t>
            </a:r>
            <a:r>
              <a:rPr lang="en-US" i="1" dirty="0"/>
              <a:t>MTBF Mean Time Between Failure,</a:t>
            </a:r>
            <a:r>
              <a:rPr lang="en-US" dirty="0"/>
              <a:t> where</a:t>
            </a:r>
            <a:endParaRPr lang="en-IN" dirty="0"/>
          </a:p>
          <a:p>
            <a:endParaRPr lang="en-IN" dirty="0"/>
          </a:p>
        </p:txBody>
      </p:sp>
    </p:spTree>
    <p:extLst>
      <p:ext uri="{BB962C8B-B14F-4D97-AF65-F5344CB8AC3E}">
        <p14:creationId xmlns:p14="http://schemas.microsoft.com/office/powerpoint/2010/main" val="3649411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b="1" dirty="0"/>
              <a:t>MTBF = MTTF + MTTR</a:t>
            </a:r>
            <a:endParaRPr lang="en-IN" dirty="0"/>
          </a:p>
          <a:p>
            <a:pPr lvl="0"/>
            <a:r>
              <a:rPr lang="en-US" i="1" dirty="0"/>
              <a:t>MTTF: Mean Time To Failure, MTTR: Mean Time To Repair</a:t>
            </a:r>
            <a:endParaRPr lang="en-IN" dirty="0"/>
          </a:p>
          <a:p>
            <a:pPr lvl="0"/>
            <a:r>
              <a:rPr lang="en-US" dirty="0"/>
              <a:t>Reliability is the most costly performance characteristic to assess &amp; most difficult to guarantee.</a:t>
            </a:r>
            <a:endParaRPr lang="en-IN" dirty="0"/>
          </a:p>
          <a:p>
            <a:pPr lvl="0"/>
            <a:r>
              <a:rPr lang="en-US" dirty="0"/>
              <a:t>Software reliability is closely related with software availability.</a:t>
            </a:r>
            <a:endParaRPr lang="en-IN" dirty="0"/>
          </a:p>
          <a:p>
            <a:pPr lvl="0"/>
            <a:r>
              <a:rPr lang="en-US" dirty="0"/>
              <a:t>Availability is the percentage that a program is operating according to requirements at a given point of time.</a:t>
            </a:r>
            <a:endParaRPr lang="en-IN" dirty="0"/>
          </a:p>
          <a:p>
            <a:pPr lvl="0"/>
            <a:r>
              <a:rPr lang="en-US" b="1" dirty="0"/>
              <a:t>Software Reliability</a:t>
            </a:r>
            <a:r>
              <a:rPr lang="en-US" dirty="0"/>
              <a:t> is the probability of a failure free operation over a specified time in a given environment for a specific purpose.</a:t>
            </a:r>
            <a:endParaRPr lang="en-IN" dirty="0"/>
          </a:p>
          <a:p>
            <a:pPr lvl="0"/>
            <a:r>
              <a:rPr lang="en-US" b="1" dirty="0"/>
              <a:t>Software Availability</a:t>
            </a:r>
            <a:r>
              <a:rPr lang="en-US" dirty="0"/>
              <a:t> is the probability, that a system, at a point of time will be operational &amp; able to deliver the requested services.</a:t>
            </a:r>
            <a:endParaRPr lang="en-IN" dirty="0"/>
          </a:p>
          <a:p>
            <a:endParaRPr lang="en-IN" dirty="0"/>
          </a:p>
        </p:txBody>
      </p:sp>
    </p:spTree>
    <p:extLst>
      <p:ext uri="{BB962C8B-B14F-4D97-AF65-F5344CB8AC3E}">
        <p14:creationId xmlns:p14="http://schemas.microsoft.com/office/powerpoint/2010/main" val="3090257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lvl="0"/>
            <a:r>
              <a:rPr lang="en-US" dirty="0"/>
              <a:t>Reliability can be improved by :</a:t>
            </a:r>
            <a:endParaRPr lang="en-IN" dirty="0"/>
          </a:p>
          <a:p>
            <a:r>
              <a:rPr lang="en-US" dirty="0"/>
              <a:t>1. Fault avoidance</a:t>
            </a:r>
            <a:endParaRPr lang="en-IN" dirty="0"/>
          </a:p>
          <a:p>
            <a:r>
              <a:rPr lang="en-US" dirty="0"/>
              <a:t>2. Fault Detection &amp; Removal</a:t>
            </a:r>
            <a:endParaRPr lang="en-IN" dirty="0"/>
          </a:p>
          <a:p>
            <a:r>
              <a:rPr lang="en-US" dirty="0"/>
              <a:t>3. Fault Tolerance</a:t>
            </a:r>
            <a:endParaRPr lang="en-IN" dirty="0"/>
          </a:p>
          <a:p>
            <a:endParaRPr lang="en-IN" dirty="0"/>
          </a:p>
        </p:txBody>
      </p:sp>
    </p:spTree>
    <p:extLst>
      <p:ext uri="{BB962C8B-B14F-4D97-AF65-F5344CB8AC3E}">
        <p14:creationId xmlns:p14="http://schemas.microsoft.com/office/powerpoint/2010/main" val="7165829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82025584"/>
              </p:ext>
            </p:extLst>
          </p:nvPr>
        </p:nvGraphicFramePr>
        <p:xfrm>
          <a:off x="611560" y="1773268"/>
          <a:ext cx="7920880" cy="4464043"/>
        </p:xfrm>
        <a:graphic>
          <a:graphicData uri="http://schemas.openxmlformats.org/drawingml/2006/table">
            <a:tbl>
              <a:tblPr firstRow="1" firstCol="1" bandRow="1">
                <a:tableStyleId>{5C22544A-7EE6-4342-B048-85BDC9FD1C3A}</a:tableStyleId>
              </a:tblPr>
              <a:tblGrid>
                <a:gridCol w="474299"/>
                <a:gridCol w="1989162"/>
                <a:gridCol w="5457419"/>
              </a:tblGrid>
              <a:tr h="318061">
                <a:tc>
                  <a:txBody>
                    <a:bodyPr/>
                    <a:lstStyle/>
                    <a:p>
                      <a:pPr algn="just">
                        <a:lnSpc>
                          <a:spcPct val="115000"/>
                        </a:lnSpc>
                        <a:spcAft>
                          <a:spcPts val="1000"/>
                        </a:spcAft>
                      </a:pPr>
                      <a:r>
                        <a:rPr lang="en-US" sz="1400">
                          <a:effectLst/>
                        </a:rPr>
                        <a:t> </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Metric</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Meaning</a:t>
                      </a:r>
                      <a:endParaRPr lang="en-IN" sz="1100">
                        <a:effectLst/>
                        <a:latin typeface="Calibri"/>
                        <a:ea typeface="Calibri"/>
                        <a:cs typeface="Times New Roman"/>
                      </a:endParaRPr>
                    </a:p>
                  </a:txBody>
                  <a:tcPr marL="68580" marR="68580" marT="0" marB="0" anchor="ctr"/>
                </a:tc>
              </a:tr>
              <a:tr h="1118809">
                <a:tc>
                  <a:txBody>
                    <a:bodyPr/>
                    <a:lstStyle/>
                    <a:p>
                      <a:pPr algn="just">
                        <a:lnSpc>
                          <a:spcPct val="115000"/>
                        </a:lnSpc>
                        <a:spcAft>
                          <a:spcPts val="1000"/>
                        </a:spcAft>
                      </a:pPr>
                      <a:r>
                        <a:rPr lang="en-US" sz="1400">
                          <a:effectLst/>
                        </a:rPr>
                        <a:t>1</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POFOD</a:t>
                      </a:r>
                      <a:endParaRPr lang="en-IN" sz="1100">
                        <a:effectLst/>
                      </a:endParaRPr>
                    </a:p>
                    <a:p>
                      <a:pPr algn="just">
                        <a:lnSpc>
                          <a:spcPct val="115000"/>
                        </a:lnSpc>
                        <a:spcAft>
                          <a:spcPts val="1000"/>
                        </a:spcAft>
                      </a:pPr>
                      <a:r>
                        <a:rPr lang="en-US" sz="1400">
                          <a:effectLst/>
                        </a:rPr>
                        <a:t>Probability of Failure on Demand</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It is the probability that the system will fail when a service request is made. 0.001 POFOD means that out of 1000 service request 1 may result in failure.</a:t>
                      </a:r>
                      <a:endParaRPr lang="en-IN" sz="1100">
                        <a:effectLst/>
                        <a:latin typeface="Calibri"/>
                        <a:ea typeface="Calibri"/>
                        <a:cs typeface="Times New Roman"/>
                      </a:endParaRPr>
                    </a:p>
                  </a:txBody>
                  <a:tcPr marL="68580" marR="68580" marT="0" marB="0" anchor="ctr"/>
                </a:tc>
              </a:tr>
              <a:tr h="1118809">
                <a:tc>
                  <a:txBody>
                    <a:bodyPr/>
                    <a:lstStyle/>
                    <a:p>
                      <a:pPr algn="just">
                        <a:lnSpc>
                          <a:spcPct val="115000"/>
                        </a:lnSpc>
                        <a:spcAft>
                          <a:spcPts val="1000"/>
                        </a:spcAft>
                      </a:pPr>
                      <a:r>
                        <a:rPr lang="en-US" sz="1400">
                          <a:effectLst/>
                        </a:rPr>
                        <a:t>2</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ROCOF</a:t>
                      </a:r>
                      <a:endParaRPr lang="en-IN" sz="1100">
                        <a:effectLst/>
                      </a:endParaRPr>
                    </a:p>
                    <a:p>
                      <a:pPr algn="just">
                        <a:lnSpc>
                          <a:spcPct val="115000"/>
                        </a:lnSpc>
                        <a:spcAft>
                          <a:spcPts val="1000"/>
                        </a:spcAft>
                      </a:pPr>
                      <a:r>
                        <a:rPr lang="en-US" sz="1400">
                          <a:effectLst/>
                        </a:rPr>
                        <a:t>Rate of Failure Occurrence</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dirty="0">
                          <a:effectLst/>
                        </a:rPr>
                        <a:t>The frequency of the occurrence of unexpected behavior. This metric is sometimes called as Failure Intensity. 2/100 means 2 failure occurrence in each 100 operational time units.</a:t>
                      </a:r>
                      <a:endParaRPr lang="en-IN" sz="1100" dirty="0">
                        <a:effectLst/>
                        <a:latin typeface="Calibri"/>
                        <a:ea typeface="Calibri"/>
                        <a:cs typeface="Times New Roman"/>
                      </a:endParaRPr>
                    </a:p>
                  </a:txBody>
                  <a:tcPr marL="68580" marR="68580" marT="0" marB="0" anchor="ctr"/>
                </a:tc>
              </a:tr>
              <a:tr h="954182">
                <a:tc>
                  <a:txBody>
                    <a:bodyPr/>
                    <a:lstStyle/>
                    <a:p>
                      <a:pPr algn="just">
                        <a:lnSpc>
                          <a:spcPct val="115000"/>
                        </a:lnSpc>
                        <a:spcAft>
                          <a:spcPts val="1000"/>
                        </a:spcAft>
                      </a:pPr>
                      <a:r>
                        <a:rPr lang="en-US" sz="1400">
                          <a:effectLst/>
                        </a:rPr>
                        <a:t>3</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MTTF</a:t>
                      </a:r>
                      <a:endParaRPr lang="en-IN" sz="1100">
                        <a:effectLst/>
                      </a:endParaRPr>
                    </a:p>
                    <a:p>
                      <a:pPr algn="just">
                        <a:lnSpc>
                          <a:spcPct val="115000"/>
                        </a:lnSpc>
                        <a:spcAft>
                          <a:spcPts val="1000"/>
                        </a:spcAft>
                      </a:pPr>
                      <a:r>
                        <a:rPr lang="en-US" sz="1400">
                          <a:effectLst/>
                        </a:rPr>
                        <a:t>Mean Time To Failure</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The average time between observed system failures. An MTTF of 500 means that one failure can be expected in every 500 time unit.</a:t>
                      </a:r>
                      <a:endParaRPr lang="en-IN" sz="1100">
                        <a:effectLst/>
                        <a:latin typeface="Calibri"/>
                        <a:ea typeface="Calibri"/>
                        <a:cs typeface="Times New Roman"/>
                      </a:endParaRPr>
                    </a:p>
                  </a:txBody>
                  <a:tcPr marL="68580" marR="68580" marT="0" marB="0" anchor="ctr"/>
                </a:tc>
              </a:tr>
              <a:tr h="954182">
                <a:tc>
                  <a:txBody>
                    <a:bodyPr/>
                    <a:lstStyle/>
                    <a:p>
                      <a:pPr algn="just">
                        <a:lnSpc>
                          <a:spcPct val="115000"/>
                        </a:lnSpc>
                        <a:spcAft>
                          <a:spcPts val="1000"/>
                        </a:spcAft>
                      </a:pPr>
                      <a:r>
                        <a:rPr lang="en-US" sz="1400">
                          <a:effectLst/>
                        </a:rPr>
                        <a:t>4</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a:effectLst/>
                        </a:rPr>
                        <a:t>AVAIL</a:t>
                      </a:r>
                      <a:endParaRPr lang="en-IN" sz="1100">
                        <a:effectLst/>
                      </a:endParaRPr>
                    </a:p>
                    <a:p>
                      <a:pPr algn="just">
                        <a:lnSpc>
                          <a:spcPct val="115000"/>
                        </a:lnSpc>
                        <a:spcAft>
                          <a:spcPts val="1000"/>
                        </a:spcAft>
                      </a:pPr>
                      <a:r>
                        <a:rPr lang="en-US" sz="1400">
                          <a:effectLst/>
                        </a:rPr>
                        <a:t>Availability</a:t>
                      </a:r>
                      <a:endParaRPr lang="en-IN" sz="1100">
                        <a:effectLst/>
                        <a:latin typeface="Calibri"/>
                        <a:ea typeface="Calibri"/>
                        <a:cs typeface="Times New Roman"/>
                      </a:endParaRPr>
                    </a:p>
                  </a:txBody>
                  <a:tcPr marL="68580" marR="68580" marT="0" marB="0" anchor="ctr"/>
                </a:tc>
                <a:tc>
                  <a:txBody>
                    <a:bodyPr/>
                    <a:lstStyle/>
                    <a:p>
                      <a:pPr algn="just">
                        <a:lnSpc>
                          <a:spcPct val="115000"/>
                        </a:lnSpc>
                        <a:spcAft>
                          <a:spcPts val="1000"/>
                        </a:spcAft>
                      </a:pPr>
                      <a:r>
                        <a:rPr lang="en-US" sz="1400" dirty="0">
                          <a:effectLst/>
                        </a:rPr>
                        <a:t>The probability that the system is available for use at a given time. Availability of 0.998 means that in ever 1000 time units the system is likely to be available for 998 of these.</a:t>
                      </a:r>
                      <a:endParaRPr lang="en-IN" sz="11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40375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b="1" dirty="0"/>
              <a:t>2.2 Reliability models:</a:t>
            </a:r>
            <a:endParaRPr lang="en-IN" dirty="0"/>
          </a:p>
          <a:p>
            <a:pPr marL="0" lvl="0" indent="0">
              <a:buNone/>
            </a:pPr>
            <a:r>
              <a:rPr lang="en-US" dirty="0"/>
              <a:t>Software reliability models are:</a:t>
            </a:r>
            <a:endParaRPr lang="en-IN" dirty="0"/>
          </a:p>
          <a:p>
            <a:r>
              <a:rPr lang="en-US" b="1" dirty="0"/>
              <a:t>1. Calendar time:</a:t>
            </a:r>
            <a:endParaRPr lang="en-IN" dirty="0"/>
          </a:p>
          <a:p>
            <a:r>
              <a:rPr lang="en-US" dirty="0"/>
              <a:t>The model that predicts reliability w.r.t. calendar time</a:t>
            </a:r>
            <a:endParaRPr lang="en-IN" dirty="0"/>
          </a:p>
          <a:p>
            <a:r>
              <a:rPr lang="en-US" b="1" dirty="0"/>
              <a:t>2. Processing (CPU) time:</a:t>
            </a:r>
            <a:endParaRPr lang="en-IN" dirty="0"/>
          </a:p>
          <a:p>
            <a:r>
              <a:rPr lang="en-US" dirty="0"/>
              <a:t>The model that predicts reliability w.r.t. processing (CPU) time (actual elapsed time in execution)</a:t>
            </a:r>
            <a:endParaRPr lang="en-IN" dirty="0"/>
          </a:p>
          <a:p>
            <a:endParaRPr lang="en-IN" dirty="0"/>
          </a:p>
          <a:p>
            <a:r>
              <a:rPr lang="en-US" b="1" dirty="0"/>
              <a:t>3. Quantitative Model: </a:t>
            </a:r>
            <a:endParaRPr lang="en-IN" dirty="0"/>
          </a:p>
          <a:p>
            <a:r>
              <a:rPr lang="en-US" dirty="0"/>
              <a:t>The model based on the internal characteristics of a program &amp; computes predicted no. of errors.</a:t>
            </a:r>
            <a:endParaRPr lang="en-IN" dirty="0"/>
          </a:p>
          <a:p>
            <a:r>
              <a:rPr lang="en-US" b="1" dirty="0"/>
              <a:t>4. Seeding Model: </a:t>
            </a:r>
            <a:endParaRPr lang="en-IN" dirty="0"/>
          </a:p>
          <a:p>
            <a:r>
              <a:rPr lang="en-US" dirty="0"/>
              <a:t>This model indicates the software reliability as a measure of the error detection power with a set of test cases.</a:t>
            </a:r>
            <a:endParaRPr lang="en-IN" dirty="0"/>
          </a:p>
          <a:p>
            <a:pPr marL="0" indent="0">
              <a:buNone/>
            </a:pPr>
            <a:r>
              <a:rPr lang="en-US" b="1" dirty="0"/>
              <a:t> </a:t>
            </a:r>
            <a:endParaRPr lang="en-IN" dirty="0"/>
          </a:p>
          <a:p>
            <a:endParaRPr lang="en-IN" dirty="0"/>
          </a:p>
        </p:txBody>
      </p:sp>
    </p:spTree>
    <p:extLst>
      <p:ext uri="{BB962C8B-B14F-4D97-AF65-F5344CB8AC3E}">
        <p14:creationId xmlns:p14="http://schemas.microsoft.com/office/powerpoint/2010/main" val="2158561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Quality Control:</a:t>
            </a:r>
            <a:endParaRPr lang="en-IN" dirty="0"/>
          </a:p>
          <a:p>
            <a:r>
              <a:rPr lang="en-US" dirty="0"/>
              <a:t>The definition &amp; enactment of processes which ensures that the project quality procedures &amp; standards are followed by the software development team.</a:t>
            </a:r>
            <a:endParaRPr lang="en-IN" dirty="0"/>
          </a:p>
          <a:p>
            <a:pPr marL="0" indent="0">
              <a:buNone/>
            </a:pPr>
            <a:r>
              <a:rPr lang="en-US" dirty="0"/>
              <a:t> </a:t>
            </a:r>
            <a:endParaRPr lang="en-IN" dirty="0"/>
          </a:p>
          <a:p>
            <a:r>
              <a:rPr lang="en-US" dirty="0"/>
              <a:t>QC activities are work product oriented. They measures the product The direct result of these activities are changes the product. </a:t>
            </a:r>
            <a:endParaRPr lang="en-IN" dirty="0"/>
          </a:p>
          <a:p>
            <a:endParaRPr lang="en-IN" dirty="0"/>
          </a:p>
        </p:txBody>
      </p:sp>
    </p:spTree>
    <p:extLst>
      <p:ext uri="{BB962C8B-B14F-4D97-AF65-F5344CB8AC3E}">
        <p14:creationId xmlns:p14="http://schemas.microsoft.com/office/powerpoint/2010/main" val="2740906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55000" lnSpcReduction="20000"/>
          </a:bodyPr>
          <a:lstStyle/>
          <a:p>
            <a:pPr lvl="0"/>
            <a:r>
              <a:rPr lang="en-US" b="1" dirty="0"/>
              <a:t>Various criteria for reliability models are:</a:t>
            </a:r>
            <a:endParaRPr lang="en-IN" dirty="0"/>
          </a:p>
          <a:p>
            <a:pPr lvl="0"/>
            <a:r>
              <a:rPr lang="en-US" b="1" dirty="0"/>
              <a:t>Predictive Validity: </a:t>
            </a:r>
            <a:endParaRPr lang="en-IN" dirty="0"/>
          </a:p>
          <a:p>
            <a:r>
              <a:rPr lang="en-US" dirty="0"/>
              <a:t>The ability of model of predicting the future failure of the system based on the collected test data.</a:t>
            </a:r>
            <a:endParaRPr lang="en-IN" dirty="0"/>
          </a:p>
          <a:p>
            <a:pPr lvl="0"/>
            <a:r>
              <a:rPr lang="en-US" b="1" dirty="0"/>
              <a:t>Capability: </a:t>
            </a:r>
            <a:endParaRPr lang="en-IN" dirty="0"/>
          </a:p>
          <a:p>
            <a:r>
              <a:rPr lang="en-US" dirty="0"/>
              <a:t>The ability of model to generate data that can be readily applied to s/w development efforts.</a:t>
            </a:r>
            <a:endParaRPr lang="en-IN" dirty="0"/>
          </a:p>
          <a:p>
            <a:pPr lvl="0"/>
            <a:r>
              <a:rPr lang="en-US" b="1" dirty="0"/>
              <a:t>Quality of assumptions:</a:t>
            </a:r>
            <a:endParaRPr lang="en-IN" dirty="0"/>
          </a:p>
          <a:p>
            <a:r>
              <a:rPr lang="en-US" dirty="0"/>
              <a:t>Assumptions on which the mathematical foundation of the model is based &amp; the degree of</a:t>
            </a:r>
            <a:endParaRPr lang="en-IN" dirty="0"/>
          </a:p>
          <a:p>
            <a:r>
              <a:rPr lang="en-US" dirty="0"/>
              <a:t>degradation of model when the assumption limits are over.</a:t>
            </a:r>
            <a:endParaRPr lang="en-IN" dirty="0"/>
          </a:p>
          <a:p>
            <a:pPr lvl="0"/>
            <a:r>
              <a:rPr lang="en-US" b="1" dirty="0"/>
              <a:t>Applicability: </a:t>
            </a:r>
            <a:endParaRPr lang="en-IN" dirty="0"/>
          </a:p>
          <a:p>
            <a:r>
              <a:rPr lang="en-US" dirty="0"/>
              <a:t>The degree to which the reliability model can be applied to different s/w application domains &amp; types.</a:t>
            </a:r>
            <a:endParaRPr lang="en-IN" dirty="0"/>
          </a:p>
          <a:p>
            <a:r>
              <a:rPr lang="en-US" b="1" dirty="0"/>
              <a:t>  Simplicity: </a:t>
            </a:r>
            <a:endParaRPr lang="en-IN" dirty="0"/>
          </a:p>
          <a:p>
            <a:r>
              <a:rPr lang="en-US" dirty="0"/>
              <a:t>It is the degree to which the collected data supports the model straightforward. It also refers as the degree to which the overall approach can be automated.</a:t>
            </a:r>
            <a:endParaRPr lang="en-IN" dirty="0"/>
          </a:p>
          <a:p>
            <a:endParaRPr lang="en-IN" dirty="0"/>
          </a:p>
        </p:txBody>
      </p:sp>
    </p:spTree>
    <p:extLst>
      <p:ext uri="{BB962C8B-B14F-4D97-AF65-F5344CB8AC3E}">
        <p14:creationId xmlns:p14="http://schemas.microsoft.com/office/powerpoint/2010/main" val="208535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SQA.JPG"/>
          <p:cNvPicPr>
            <a:picLocks noGrp="1"/>
          </p:cNvPicPr>
          <p:nvPr>
            <p:ph idx="1"/>
          </p:nvPr>
        </p:nvPicPr>
        <p:blipFill>
          <a:blip r:embed="rId2"/>
          <a:stretch>
            <a:fillRect/>
          </a:stretch>
        </p:blipFill>
        <p:spPr>
          <a:xfrm>
            <a:off x="971600" y="1412776"/>
            <a:ext cx="7560840" cy="4896544"/>
          </a:xfrm>
          <a:prstGeom prst="rect">
            <a:avLst/>
          </a:prstGeom>
          <a:ln w="31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01295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lvl="0"/>
            <a:r>
              <a:rPr lang="en-US" b="1" dirty="0"/>
              <a:t>KEY DIFFERENCE</a:t>
            </a:r>
            <a:endParaRPr lang="en-IN" dirty="0"/>
          </a:p>
          <a:p>
            <a:pPr lvl="0"/>
            <a:r>
              <a:rPr lang="en-US" dirty="0"/>
              <a:t>Quality Assurance is aimed to avoid the defect whereas Quality control is aimed to identify and fix the defects.</a:t>
            </a:r>
            <a:endParaRPr lang="en-IN" dirty="0"/>
          </a:p>
          <a:p>
            <a:pPr lvl="0"/>
            <a:r>
              <a:rPr lang="en-US" dirty="0"/>
              <a:t>Quality Assurance provides assurance that quality requested will be achieved whereas Quality Control is a procedure that focuses on fulfilling the quality requested.</a:t>
            </a:r>
            <a:endParaRPr lang="en-IN" dirty="0"/>
          </a:p>
          <a:p>
            <a:pPr lvl="0"/>
            <a:r>
              <a:rPr lang="en-US" dirty="0"/>
              <a:t>Quality Assurance is done in software development life cycle whereas Quality Control is done in software testing life cycle.</a:t>
            </a:r>
            <a:endParaRPr lang="en-IN" dirty="0"/>
          </a:p>
          <a:p>
            <a:pPr lvl="0"/>
            <a:r>
              <a:rPr lang="en-US" dirty="0"/>
              <a:t>Quality Assurance is a proactive measure whereas Quality Control is a Reactive measure.</a:t>
            </a:r>
            <a:endParaRPr lang="en-IN" dirty="0"/>
          </a:p>
          <a:p>
            <a:pPr lvl="0"/>
            <a:r>
              <a:rPr lang="en-US" dirty="0"/>
              <a:t>Quality Assurance requires the involvement of all team members whereas Quality Control needs only testing team.</a:t>
            </a:r>
            <a:endParaRPr lang="en-IN" dirty="0"/>
          </a:p>
          <a:p>
            <a:r>
              <a:rPr lang="en-US" dirty="0"/>
              <a:t>Quality Assurance is performed before Quality Control</a:t>
            </a:r>
            <a:endParaRPr lang="en-IN" dirty="0"/>
          </a:p>
        </p:txBody>
      </p:sp>
    </p:spTree>
    <p:extLst>
      <p:ext uri="{BB962C8B-B14F-4D97-AF65-F5344CB8AC3E}">
        <p14:creationId xmlns:p14="http://schemas.microsoft.com/office/powerpoint/2010/main" val="1417950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Quality Planning:</a:t>
            </a:r>
            <a:endParaRPr lang="en-IN" dirty="0"/>
          </a:p>
          <a:p>
            <a:r>
              <a:rPr lang="en-US" dirty="0"/>
              <a:t>Selection of appropriate procedures and standards from the framework and the adoption of these procedures/standards for a specific software project</a:t>
            </a:r>
            <a:r>
              <a:rPr lang="en-US" dirty="0" smtClean="0"/>
              <a:t>.</a:t>
            </a:r>
          </a:p>
          <a:p>
            <a:r>
              <a:rPr lang="en-US" dirty="0"/>
              <a:t>Conformance to explicitly stated functional &amp; performance requirements, explicitly documented development standards &amp; implicit requirements, &amp; is expected from all professionally developed software</a:t>
            </a:r>
            <a:endParaRPr lang="en-IN" dirty="0"/>
          </a:p>
          <a:p>
            <a:pPr marL="0" indent="0">
              <a:buNone/>
            </a:pPr>
            <a:r>
              <a:rPr lang="en-US" dirty="0"/>
              <a:t> </a:t>
            </a:r>
            <a:endParaRPr lang="en-IN" dirty="0"/>
          </a:p>
        </p:txBody>
      </p:sp>
    </p:spTree>
    <p:extLst>
      <p:ext uri="{BB962C8B-B14F-4D97-AF65-F5344CB8AC3E}">
        <p14:creationId xmlns:p14="http://schemas.microsoft.com/office/powerpoint/2010/main" val="21382974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25000" lnSpcReduction="20000"/>
          </a:bodyPr>
          <a:lstStyle/>
          <a:p>
            <a:r>
              <a:rPr lang="en-US" sz="6200" b="1" dirty="0"/>
              <a:t>1.2 SQA Planning &amp; standards:</a:t>
            </a:r>
            <a:endParaRPr lang="en-IN" sz="6200" dirty="0"/>
          </a:p>
          <a:p>
            <a:pPr lvl="0"/>
            <a:r>
              <a:rPr lang="en-US" sz="6200" dirty="0"/>
              <a:t>SQA plan provides a road map for SQA.</a:t>
            </a:r>
            <a:endParaRPr lang="en-IN" sz="6200" dirty="0"/>
          </a:p>
          <a:p>
            <a:pPr lvl="0"/>
            <a:r>
              <a:rPr lang="en-US" sz="6200" dirty="0"/>
              <a:t>SQA Plan should include:</a:t>
            </a:r>
            <a:endParaRPr lang="en-IN" sz="6200" dirty="0"/>
          </a:p>
          <a:p>
            <a:r>
              <a:rPr lang="en-US" sz="6200" dirty="0"/>
              <a:t>1. System Design Review</a:t>
            </a:r>
            <a:endParaRPr lang="en-IN" sz="6200" dirty="0"/>
          </a:p>
          <a:p>
            <a:r>
              <a:rPr lang="en-US" sz="6200" dirty="0"/>
              <a:t>2. S/W requirements specification review</a:t>
            </a:r>
            <a:endParaRPr lang="en-IN" sz="6200" dirty="0"/>
          </a:p>
          <a:p>
            <a:r>
              <a:rPr lang="en-US" sz="6200" dirty="0"/>
              <a:t>3. Preliminary design review</a:t>
            </a:r>
            <a:endParaRPr lang="en-IN" sz="6200" dirty="0"/>
          </a:p>
          <a:p>
            <a:r>
              <a:rPr lang="en-US" sz="6200" dirty="0"/>
              <a:t>4. Detail design review (Module Level review)</a:t>
            </a:r>
            <a:endParaRPr lang="en-IN" sz="6200" dirty="0"/>
          </a:p>
          <a:p>
            <a:r>
              <a:rPr lang="en-US" sz="6200" dirty="0"/>
              <a:t>5. Review of integration test plan</a:t>
            </a:r>
            <a:endParaRPr lang="en-IN" sz="6200" dirty="0"/>
          </a:p>
          <a:p>
            <a:r>
              <a:rPr lang="en-US" sz="6200" dirty="0"/>
              <a:t>6. Code Review</a:t>
            </a:r>
            <a:endParaRPr lang="en-IN" sz="6200" dirty="0"/>
          </a:p>
          <a:p>
            <a:r>
              <a:rPr lang="en-US" sz="6200" dirty="0"/>
              <a:t>7. Review of test procedures</a:t>
            </a:r>
            <a:endParaRPr lang="en-IN" sz="6200" dirty="0"/>
          </a:p>
          <a:p>
            <a:r>
              <a:rPr lang="en-US" sz="6200" dirty="0"/>
              <a:t>8. Audit of document standards</a:t>
            </a:r>
            <a:endParaRPr lang="en-IN" sz="6200" dirty="0"/>
          </a:p>
          <a:p>
            <a:r>
              <a:rPr lang="en-US" sz="6200" dirty="0"/>
              <a:t>9. Configuration Control Audit</a:t>
            </a:r>
            <a:endParaRPr lang="en-IN" sz="6200" dirty="0"/>
          </a:p>
          <a:p>
            <a:r>
              <a:rPr lang="en-US" sz="6200" dirty="0"/>
              <a:t>10. Test Audit</a:t>
            </a:r>
            <a:endParaRPr lang="en-IN" sz="6200" dirty="0"/>
          </a:p>
          <a:p>
            <a:r>
              <a:rPr lang="en-US" sz="6200" dirty="0"/>
              <a:t>11. Defect data collection, evaluation analysis</a:t>
            </a:r>
            <a:endParaRPr lang="en-IN" sz="6200" dirty="0"/>
          </a:p>
          <a:p>
            <a:r>
              <a:rPr lang="en-US" sz="6200" dirty="0"/>
              <a:t>12. Tool certification</a:t>
            </a:r>
            <a:endParaRPr lang="en-IN" sz="6200" dirty="0"/>
          </a:p>
          <a:p>
            <a:r>
              <a:rPr lang="en-US" sz="6200" dirty="0"/>
              <a:t>13. Vendor &amp; contractor oversight</a:t>
            </a:r>
            <a:endParaRPr lang="en-IN" sz="6200" dirty="0"/>
          </a:p>
          <a:p>
            <a:r>
              <a:rPr lang="en-US" sz="6200" dirty="0"/>
              <a:t>14. Record keeping</a:t>
            </a:r>
            <a:endParaRPr lang="en-IN" sz="6200" dirty="0"/>
          </a:p>
          <a:p>
            <a:endParaRPr lang="en-IN" dirty="0"/>
          </a:p>
        </p:txBody>
      </p:sp>
    </p:spTree>
    <p:extLst>
      <p:ext uri="{BB962C8B-B14F-4D97-AF65-F5344CB8AC3E}">
        <p14:creationId xmlns:p14="http://schemas.microsoft.com/office/powerpoint/2010/main" val="2986724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2298</Words>
  <Application>Microsoft Office PowerPoint</Application>
  <PresentationFormat>On-screen Show (4:3)</PresentationFormat>
  <Paragraphs>285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Chapter: 1] Software Quality Assurance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Software Quality Assurance Fundamentals</dc:title>
  <dc:creator>MCA</dc:creator>
  <cp:lastModifiedBy>MCA</cp:lastModifiedBy>
  <cp:revision>8</cp:revision>
  <dcterms:created xsi:type="dcterms:W3CDTF">2022-02-02T10:04:21Z</dcterms:created>
  <dcterms:modified xsi:type="dcterms:W3CDTF">2022-02-02T10:28:24Z</dcterms:modified>
</cp:coreProperties>
</file>