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0" r:id="rId7"/>
    <p:sldId id="259"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C57DFD-7EA6-4AE3-8CED-616994D65FFE}"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108184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C57DFD-7EA6-4AE3-8CED-616994D65FFE}"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215675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C57DFD-7EA6-4AE3-8CED-616994D65FFE}"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369630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C57DFD-7EA6-4AE3-8CED-616994D65FFE}"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1157389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57DFD-7EA6-4AE3-8CED-616994D65FFE}" type="datetimeFigureOut">
              <a:rPr lang="en-IN" smtClean="0"/>
              <a:t>17-02-2022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414506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C57DFD-7EA6-4AE3-8CED-616994D65FFE}"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156918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C57DFD-7EA6-4AE3-8CED-616994D65FFE}" type="datetimeFigureOut">
              <a:rPr lang="en-IN" smtClean="0"/>
              <a:t>17-02-2022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104941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C57DFD-7EA6-4AE3-8CED-616994D65FFE}" type="datetimeFigureOut">
              <a:rPr lang="en-IN" smtClean="0"/>
              <a:t>17-02-2022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156068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57DFD-7EA6-4AE3-8CED-616994D65FFE}" type="datetimeFigureOut">
              <a:rPr lang="en-IN" smtClean="0"/>
              <a:t>17-02-2022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217568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57DFD-7EA6-4AE3-8CED-616994D65FFE}"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83557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57DFD-7EA6-4AE3-8CED-616994D65FFE}" type="datetimeFigureOut">
              <a:rPr lang="en-IN" smtClean="0"/>
              <a:t>17-02-2022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05271-46D5-498F-BCCA-1C6C6AA11689}" type="slidenum">
              <a:rPr lang="en-IN" smtClean="0"/>
              <a:t>‹#›</a:t>
            </a:fld>
            <a:endParaRPr lang="en-IN"/>
          </a:p>
        </p:txBody>
      </p:sp>
    </p:spTree>
    <p:extLst>
      <p:ext uri="{BB962C8B-B14F-4D97-AF65-F5344CB8AC3E}">
        <p14:creationId xmlns:p14="http://schemas.microsoft.com/office/powerpoint/2010/main" val="211376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57DFD-7EA6-4AE3-8CED-616994D65FFE}" type="datetimeFigureOut">
              <a:rPr lang="en-IN" smtClean="0"/>
              <a:t>17-02-2022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05271-46D5-498F-BCCA-1C6C6AA11689}" type="slidenum">
              <a:rPr lang="en-IN" smtClean="0"/>
              <a:t>‹#›</a:t>
            </a:fld>
            <a:endParaRPr lang="en-IN"/>
          </a:p>
        </p:txBody>
      </p:sp>
    </p:spTree>
    <p:extLst>
      <p:ext uri="{BB962C8B-B14F-4D97-AF65-F5344CB8AC3E}">
        <p14:creationId xmlns:p14="http://schemas.microsoft.com/office/powerpoint/2010/main" val="43891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software-development-life-cycle-sdlc/" TargetMode="External"/><Relationship Id="rId2" Type="http://schemas.openxmlformats.org/officeDocument/2006/relationships/hyperlink" Target="https://www.geeksforgeeks.org/software-engineering-software-produc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Basic_block" TargetMode="External"/><Relationship Id="rId2" Type="http://schemas.openxmlformats.org/officeDocument/2006/relationships/hyperlink" Target="https://en.wikipedia.org/wiki/Computer_progra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Control_flow" TargetMode="External"/><Relationship Id="rId2" Type="http://schemas.openxmlformats.org/officeDocument/2006/relationships/hyperlink" Target="https://en.wikipedia.org/wiki/Static_code_analysis" TargetMode="External"/><Relationship Id="rId1" Type="http://schemas.openxmlformats.org/officeDocument/2006/relationships/slideLayout" Target="../slideLayouts/slideLayout2.xml"/><Relationship Id="rId4" Type="http://schemas.openxmlformats.org/officeDocument/2006/relationships/hyperlink" Target="https://en.wikipedia.org/wiki/Control-flow_grap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rofessionalqa.com/activities-of-formal-re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b="1" dirty="0"/>
              <a:t>MCA-II (Semester- III)</a:t>
            </a:r>
            <a:r>
              <a:rPr lang="en-IN" sz="2800" dirty="0"/>
              <a:t/>
            </a:r>
            <a:br>
              <a:rPr lang="en-IN" sz="2800" dirty="0"/>
            </a:br>
            <a:r>
              <a:rPr lang="en-US" sz="2800" b="1" dirty="0"/>
              <a:t>Subject :- Software Testing &amp; Quality </a:t>
            </a:r>
            <a:r>
              <a:rPr lang="en-US" sz="2800" b="1" dirty="0" smtClean="0"/>
              <a:t>Assurance</a:t>
            </a:r>
            <a:r>
              <a:rPr lang="en-IN" sz="2800" dirty="0" smtClean="0"/>
              <a:t/>
            </a:r>
            <a:br>
              <a:rPr lang="en-IN" sz="2800" dirty="0" smtClean="0"/>
            </a:br>
            <a:r>
              <a:rPr lang="en-IN" sz="2800" dirty="0" smtClean="0"/>
              <a:t>(</a:t>
            </a:r>
            <a:r>
              <a:rPr lang="en-US" sz="2800" b="1" dirty="0" smtClean="0"/>
              <a:t>Subject </a:t>
            </a:r>
            <a:r>
              <a:rPr lang="en-US" sz="2800" b="1" dirty="0"/>
              <a:t>Code:- </a:t>
            </a:r>
            <a:r>
              <a:rPr lang="en-US" sz="2800" b="1" dirty="0" smtClean="0"/>
              <a:t>IT-33)</a:t>
            </a:r>
            <a:r>
              <a:rPr lang="en-IN" sz="2800" dirty="0" smtClean="0"/>
              <a:t/>
            </a:r>
            <a:br>
              <a:rPr lang="en-IN" sz="2800" dirty="0" smtClean="0"/>
            </a:br>
            <a:r>
              <a:rPr lang="en-US" sz="2800" b="1" dirty="0" smtClean="0"/>
              <a:t>      Chapter</a:t>
            </a:r>
            <a:r>
              <a:rPr lang="en-US" sz="2800" b="1" dirty="0"/>
              <a:t>: 3]   Static Testing </a:t>
            </a:r>
            <a:r>
              <a:rPr lang="en-IN" sz="2800" dirty="0"/>
              <a:t/>
            </a:r>
            <a:br>
              <a:rPr lang="en-IN" sz="2800" dirty="0"/>
            </a:br>
            <a:endParaRPr lang="en-IN" sz="2800" dirty="0"/>
          </a:p>
        </p:txBody>
      </p:sp>
      <p:sp>
        <p:nvSpPr>
          <p:cNvPr id="3" name="Subtitle 2"/>
          <p:cNvSpPr>
            <a:spLocks noGrp="1"/>
          </p:cNvSpPr>
          <p:nvPr>
            <p:ph type="subTitle" idx="1"/>
          </p:nvPr>
        </p:nvSpPr>
        <p:spPr/>
        <p:txBody>
          <a:bodyPr/>
          <a:lstStyle/>
          <a:p>
            <a:r>
              <a:rPr lang="en-US" dirty="0" smtClean="0"/>
              <a:t>Prof. </a:t>
            </a:r>
            <a:r>
              <a:rPr lang="en-US" dirty="0" err="1" smtClean="0"/>
              <a:t>Sachin</a:t>
            </a:r>
            <a:r>
              <a:rPr lang="en-US" dirty="0" smtClean="0"/>
              <a:t> </a:t>
            </a:r>
            <a:r>
              <a:rPr lang="en-US" dirty="0" err="1" smtClean="0"/>
              <a:t>Lende</a:t>
            </a:r>
            <a:endParaRPr lang="en-IN" dirty="0"/>
          </a:p>
        </p:txBody>
      </p:sp>
    </p:spTree>
    <p:extLst>
      <p:ext uri="{BB962C8B-B14F-4D97-AF65-F5344CB8AC3E}">
        <p14:creationId xmlns:p14="http://schemas.microsoft.com/office/powerpoint/2010/main" val="4163029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i="1" dirty="0"/>
              <a:t>Features of Informal Review:</a:t>
            </a:r>
            <a:endParaRPr lang="en-IN" b="1" i="1" dirty="0"/>
          </a:p>
          <a:p>
            <a:pPr lvl="0"/>
            <a:r>
              <a:rPr lang="en-US" dirty="0"/>
              <a:t>Conducted by a group of 2-7 members, which includes the designer an any other interested party.</a:t>
            </a:r>
            <a:endParaRPr lang="en-IN" dirty="0"/>
          </a:p>
          <a:p>
            <a:pPr lvl="0"/>
            <a:r>
              <a:rPr lang="en-US" dirty="0"/>
              <a:t>Here the team identifies errors &amp; issues as well as examine alternatives.</a:t>
            </a:r>
            <a:endParaRPr lang="en-IN" dirty="0"/>
          </a:p>
          <a:p>
            <a:pPr lvl="0"/>
            <a:r>
              <a:rPr lang="en-US" dirty="0"/>
              <a:t>It is a forum for learning.</a:t>
            </a:r>
            <a:endParaRPr lang="en-IN" dirty="0"/>
          </a:p>
          <a:p>
            <a:pPr lvl="0"/>
            <a:r>
              <a:rPr lang="en-US" dirty="0"/>
              <a:t>All the changes are made by the software designer.</a:t>
            </a:r>
            <a:endParaRPr lang="en-IN" dirty="0"/>
          </a:p>
          <a:p>
            <a:pPr lvl="0"/>
            <a:r>
              <a:rPr lang="en-US" dirty="0"/>
              <a:t>These changes are verified by other project controls.</a:t>
            </a:r>
            <a:endParaRPr lang="en-IN" dirty="0"/>
          </a:p>
          <a:p>
            <a:r>
              <a:rPr lang="en-US" dirty="0"/>
              <a:t>The role of informal review is to keep the author informed and to improve the quality of the product</a:t>
            </a:r>
            <a:endParaRPr lang="en-IN" dirty="0"/>
          </a:p>
        </p:txBody>
      </p:sp>
    </p:spTree>
    <p:extLst>
      <p:ext uri="{BB962C8B-B14F-4D97-AF65-F5344CB8AC3E}">
        <p14:creationId xmlns:p14="http://schemas.microsoft.com/office/powerpoint/2010/main" val="111848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9699537"/>
              </p:ext>
            </p:extLst>
          </p:nvPr>
        </p:nvGraphicFramePr>
        <p:xfrm>
          <a:off x="457200" y="980728"/>
          <a:ext cx="8229600" cy="4536504"/>
        </p:xfrm>
        <a:graphic>
          <a:graphicData uri="http://schemas.openxmlformats.org/drawingml/2006/table">
            <a:tbl>
              <a:tblPr firstRow="1" firstCol="1" bandRow="1">
                <a:tableStyleId>{5C22544A-7EE6-4342-B048-85BDC9FD1C3A}</a:tableStyleId>
              </a:tblPr>
              <a:tblGrid>
                <a:gridCol w="4114800"/>
                <a:gridCol w="4114800"/>
              </a:tblGrid>
              <a:tr h="920851">
                <a:tc>
                  <a:txBody>
                    <a:bodyPr/>
                    <a:lstStyle/>
                    <a:p>
                      <a:pPr>
                        <a:lnSpc>
                          <a:spcPct val="115000"/>
                        </a:lnSpc>
                        <a:spcAft>
                          <a:spcPts val="0"/>
                        </a:spcAft>
                      </a:pPr>
                      <a:r>
                        <a:rPr lang="en-IN" sz="1250" spc="10">
                          <a:effectLst/>
                        </a:rPr>
                        <a:t>Informal reviews</a:t>
                      </a:r>
                      <a:endParaRPr lang="en-IN" sz="1100">
                        <a:effectLst/>
                        <a:latin typeface="Calibri"/>
                        <a:ea typeface="Calibri"/>
                        <a:cs typeface="Times New Roman"/>
                      </a:endParaRPr>
                    </a:p>
                  </a:txBody>
                  <a:tcPr marL="95250" marR="95250" marT="133350" marB="133350" anchor="b"/>
                </a:tc>
                <a:tc>
                  <a:txBody>
                    <a:bodyPr/>
                    <a:lstStyle/>
                    <a:p>
                      <a:pPr>
                        <a:lnSpc>
                          <a:spcPct val="115000"/>
                        </a:lnSpc>
                        <a:spcAft>
                          <a:spcPts val="0"/>
                        </a:spcAft>
                      </a:pPr>
                      <a:r>
                        <a:rPr lang="en-IN" sz="1250" spc="10">
                          <a:effectLst/>
                        </a:rPr>
                        <a:t>Formal reviews</a:t>
                      </a:r>
                      <a:endParaRPr lang="en-IN" sz="1100">
                        <a:effectLst/>
                        <a:latin typeface="Calibri"/>
                        <a:ea typeface="Calibri"/>
                        <a:cs typeface="Times New Roman"/>
                      </a:endParaRPr>
                    </a:p>
                  </a:txBody>
                  <a:tcPr marL="95250" marR="95250" marT="133350" marB="133350" anchor="b"/>
                </a:tc>
              </a:tr>
              <a:tr h="1347401">
                <a:tc>
                  <a:txBody>
                    <a:bodyPr/>
                    <a:lstStyle/>
                    <a:p>
                      <a:pPr>
                        <a:lnSpc>
                          <a:spcPct val="115000"/>
                        </a:lnSpc>
                        <a:spcAft>
                          <a:spcPts val="0"/>
                        </a:spcAft>
                      </a:pPr>
                      <a:r>
                        <a:rPr lang="en-IN" sz="1250" spc="10">
                          <a:effectLst/>
                        </a:rPr>
                        <a:t>It is a type of review that typically occurs spontaneously among teams.</a:t>
                      </a:r>
                      <a:endParaRPr lang="en-IN" sz="1100">
                        <a:effectLst/>
                        <a:latin typeface="Calibri"/>
                        <a:ea typeface="Calibri"/>
                        <a:cs typeface="Times New Roman"/>
                      </a:endParaRPr>
                    </a:p>
                  </a:txBody>
                  <a:tcPr marL="95250" marR="95250" marT="133350" marB="133350" anchor="b"/>
                </a:tc>
                <a:tc>
                  <a:txBody>
                    <a:bodyPr/>
                    <a:lstStyle/>
                    <a:p>
                      <a:pPr>
                        <a:lnSpc>
                          <a:spcPct val="115000"/>
                        </a:lnSpc>
                        <a:spcAft>
                          <a:spcPts val="0"/>
                        </a:spcAft>
                      </a:pPr>
                      <a:r>
                        <a:rPr lang="en-IN" sz="1250" spc="10">
                          <a:effectLst/>
                        </a:rPr>
                        <a:t>It is a type of review that is done by a team of software testers or the reviewer’s team.</a:t>
                      </a:r>
                      <a:endParaRPr lang="en-IN" sz="1100">
                        <a:effectLst/>
                        <a:latin typeface="Calibri"/>
                        <a:ea typeface="Calibri"/>
                        <a:cs typeface="Times New Roman"/>
                      </a:endParaRPr>
                    </a:p>
                  </a:txBody>
                  <a:tcPr marL="95250" marR="95250" marT="133350" marB="133350" anchor="b"/>
                </a:tc>
              </a:tr>
              <a:tr h="1347401">
                <a:tc>
                  <a:txBody>
                    <a:bodyPr/>
                    <a:lstStyle/>
                    <a:p>
                      <a:pPr>
                        <a:lnSpc>
                          <a:spcPct val="115000"/>
                        </a:lnSpc>
                        <a:spcAft>
                          <a:spcPts val="0"/>
                        </a:spcAft>
                      </a:pPr>
                      <a:r>
                        <a:rPr lang="en-IN" sz="1250" spc="10">
                          <a:effectLst/>
                        </a:rPr>
                        <a:t>It is generally done by Software developers or engineers.</a:t>
                      </a:r>
                      <a:endParaRPr lang="en-IN" sz="1100">
                        <a:effectLst/>
                        <a:latin typeface="Calibri"/>
                        <a:ea typeface="Calibri"/>
                        <a:cs typeface="Times New Roman"/>
                      </a:endParaRPr>
                    </a:p>
                  </a:txBody>
                  <a:tcPr marL="95250" marR="95250" marT="133350" marB="133350" anchor="b"/>
                </a:tc>
                <a:tc>
                  <a:txBody>
                    <a:bodyPr/>
                    <a:lstStyle/>
                    <a:p>
                      <a:pPr>
                        <a:lnSpc>
                          <a:spcPct val="115000"/>
                        </a:lnSpc>
                        <a:spcAft>
                          <a:spcPts val="0"/>
                        </a:spcAft>
                      </a:pPr>
                      <a:r>
                        <a:rPr lang="en-IN" sz="1250" spc="10">
                          <a:effectLst/>
                        </a:rPr>
                        <a:t>It is done by the Reviewers and they are responsible for this all review.</a:t>
                      </a:r>
                      <a:endParaRPr lang="en-IN" sz="1100">
                        <a:effectLst/>
                        <a:latin typeface="Calibri"/>
                        <a:ea typeface="Calibri"/>
                        <a:cs typeface="Times New Roman"/>
                      </a:endParaRPr>
                    </a:p>
                  </a:txBody>
                  <a:tcPr marL="95250" marR="95250" marT="133350" marB="133350" anchor="b"/>
                </a:tc>
              </a:tr>
              <a:tr h="920851">
                <a:tc>
                  <a:txBody>
                    <a:bodyPr/>
                    <a:lstStyle/>
                    <a:p>
                      <a:pPr>
                        <a:lnSpc>
                          <a:spcPct val="115000"/>
                        </a:lnSpc>
                        <a:spcAft>
                          <a:spcPts val="0"/>
                        </a:spcAft>
                      </a:pPr>
                      <a:r>
                        <a:rPr lang="en-IN" sz="1250" spc="10">
                          <a:effectLst/>
                        </a:rPr>
                        <a:t>Here, no report is created as it is informal.</a:t>
                      </a:r>
                      <a:endParaRPr lang="en-IN" sz="1100">
                        <a:effectLst/>
                        <a:latin typeface="Calibri"/>
                        <a:ea typeface="Calibri"/>
                        <a:cs typeface="Times New Roman"/>
                      </a:endParaRPr>
                    </a:p>
                  </a:txBody>
                  <a:tcPr marL="95250" marR="95250" marT="133350" marB="133350" anchor="b"/>
                </a:tc>
                <a:tc>
                  <a:txBody>
                    <a:bodyPr/>
                    <a:lstStyle/>
                    <a:p>
                      <a:pPr>
                        <a:lnSpc>
                          <a:spcPct val="115000"/>
                        </a:lnSpc>
                        <a:spcAft>
                          <a:spcPts val="0"/>
                        </a:spcAft>
                      </a:pPr>
                      <a:r>
                        <a:rPr lang="en-IN" sz="1250" spc="10" dirty="0">
                          <a:effectLst/>
                        </a:rPr>
                        <a:t>Here, a report is created as it is formal.</a:t>
                      </a:r>
                      <a:endParaRPr lang="en-IN" sz="1100" dirty="0">
                        <a:effectLst/>
                        <a:latin typeface="Calibri"/>
                        <a:ea typeface="Calibri"/>
                        <a:cs typeface="Times New Roman"/>
                      </a:endParaRPr>
                    </a:p>
                  </a:txBody>
                  <a:tcPr marL="95250" marR="95250" marT="133350" marB="133350" anchor="b"/>
                </a:tc>
              </a:tr>
            </a:tbl>
          </a:graphicData>
        </a:graphic>
      </p:graphicFrame>
    </p:spTree>
    <p:extLst>
      <p:ext uri="{BB962C8B-B14F-4D97-AF65-F5344CB8AC3E}">
        <p14:creationId xmlns:p14="http://schemas.microsoft.com/office/powerpoint/2010/main" val="313659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3.1.2 Desk Checking </a:t>
            </a:r>
            <a:endParaRPr lang="en-IN" dirty="0"/>
          </a:p>
        </p:txBody>
      </p:sp>
      <p:sp>
        <p:nvSpPr>
          <p:cNvPr id="3" name="Content Placeholder 2"/>
          <p:cNvSpPr>
            <a:spLocks noGrp="1"/>
          </p:cNvSpPr>
          <p:nvPr>
            <p:ph idx="1"/>
          </p:nvPr>
        </p:nvSpPr>
        <p:spPr/>
        <p:txBody>
          <a:bodyPr/>
          <a:lstStyle/>
          <a:p>
            <a:r>
              <a:rPr lang="en-IN" dirty="0"/>
              <a:t>Desk checking is an informal manual test that programmers can use to verify coding and algorithm logic before a program launch. This enables them to spot errors that might prevent a program from working as it should. Modern debugging tools make desk checking less essential than it was in the past, but it can still be a useful way of spotting logic errors.</a:t>
            </a:r>
          </a:p>
          <a:p>
            <a:endParaRPr lang="en-IN" dirty="0"/>
          </a:p>
        </p:txBody>
      </p:sp>
    </p:spTree>
    <p:extLst>
      <p:ext uri="{BB962C8B-B14F-4D97-AF65-F5344CB8AC3E}">
        <p14:creationId xmlns:p14="http://schemas.microsoft.com/office/powerpoint/2010/main" val="377159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IN" dirty="0"/>
              <a:t>Desk checking is a similar process to proofreading; in this exercise, the programmer runs through lines of code to identify errors and to check logic. Typically, the programmer will print out the code and go through it in a pencil and paper exercise. He may run a manual test on algorithms, checking that they work correctly and contain no coding errors. This usually involves creating a table with columns containing line numbers, variables, conditions, and inputs and outputs, depending on the checks he is making.</a:t>
            </a:r>
          </a:p>
          <a:p>
            <a:endParaRPr lang="en-IN" dirty="0"/>
          </a:p>
        </p:txBody>
      </p:sp>
    </p:spTree>
    <p:extLst>
      <p:ext uri="{BB962C8B-B14F-4D97-AF65-F5344CB8AC3E}">
        <p14:creationId xmlns:p14="http://schemas.microsoft.com/office/powerpoint/2010/main" val="268518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What is Technical review?</a:t>
            </a:r>
          </a:p>
          <a:p>
            <a:r>
              <a:rPr lang="en-IN" dirty="0"/>
              <a:t>A Technical review is a static white-box testing technique which is conducted to spot the defects early in the life cycle that cannot be detected by black box testing techniques.</a:t>
            </a:r>
          </a:p>
          <a:p>
            <a:r>
              <a:rPr lang="en-US" dirty="0"/>
              <a:t>A software technical review is examined by a team of qualified software engineers for the suitability of the software product. This process can also be defined as a critical evaluation of an object in the software. Through the software technical review process, we can identify the errors or defects in the software product in the early phase itself.</a:t>
            </a:r>
            <a:endParaRPr lang="en-IN" dirty="0"/>
          </a:p>
          <a:p>
            <a:endParaRPr lang="en-IN" dirty="0"/>
          </a:p>
        </p:txBody>
      </p:sp>
    </p:spTree>
    <p:extLst>
      <p:ext uri="{BB962C8B-B14F-4D97-AF65-F5344CB8AC3E}">
        <p14:creationId xmlns:p14="http://schemas.microsoft.com/office/powerpoint/2010/main" val="179878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What is Peer Review?</a:t>
            </a:r>
            <a:endParaRPr lang="en-IN" b="1" dirty="0"/>
          </a:p>
          <a:p>
            <a:r>
              <a:rPr lang="en-IN" dirty="0"/>
              <a:t>A peer review, a review technique, which is a static white-box testing which are conducted to spot the defects early in the life cycle that cannot be detected by black box testing techniques.</a:t>
            </a:r>
          </a:p>
          <a:p>
            <a:r>
              <a:rPr lang="en-US" dirty="0"/>
              <a:t>Peer review is the process of assessing the technical content and quality of the product and it is usually conducted by the author of the work product along with some other developers</a:t>
            </a:r>
            <a:endParaRPr lang="en-IN" dirty="0"/>
          </a:p>
        </p:txBody>
      </p:sp>
    </p:spTree>
    <p:extLst>
      <p:ext uri="{BB962C8B-B14F-4D97-AF65-F5344CB8AC3E}">
        <p14:creationId xmlns:p14="http://schemas.microsoft.com/office/powerpoint/2010/main" val="73257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3.1.4 Walkthrough </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a:t>Walkthrough is a method of conducting informal group/individual review. In a walkthrough, author describes and explain work product in a informal meeting to his peers or supervisor to get feedback. Here, validity of the proposed solution for work product is checked.</a:t>
            </a:r>
          </a:p>
          <a:p>
            <a:pPr fontAlgn="base"/>
            <a:r>
              <a:rPr lang="en-IN" dirty="0"/>
              <a:t>It is cheaper to make changes when design is on the paper rather than at time of conversion. Walkthrough is a static method of quality assurance. Walkthrough are informal meetings but with purpose.</a:t>
            </a:r>
          </a:p>
          <a:p>
            <a:pPr fontAlgn="base"/>
            <a:r>
              <a:rPr lang="en-IN" dirty="0"/>
              <a:t>in which a designer or programmer leads members of the development team and other interested parties through a software product, and the participants ask questions and make comments about possible errors, violation of development standards, and other problems.</a:t>
            </a:r>
          </a:p>
          <a:p>
            <a:endParaRPr lang="en-IN" dirty="0"/>
          </a:p>
        </p:txBody>
      </p:sp>
    </p:spTree>
    <p:extLst>
      <p:ext uri="{BB962C8B-B14F-4D97-AF65-F5344CB8AC3E}">
        <p14:creationId xmlns:p14="http://schemas.microsoft.com/office/powerpoint/2010/main" val="264977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IN" b="1" dirty="0"/>
              <a:t>Walkthrough Participants:</a:t>
            </a:r>
          </a:p>
          <a:p>
            <a:pPr lvl="0"/>
            <a:r>
              <a:rPr lang="en-IN" b="1" dirty="0"/>
              <a:t>Author </a:t>
            </a:r>
            <a:r>
              <a:rPr lang="en-IN" dirty="0"/>
              <a:t>- The Author of the document under review.</a:t>
            </a:r>
          </a:p>
          <a:p>
            <a:pPr lvl="0"/>
            <a:r>
              <a:rPr lang="en-IN" b="1" dirty="0"/>
              <a:t>Presenter</a:t>
            </a:r>
            <a:r>
              <a:rPr lang="en-IN" dirty="0"/>
              <a:t> - The presenter usually develops the agenda for the walkthrough and presents the output being reviewed.</a:t>
            </a:r>
          </a:p>
          <a:p>
            <a:pPr lvl="0"/>
            <a:r>
              <a:rPr lang="en-IN" b="1" dirty="0"/>
              <a:t>Moderator</a:t>
            </a:r>
            <a:r>
              <a:rPr lang="en-IN" dirty="0"/>
              <a:t> - The moderator facilitates the walkthrough session, ensures the walkthrough agenda is followed, and encourages all the reviewers to participate.</a:t>
            </a:r>
          </a:p>
          <a:p>
            <a:pPr lvl="0"/>
            <a:r>
              <a:rPr lang="en-IN" b="1" dirty="0"/>
              <a:t>Reviewers</a:t>
            </a:r>
            <a:r>
              <a:rPr lang="en-IN" dirty="0"/>
              <a:t> - The reviewers evaluate the document under test to determine if it is technically accurate.</a:t>
            </a:r>
          </a:p>
          <a:p>
            <a:r>
              <a:rPr lang="en-US" b="1" dirty="0"/>
              <a:t>Scribe</a:t>
            </a:r>
            <a:r>
              <a:rPr lang="en-US" dirty="0"/>
              <a:t> - The scribe is the recorder of the structured walkthrough outcomes who records the issues identified and any other technical comments, suggestions, and unresolved questions</a:t>
            </a:r>
            <a:endParaRPr lang="en-IN" dirty="0"/>
          </a:p>
        </p:txBody>
      </p:sp>
    </p:spTree>
    <p:extLst>
      <p:ext uri="{BB962C8B-B14F-4D97-AF65-F5344CB8AC3E}">
        <p14:creationId xmlns:p14="http://schemas.microsoft.com/office/powerpoint/2010/main" val="255618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3.1.5 Inspection </a:t>
            </a:r>
            <a:endParaRPr lang="en-IN" dirty="0"/>
          </a:p>
        </p:txBody>
      </p:sp>
      <p:sp>
        <p:nvSpPr>
          <p:cNvPr id="3" name="Content Placeholder 2"/>
          <p:cNvSpPr>
            <a:spLocks noGrp="1"/>
          </p:cNvSpPr>
          <p:nvPr>
            <p:ph idx="1"/>
          </p:nvPr>
        </p:nvSpPr>
        <p:spPr/>
        <p:txBody>
          <a:bodyPr>
            <a:normAutofit fontScale="92500" lnSpcReduction="20000"/>
          </a:bodyPr>
          <a:lstStyle/>
          <a:p>
            <a:pPr algn="just" fontAlgn="base"/>
            <a:r>
              <a:rPr lang="en-IN" dirty="0"/>
              <a:t>An inspection is defined as formal, rigorous, in depth group review designed to identify problems as close to their point of origin as possible. Inspections improve reliability, availability, and maintainability of </a:t>
            </a:r>
            <a:r>
              <a:rPr lang="en-IN" dirty="0">
                <a:hlinkClick r:id="rId2"/>
              </a:rPr>
              <a:t>software product</a:t>
            </a:r>
            <a:r>
              <a:rPr lang="en-IN" dirty="0"/>
              <a:t>.</a:t>
            </a:r>
          </a:p>
          <a:p>
            <a:pPr algn="just" fontAlgn="base"/>
            <a:r>
              <a:rPr lang="en-IN" dirty="0"/>
              <a:t>Anything readable that is produced during the </a:t>
            </a:r>
            <a:r>
              <a:rPr lang="en-IN" dirty="0">
                <a:hlinkClick r:id="rId3"/>
              </a:rPr>
              <a:t>software development</a:t>
            </a:r>
            <a:r>
              <a:rPr lang="en-IN" dirty="0"/>
              <a:t> can be inspected. Inspections can be combined with structured, systematic testing to provide a powerful tool for creating defect-free programs.</a:t>
            </a:r>
          </a:p>
          <a:p>
            <a:endParaRPr lang="en-IN" dirty="0"/>
          </a:p>
        </p:txBody>
      </p:sp>
    </p:spTree>
    <p:extLst>
      <p:ext uri="{BB962C8B-B14F-4D97-AF65-F5344CB8AC3E}">
        <p14:creationId xmlns:p14="http://schemas.microsoft.com/office/powerpoint/2010/main" val="265745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fontAlgn="base">
              <a:buNone/>
            </a:pPr>
            <a:r>
              <a:rPr lang="en-IN" b="1" dirty="0"/>
              <a:t>Stages in the inspections process :</a:t>
            </a:r>
            <a:endParaRPr lang="en-IN" dirty="0"/>
          </a:p>
          <a:p>
            <a:pPr lvl="0" fontAlgn="base"/>
            <a:r>
              <a:rPr lang="en-IN" b="1" dirty="0"/>
              <a:t>Planning :</a:t>
            </a:r>
            <a:r>
              <a:rPr lang="en-IN" dirty="0"/>
              <a:t> Inspection is planned by moderator.</a:t>
            </a:r>
          </a:p>
          <a:p>
            <a:pPr lvl="0" fontAlgn="base"/>
            <a:r>
              <a:rPr lang="en-IN" b="1" dirty="0"/>
              <a:t>Overview meeting :</a:t>
            </a:r>
            <a:r>
              <a:rPr lang="en-IN" dirty="0"/>
              <a:t> Author describes background of work product.</a:t>
            </a:r>
          </a:p>
          <a:p>
            <a:pPr lvl="0" fontAlgn="base"/>
            <a:r>
              <a:rPr lang="en-IN" b="1" dirty="0"/>
              <a:t>Preparation :</a:t>
            </a:r>
            <a:r>
              <a:rPr lang="en-IN" dirty="0"/>
              <a:t> Each inspector examines work product to identify possible defects.</a:t>
            </a:r>
          </a:p>
          <a:p>
            <a:pPr lvl="0" fontAlgn="base"/>
            <a:r>
              <a:rPr lang="en-IN" b="1" dirty="0"/>
              <a:t>Inspection meeting :</a:t>
            </a:r>
            <a:r>
              <a:rPr lang="en-IN" dirty="0"/>
              <a:t> During this meeting, reader reads through work product, part by part and inspectors points out the defects for every part.</a:t>
            </a:r>
          </a:p>
          <a:p>
            <a:pPr lvl="0" fontAlgn="base"/>
            <a:r>
              <a:rPr lang="en-IN" b="1" dirty="0"/>
              <a:t>Rework :</a:t>
            </a:r>
            <a:r>
              <a:rPr lang="en-IN" dirty="0"/>
              <a:t> Author makes changes to work product according to action plans from the inspection meeting.</a:t>
            </a:r>
          </a:p>
          <a:p>
            <a:pPr lvl="0" fontAlgn="base"/>
            <a:r>
              <a:rPr lang="en-IN" b="1" dirty="0"/>
              <a:t>Follow-up :</a:t>
            </a:r>
            <a:r>
              <a:rPr lang="en-IN" dirty="0"/>
              <a:t> Changes made by author are checked to make sure that everything is correct.</a:t>
            </a:r>
          </a:p>
          <a:p>
            <a:endParaRPr lang="en-IN" dirty="0"/>
          </a:p>
        </p:txBody>
      </p:sp>
    </p:spTree>
    <p:extLst>
      <p:ext uri="{BB962C8B-B14F-4D97-AF65-F5344CB8AC3E}">
        <p14:creationId xmlns:p14="http://schemas.microsoft.com/office/powerpoint/2010/main" val="197404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3.1. Static Techniques – Review </a:t>
            </a:r>
            <a:endParaRPr lang="en-IN" dirty="0"/>
          </a:p>
        </p:txBody>
      </p:sp>
      <p:sp>
        <p:nvSpPr>
          <p:cNvPr id="3" name="Content Placeholder 2"/>
          <p:cNvSpPr>
            <a:spLocks noGrp="1"/>
          </p:cNvSpPr>
          <p:nvPr>
            <p:ph idx="1"/>
          </p:nvPr>
        </p:nvSpPr>
        <p:spPr/>
        <p:txBody>
          <a:bodyPr/>
          <a:lstStyle/>
          <a:p>
            <a:r>
              <a:rPr lang="en-IN" b="1" dirty="0"/>
              <a:t>3.1.1 Review Process (Informal &amp; Formal) </a:t>
            </a:r>
            <a:endParaRPr lang="en-IN" b="1" dirty="0" smtClean="0"/>
          </a:p>
          <a:p>
            <a:r>
              <a:rPr lang="en-US" b="1" dirty="0"/>
              <a:t>Static Testing</a:t>
            </a:r>
            <a:r>
              <a:rPr lang="en-US" dirty="0"/>
              <a:t> is a software testing technique which is used to check defects in software application without executing the code. Static testing is done to avoid errors at an early stage of development as it is easier to identify the errors and solve the errors.</a:t>
            </a:r>
            <a:endParaRPr lang="en-IN" dirty="0"/>
          </a:p>
          <a:p>
            <a:endParaRPr lang="en-IN" dirty="0"/>
          </a:p>
        </p:txBody>
      </p:sp>
    </p:spTree>
    <p:extLst>
      <p:ext uri="{BB962C8B-B14F-4D97-AF65-F5344CB8AC3E}">
        <p14:creationId xmlns:p14="http://schemas.microsoft.com/office/powerpoint/2010/main" val="675570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908720"/>
            <a:ext cx="6624735" cy="4865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9504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3.2.1 Data Flow Analysis </a:t>
            </a:r>
            <a:endParaRPr lang="en-IN" dirty="0"/>
          </a:p>
        </p:txBody>
      </p:sp>
      <p:sp>
        <p:nvSpPr>
          <p:cNvPr id="3" name="Content Placeholder 2"/>
          <p:cNvSpPr>
            <a:spLocks noGrp="1"/>
          </p:cNvSpPr>
          <p:nvPr>
            <p:ph idx="1"/>
          </p:nvPr>
        </p:nvSpPr>
        <p:spPr/>
        <p:txBody>
          <a:bodyPr/>
          <a:lstStyle/>
          <a:p>
            <a:r>
              <a:rPr lang="en-US" dirty="0"/>
              <a:t>Data-flow analysis is a technique for gathering information about the possible set of values calculated at various points in a </a:t>
            </a:r>
            <a:r>
              <a:rPr lang="en-US" dirty="0">
                <a:hlinkClick r:id="rId2" tooltip="Computer program"/>
              </a:rPr>
              <a:t>computer program</a:t>
            </a:r>
            <a:r>
              <a:rPr lang="en-US" dirty="0"/>
              <a:t>. It attempts to obtain particular information at each point in a procedure. Usually, it is enough to obtain this information at the boundaries of </a:t>
            </a:r>
            <a:r>
              <a:rPr lang="en-US" dirty="0">
                <a:hlinkClick r:id="rId3" tooltip="Basic block"/>
              </a:rPr>
              <a:t>basic blocks</a:t>
            </a:r>
            <a:r>
              <a:rPr lang="en-US" dirty="0"/>
              <a:t>, since from that it is easy to compute the information at points in the basic block</a:t>
            </a:r>
            <a:endParaRPr lang="en-IN" dirty="0"/>
          </a:p>
        </p:txBody>
      </p:sp>
    </p:spTree>
    <p:extLst>
      <p:ext uri="{BB962C8B-B14F-4D97-AF65-F5344CB8AC3E}">
        <p14:creationId xmlns:p14="http://schemas.microsoft.com/office/powerpoint/2010/main" val="316926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It is the analysis of flow of data in control flow graph, i.e., the analysis that determines the information regarding the definition and use of data in program. With the help of this analysis, optimization can be done. In general, its process in which values are computed using data flow analysis. The data flow property represents information that can be used for optimization</a:t>
            </a:r>
          </a:p>
        </p:txBody>
      </p:sp>
    </p:spTree>
    <p:extLst>
      <p:ext uri="{BB962C8B-B14F-4D97-AF65-F5344CB8AC3E}">
        <p14:creationId xmlns:p14="http://schemas.microsoft.com/office/powerpoint/2010/main" val="1535037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Data Flow testing helps us to pinpoint any of the following issues:</a:t>
            </a:r>
          </a:p>
          <a:p>
            <a:pPr lvl="0"/>
            <a:r>
              <a:rPr lang="en-IN" dirty="0"/>
              <a:t>A variable that is declared but never used within the program.</a:t>
            </a:r>
          </a:p>
          <a:p>
            <a:pPr lvl="0"/>
            <a:r>
              <a:rPr lang="en-IN" dirty="0"/>
              <a:t>A variable that is used but never declared.</a:t>
            </a:r>
          </a:p>
          <a:p>
            <a:pPr lvl="0"/>
            <a:r>
              <a:rPr lang="en-IN" dirty="0"/>
              <a:t>A variable that is defined multiple times before it is used.</a:t>
            </a:r>
          </a:p>
          <a:p>
            <a:pPr lvl="0"/>
            <a:r>
              <a:rPr lang="en-IN" dirty="0"/>
              <a:t>De-allocating a variable before it is used.</a:t>
            </a:r>
          </a:p>
          <a:p>
            <a:endParaRPr lang="en-IN" dirty="0"/>
          </a:p>
        </p:txBody>
      </p:sp>
    </p:spTree>
    <p:extLst>
      <p:ext uri="{BB962C8B-B14F-4D97-AF65-F5344CB8AC3E}">
        <p14:creationId xmlns:p14="http://schemas.microsoft.com/office/powerpoint/2010/main" val="2978194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3.2.2 Control-Flow Analysis (CFA) </a:t>
            </a:r>
            <a:endParaRPr lang="en-IN" dirty="0"/>
          </a:p>
        </p:txBody>
      </p:sp>
      <p:sp>
        <p:nvSpPr>
          <p:cNvPr id="3" name="Content Placeholder 2"/>
          <p:cNvSpPr>
            <a:spLocks noGrp="1"/>
          </p:cNvSpPr>
          <p:nvPr>
            <p:ph idx="1"/>
          </p:nvPr>
        </p:nvSpPr>
        <p:spPr/>
        <p:txBody>
          <a:bodyPr>
            <a:normAutofit fontScale="85000" lnSpcReduction="20000"/>
          </a:bodyPr>
          <a:lstStyle/>
          <a:p>
            <a:pPr algn="just" fontAlgn="base"/>
            <a:r>
              <a:rPr lang="en-US" dirty="0"/>
              <a:t>It is a </a:t>
            </a:r>
            <a:r>
              <a:rPr lang="en-US" u="sng" dirty="0">
                <a:hlinkClick r:id="rId2" tooltip="Static code analysis"/>
              </a:rPr>
              <a:t>static-code-analysis</a:t>
            </a:r>
            <a:r>
              <a:rPr lang="en-US" dirty="0"/>
              <a:t> technique for determining the </a:t>
            </a:r>
            <a:r>
              <a:rPr lang="en-US" u="sng" dirty="0">
                <a:hlinkClick r:id="rId3" tooltip="Control flow"/>
              </a:rPr>
              <a:t>control flow</a:t>
            </a:r>
            <a:r>
              <a:rPr lang="en-US" dirty="0"/>
              <a:t> of a program. The control flow is expressed as a </a:t>
            </a:r>
            <a:r>
              <a:rPr lang="en-US" u="sng" dirty="0">
                <a:hlinkClick r:id="rId4" tooltip="Control-flow graph"/>
              </a:rPr>
              <a:t>control-flow graph</a:t>
            </a:r>
            <a:r>
              <a:rPr lang="en-US" dirty="0"/>
              <a:t> (CFG).</a:t>
            </a:r>
            <a:endParaRPr lang="en-IN" dirty="0"/>
          </a:p>
          <a:p>
            <a:pPr algn="just"/>
            <a:r>
              <a:rPr lang="en-IN" dirty="0"/>
              <a:t>Control flow testing is a testing technique that comes under white box testing. The aim of this technique is to determine the execution order of statements or instructions of the program through a control structure. The control structure of a program is used to develop a test case for the program. In this technique, a particular part of a large program is selected by the tester to set the testing path. It is mostly used in unit testing. Test cases represented by the control graph of the program.</a:t>
            </a:r>
          </a:p>
          <a:p>
            <a:pPr algn="just"/>
            <a:endParaRPr lang="en-IN" dirty="0"/>
          </a:p>
        </p:txBody>
      </p:sp>
    </p:spTree>
    <p:extLst>
      <p:ext uri="{BB962C8B-B14F-4D97-AF65-F5344CB8AC3E}">
        <p14:creationId xmlns:p14="http://schemas.microsoft.com/office/powerpoint/2010/main" val="1092213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Notations used for Control Flow Graph</a:t>
            </a:r>
            <a:endParaRPr lang="en-IN" dirty="0"/>
          </a:p>
          <a:p>
            <a:pPr lvl="0"/>
            <a:r>
              <a:rPr lang="en-US" dirty="0"/>
              <a:t>Node</a:t>
            </a:r>
            <a:endParaRPr lang="en-IN" dirty="0"/>
          </a:p>
          <a:p>
            <a:pPr lvl="0"/>
            <a:r>
              <a:rPr lang="en-US" dirty="0"/>
              <a:t>Edge</a:t>
            </a:r>
            <a:endParaRPr lang="en-IN" dirty="0"/>
          </a:p>
          <a:p>
            <a:pPr lvl="0"/>
            <a:r>
              <a:rPr lang="en-US" dirty="0"/>
              <a:t>Decision Node</a:t>
            </a:r>
            <a:endParaRPr lang="en-IN" dirty="0"/>
          </a:p>
          <a:p>
            <a:pPr lvl="0"/>
            <a:r>
              <a:rPr lang="en-US" dirty="0"/>
              <a:t>Junction node</a:t>
            </a:r>
            <a:endParaRPr lang="en-IN" dirty="0"/>
          </a:p>
          <a:p>
            <a:endParaRPr lang="en-IN" dirty="0"/>
          </a:p>
        </p:txBody>
      </p:sp>
    </p:spTree>
    <p:extLst>
      <p:ext uri="{BB962C8B-B14F-4D97-AF65-F5344CB8AC3E}">
        <p14:creationId xmlns:p14="http://schemas.microsoft.com/office/powerpoint/2010/main" val="217133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052737"/>
            <a:ext cx="6048671" cy="4340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808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i="1" dirty="0"/>
              <a:t>Control Flow Graph is a graphical representation of control flow or computation that is done during the execution of the program</a:t>
            </a:r>
            <a:r>
              <a:rPr lang="en-IN" b="1" i="1" dirty="0" smtClean="0"/>
              <a:t>.</a:t>
            </a:r>
          </a:p>
          <a:p>
            <a:pPr algn="just"/>
            <a:r>
              <a:rPr lang="en-IN" dirty="0" smtClean="0"/>
              <a:t> </a:t>
            </a:r>
            <a:r>
              <a:rPr lang="en-IN" dirty="0"/>
              <a:t>Control flow graphs are mostly used in static analysis as well as compiler applications, as they can accurately represent the flow inside of a program unit. </a:t>
            </a:r>
          </a:p>
        </p:txBody>
      </p:sp>
    </p:spTree>
    <p:extLst>
      <p:ext uri="{BB962C8B-B14F-4D97-AF65-F5344CB8AC3E}">
        <p14:creationId xmlns:p14="http://schemas.microsoft.com/office/powerpoint/2010/main" val="2568602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836712"/>
            <a:ext cx="5256584"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995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7992887" cy="496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28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980728"/>
            <a:ext cx="6480719"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706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3.2.3  </a:t>
            </a:r>
            <a:r>
              <a:rPr lang="en-IN" b="1" dirty="0"/>
              <a:t>Static Analysis by Tools (Automated Static Analysis) </a:t>
            </a:r>
            <a:endParaRPr lang="en-IN" dirty="0"/>
          </a:p>
        </p:txBody>
      </p:sp>
      <p:sp>
        <p:nvSpPr>
          <p:cNvPr id="3" name="Content Placeholder 2"/>
          <p:cNvSpPr>
            <a:spLocks noGrp="1"/>
          </p:cNvSpPr>
          <p:nvPr>
            <p:ph idx="1"/>
          </p:nvPr>
        </p:nvSpPr>
        <p:spPr/>
        <p:txBody>
          <a:bodyPr>
            <a:normAutofit lnSpcReduction="10000"/>
          </a:bodyPr>
          <a:lstStyle/>
          <a:p>
            <a:r>
              <a:rPr lang="en-IN" dirty="0"/>
              <a:t>Static analysis tools refer to a wide array of tools that examine source code, executable, or even documentation, to find problems before they happen; without actually running the code. These tools vary greatly in scope and purpose, ranging from compiler-level checks for logical errors, to code styling enforcement, to cloud-based suites of tools that cover everything from documentation formatting to code complexity analysis.</a:t>
            </a:r>
          </a:p>
          <a:p>
            <a:endParaRPr lang="en-IN" dirty="0"/>
          </a:p>
        </p:txBody>
      </p:sp>
    </p:spTree>
    <p:extLst>
      <p:ext uri="{BB962C8B-B14F-4D97-AF65-F5344CB8AC3E}">
        <p14:creationId xmlns:p14="http://schemas.microsoft.com/office/powerpoint/2010/main" val="1622565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Static code Analysis Tools</a:t>
            </a:r>
            <a:endParaRPr lang="en-IN" dirty="0"/>
          </a:p>
        </p:txBody>
      </p:sp>
      <p:sp>
        <p:nvSpPr>
          <p:cNvPr id="3" name="Content Placeholder 2"/>
          <p:cNvSpPr>
            <a:spLocks noGrp="1"/>
          </p:cNvSpPr>
          <p:nvPr>
            <p:ph idx="1"/>
          </p:nvPr>
        </p:nvSpPr>
        <p:spPr/>
        <p:txBody>
          <a:bodyPr>
            <a:normAutofit fontScale="32500" lnSpcReduction="20000"/>
          </a:bodyPr>
          <a:lstStyle/>
          <a:p>
            <a:pPr fontAlgn="base"/>
            <a:endParaRPr lang="en-IN" sz="2400" dirty="0"/>
          </a:p>
          <a:p>
            <a:pPr lvl="1" fontAlgn="base"/>
            <a:r>
              <a:rPr lang="en-IN" sz="4500" b="1" dirty="0" err="1"/>
              <a:t>AdaControl</a:t>
            </a:r>
            <a:r>
              <a:rPr lang="en-IN" sz="4500" b="1" dirty="0"/>
              <a:t> :- </a:t>
            </a:r>
            <a:endParaRPr lang="en-IN" sz="4500" dirty="0"/>
          </a:p>
          <a:p>
            <a:pPr fontAlgn="base"/>
            <a:r>
              <a:rPr lang="en-IN" sz="4500" dirty="0"/>
              <a:t>A tool to control occurrences of various entities or programming patterns in Ada code, used for checking coding standards, enforcement of safety related rules, and support for various manual inspections. Features automatic fixing of violations.</a:t>
            </a:r>
          </a:p>
          <a:p>
            <a:pPr lvl="1" fontAlgn="base"/>
            <a:r>
              <a:rPr lang="en-IN" sz="4500" b="1" dirty="0"/>
              <a:t>Apache </a:t>
            </a:r>
            <a:r>
              <a:rPr lang="en-IN" sz="4500" b="1" dirty="0" err="1"/>
              <a:t>Yetus</a:t>
            </a:r>
            <a:r>
              <a:rPr lang="en-IN" sz="4500" b="1" dirty="0"/>
              <a:t> :- </a:t>
            </a:r>
            <a:endParaRPr lang="en-IN" sz="4500" dirty="0"/>
          </a:p>
          <a:p>
            <a:pPr fontAlgn="base"/>
            <a:r>
              <a:rPr lang="en-IN" sz="4500" dirty="0"/>
              <a:t>A collection of build and release tools. Included is the '</a:t>
            </a:r>
            <a:r>
              <a:rPr lang="en-IN" sz="4500" dirty="0" err="1"/>
              <a:t>precommit</a:t>
            </a:r>
            <a:r>
              <a:rPr lang="en-IN" sz="4500" dirty="0"/>
              <a:t>' module that is used to execute full and partial/patch CI builds that provides static analysis of code via other tools as part of a configurable report. Built-in support may be extended with plug-</a:t>
            </a:r>
            <a:r>
              <a:rPr lang="en-IN" sz="4500" dirty="0" err="1"/>
              <a:t>ins.It</a:t>
            </a:r>
            <a:r>
              <a:rPr lang="en-IN" sz="4500" dirty="0"/>
              <a:t> is supported by Java &amp; Python</a:t>
            </a:r>
          </a:p>
          <a:p>
            <a:pPr lvl="1" fontAlgn="base"/>
            <a:r>
              <a:rPr lang="en-IN" sz="4500" b="1" dirty="0" err="1"/>
              <a:t>Astree</a:t>
            </a:r>
            <a:r>
              <a:rPr lang="en-IN" sz="4500" b="1" dirty="0"/>
              <a:t> :- </a:t>
            </a:r>
            <a:endParaRPr lang="en-IN" sz="4500" dirty="0"/>
          </a:p>
          <a:p>
            <a:pPr fontAlgn="base"/>
            <a:r>
              <a:rPr lang="en-IN" sz="4500" dirty="0"/>
              <a:t>Finds all potential runtime errors and data races by abstract interpretation, can prove their absence, and can prove functional assertions; tailored towards safety-critical C code </a:t>
            </a:r>
          </a:p>
          <a:p>
            <a:pPr lvl="1" fontAlgn="base"/>
            <a:r>
              <a:rPr lang="en-IN" sz="4500" b="1" dirty="0"/>
              <a:t>Code Peer </a:t>
            </a:r>
            <a:endParaRPr lang="en-IN" sz="4500" dirty="0"/>
          </a:p>
          <a:p>
            <a:pPr fontAlgn="base"/>
            <a:r>
              <a:rPr lang="en-IN" sz="4500" dirty="0"/>
              <a:t>An advanced static analysis tool that detects potential run-time logic errors in Ada programs.</a:t>
            </a:r>
          </a:p>
          <a:p>
            <a:pPr lvl="1" fontAlgn="base"/>
            <a:r>
              <a:rPr lang="en-IN" sz="4500" b="1" dirty="0"/>
              <a:t>Code Scene</a:t>
            </a:r>
            <a:r>
              <a:rPr lang="en-IN" sz="4500" dirty="0"/>
              <a:t>:- </a:t>
            </a:r>
          </a:p>
          <a:p>
            <a:pPr fontAlgn="base"/>
            <a:r>
              <a:rPr lang="en-IN" sz="4500" dirty="0" err="1"/>
              <a:t>Behavioral</a:t>
            </a:r>
            <a:r>
              <a:rPr lang="en-IN" sz="4500" dirty="0"/>
              <a:t> analysis of code. Helps identify, prioritize, and manage technical debt. Measures organizational aspects of developer teams. Automated pull request integrations. It is supported by various programming languages as C,C++ ,C#, Java </a:t>
            </a:r>
          </a:p>
          <a:p>
            <a:endParaRPr lang="en-IN" sz="4500" dirty="0"/>
          </a:p>
        </p:txBody>
      </p:sp>
    </p:spTree>
    <p:extLst>
      <p:ext uri="{BB962C8B-B14F-4D97-AF65-F5344CB8AC3E}">
        <p14:creationId xmlns:p14="http://schemas.microsoft.com/office/powerpoint/2010/main" val="85874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A review in a Static Testing is a process or meeting conducted to find the potential defects in the design of any program. Another significance of review is that all the team members get to know about the progress of the project and sometimes the diversity of thoughts may result in excellent suggestions.</a:t>
            </a:r>
            <a:endParaRPr lang="en-IN" dirty="0"/>
          </a:p>
          <a:p>
            <a:pPr algn="just"/>
            <a:endParaRPr lang="en-IN" dirty="0"/>
          </a:p>
        </p:txBody>
      </p:sp>
    </p:spTree>
    <p:extLst>
      <p:ext uri="{BB962C8B-B14F-4D97-AF65-F5344CB8AC3E}">
        <p14:creationId xmlns:p14="http://schemas.microsoft.com/office/powerpoint/2010/main" val="3055059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476672"/>
            <a:ext cx="6048672" cy="564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94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476672"/>
            <a:ext cx="4464496" cy="529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Formal Review:</a:t>
            </a:r>
            <a:endParaRPr lang="en-IN" b="1" dirty="0"/>
          </a:p>
          <a:p>
            <a:r>
              <a:rPr lang="en-IN" dirty="0"/>
              <a:t>A type of peer review, </a:t>
            </a:r>
            <a:r>
              <a:rPr lang="en-IN" b="1" u="sng" dirty="0">
                <a:hlinkClick r:id="rId2"/>
              </a:rPr>
              <a:t>"formal review"</a:t>
            </a:r>
            <a:r>
              <a:rPr lang="en-IN" dirty="0"/>
              <a:t> follows a formal process and has a specific formal agenda. It has a well structured and regulated process, which is usually implemented at the end of each life cycle. During this process, a formal review panel or board considers the necessary steps for the next life cycle.</a:t>
            </a:r>
          </a:p>
          <a:p>
            <a:r>
              <a:rPr lang="en-US" b="1" i="1" dirty="0"/>
              <a:t>Features of Formal Review:</a:t>
            </a:r>
            <a:endParaRPr lang="en-IN" b="1" i="1" dirty="0"/>
          </a:p>
          <a:p>
            <a:pPr lvl="0"/>
            <a:r>
              <a:rPr lang="en-US" dirty="0"/>
              <a:t>This evaluates conformance to specification and various standards.</a:t>
            </a:r>
            <a:endParaRPr lang="en-IN" dirty="0"/>
          </a:p>
          <a:p>
            <a:pPr lvl="0"/>
            <a:r>
              <a:rPr lang="en-US" dirty="0"/>
              <a:t>Conducted by a group of 3 or more individuals.</a:t>
            </a:r>
            <a:endParaRPr lang="en-IN" dirty="0"/>
          </a:p>
          <a:p>
            <a:pPr lvl="0"/>
            <a:r>
              <a:rPr lang="en-US" dirty="0"/>
              <a:t>The review team petitions the management of technical leadership to act on the suggested recommendations.</a:t>
            </a:r>
            <a:endParaRPr lang="en-IN" dirty="0"/>
          </a:p>
          <a:p>
            <a:endParaRPr lang="en-IN" dirty="0"/>
          </a:p>
        </p:txBody>
      </p:sp>
    </p:spTree>
    <p:extLst>
      <p:ext uri="{BB962C8B-B14F-4D97-AF65-F5344CB8AC3E}">
        <p14:creationId xmlns:p14="http://schemas.microsoft.com/office/powerpoint/2010/main" val="424914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dirty="0"/>
              <a:t>Formal review consists </a:t>
            </a:r>
            <a:r>
              <a:rPr lang="en-US" dirty="0" smtClean="0"/>
              <a:t>steps</a:t>
            </a:r>
            <a:r>
              <a:rPr lang="en-US" dirty="0"/>
              <a:t>, which are:</a:t>
            </a:r>
            <a:endParaRPr lang="en-IN" sz="2400" dirty="0"/>
          </a:p>
          <a:p>
            <a:pPr lvl="1"/>
            <a:r>
              <a:rPr lang="en-US" dirty="0"/>
              <a:t>Planning.</a:t>
            </a:r>
            <a:endParaRPr lang="en-IN" sz="2000" dirty="0"/>
          </a:p>
          <a:p>
            <a:pPr lvl="1"/>
            <a:r>
              <a:rPr lang="en-US" dirty="0"/>
              <a:t>Kick-off.</a:t>
            </a:r>
            <a:endParaRPr lang="en-IN" sz="2000" dirty="0"/>
          </a:p>
          <a:p>
            <a:pPr lvl="1"/>
            <a:r>
              <a:rPr lang="en-US" dirty="0"/>
              <a:t>Preparation.</a:t>
            </a:r>
            <a:endParaRPr lang="en-IN" sz="2000" dirty="0"/>
          </a:p>
          <a:p>
            <a:pPr lvl="1"/>
            <a:r>
              <a:rPr lang="en-US" dirty="0"/>
              <a:t>Review meeting.</a:t>
            </a:r>
            <a:endParaRPr lang="en-IN" sz="2000" dirty="0"/>
          </a:p>
          <a:p>
            <a:pPr lvl="1"/>
            <a:r>
              <a:rPr lang="en-US" dirty="0"/>
              <a:t>Rework.</a:t>
            </a:r>
            <a:endParaRPr lang="en-IN" sz="2000" dirty="0"/>
          </a:p>
          <a:p>
            <a:pPr marL="0" indent="0">
              <a:buNone/>
            </a:pPr>
            <a:r>
              <a:rPr lang="en-US" dirty="0" smtClean="0"/>
              <a:t>     - Follow </a:t>
            </a:r>
            <a:r>
              <a:rPr lang="en-US" dirty="0"/>
              <a:t>up</a:t>
            </a:r>
            <a:endParaRPr lang="en-IN" dirty="0"/>
          </a:p>
        </p:txBody>
      </p:sp>
    </p:spTree>
    <p:extLst>
      <p:ext uri="{BB962C8B-B14F-4D97-AF65-F5344CB8AC3E}">
        <p14:creationId xmlns:p14="http://schemas.microsoft.com/office/powerpoint/2010/main" val="3339838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Informal Review:</a:t>
            </a:r>
            <a:endParaRPr lang="en-IN" b="1" dirty="0"/>
          </a:p>
          <a:p>
            <a:r>
              <a:rPr lang="en-IN" dirty="0"/>
              <a:t>Unlike Formal Reviews, Informal reviews are applied multiple times during the early stages of software development process. The major difference between the </a:t>
            </a:r>
            <a:r>
              <a:rPr lang="en-IN" b="1" dirty="0"/>
              <a:t>formal and informal reviews</a:t>
            </a:r>
            <a:r>
              <a:rPr lang="en-IN" dirty="0"/>
              <a:t> is that the former follows a formal agenda, whereas the latter is conducted as per the need of the team and follows an informal agenda. Though time saving, this process is not documented and does not require any entry criteria or large group of members.</a:t>
            </a:r>
          </a:p>
          <a:p>
            <a:endParaRPr lang="en-IN" dirty="0"/>
          </a:p>
        </p:txBody>
      </p:sp>
    </p:spTree>
    <p:extLst>
      <p:ext uri="{BB962C8B-B14F-4D97-AF65-F5344CB8AC3E}">
        <p14:creationId xmlns:p14="http://schemas.microsoft.com/office/powerpoint/2010/main" val="2519818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1293</Words>
  <Application>Microsoft Office PowerPoint</Application>
  <PresentationFormat>On-screen Show (4:3)</PresentationFormat>
  <Paragraphs>97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MCA-II (Semester- III) Subject :- Software Testing &amp; Quality Assurance (Subject Code:- IT-33)       Chapter: 3]   Static Testing  </vt:lpstr>
      <vt:lpstr>3.1. Static Techniques – 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3.1.2 Desk Checking </vt:lpstr>
      <vt:lpstr>PowerPoint Presentation</vt:lpstr>
      <vt:lpstr>PowerPoint Presentation</vt:lpstr>
      <vt:lpstr>PowerPoint Presentation</vt:lpstr>
      <vt:lpstr>3.1.4 Walkthrough </vt:lpstr>
      <vt:lpstr>PowerPoint Presentation</vt:lpstr>
      <vt:lpstr>3.1.5 Inspection </vt:lpstr>
      <vt:lpstr>PowerPoint Presentation</vt:lpstr>
      <vt:lpstr>PowerPoint Presentation</vt:lpstr>
      <vt:lpstr>3.2.1 Data Flow Analysis </vt:lpstr>
      <vt:lpstr>PowerPoint Presentation</vt:lpstr>
      <vt:lpstr>PowerPoint Presentation</vt:lpstr>
      <vt:lpstr>3.2.2 Control-Flow Analysis (CFA) </vt:lpstr>
      <vt:lpstr>PowerPoint Presentation</vt:lpstr>
      <vt:lpstr>PowerPoint Presentation</vt:lpstr>
      <vt:lpstr>PowerPoint Presentation</vt:lpstr>
      <vt:lpstr>PowerPoint Presentation</vt:lpstr>
      <vt:lpstr>PowerPoint Presentation</vt:lpstr>
      <vt:lpstr>3.2.3  Static Analysis by Tools (Automated Static Analysis) </vt:lpstr>
      <vt:lpstr>Static code Analysis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MCA-II (Semester- III) Subject :- Software Testing &amp; Quality Assurance (Subject Code:- IT-33)       Chapter: 3]   Static Testing  </dc:title>
  <dc:creator>MCA</dc:creator>
  <cp:lastModifiedBy>MCA</cp:lastModifiedBy>
  <cp:revision>4</cp:revision>
  <dcterms:created xsi:type="dcterms:W3CDTF">2022-02-17T09:35:59Z</dcterms:created>
  <dcterms:modified xsi:type="dcterms:W3CDTF">2022-02-17T09:51:54Z</dcterms:modified>
</cp:coreProperties>
</file>