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797675" cy="9928225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812">
          <p15:clr>
            <a:srgbClr val="A4A3A4"/>
          </p15:clr>
        </p15:guide>
        <p15:guide id="2" orient="horz" pos="323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jFUQjHiEs7Ow5UI8nj4WPuqWHk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812"/>
        <p:guide pos="32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4538"/>
            <a:ext cx="6613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92075" y="744538"/>
            <a:ext cx="6613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627734a44_0_3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627734a44_0_39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627734a44_4_39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5627734a44_4_3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5627734a44_4_39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627734a44_0_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5627734a44_0_8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627734a44_2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5627734a44_2_0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92075" y="744538"/>
            <a:ext cx="6613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27734a44_0_1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627734a44_0_18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27734a44_0_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5627734a44_0_3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627734a44_0_2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5627734a44_0_23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27734a44_4_12:notes"/>
          <p:cNvSpPr/>
          <p:nvPr>
            <p:ph idx="2" type="sldImg"/>
          </p:nvPr>
        </p:nvSpPr>
        <p:spPr>
          <a:xfrm>
            <a:off x="92075" y="744538"/>
            <a:ext cx="66135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27734a44_4_1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627734a44_4_12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lap">
  <p:cSld name="Címlap">
    <p:bg>
      <p:bgPr>
        <a:gradFill>
          <a:gsLst>
            <a:gs pos="0">
              <a:srgbClr val="50B848"/>
            </a:gs>
            <a:gs pos="100000">
              <a:srgbClr val="B7C726"/>
            </a:gs>
          </a:gsLst>
          <a:lin ang="135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-100012" t="-27000"/>
          <a:stretch/>
        </p:blipFill>
        <p:spPr>
          <a:xfrm>
            <a:off x="0" y="-62630"/>
            <a:ext cx="6933600" cy="6917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type="ctrTitle"/>
          </p:nvPr>
        </p:nvSpPr>
        <p:spPr>
          <a:xfrm>
            <a:off x="721894" y="1997242"/>
            <a:ext cx="7301517" cy="2786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721896" y="4860757"/>
            <a:ext cx="6477802" cy="157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4245785" y="3667225"/>
            <a:ext cx="7590832" cy="278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59B9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7" name="Google Shape;17;p11"/>
          <p:cNvPicPr preferRelativeResize="0"/>
          <p:nvPr/>
        </p:nvPicPr>
        <p:blipFill rotWithShape="1">
          <a:blip r:embed="rId2">
            <a:alphaModFix/>
          </a:blip>
          <a:srcRect b="0" l="0" r="-100000" t="-27000"/>
          <a:stretch/>
        </p:blipFill>
        <p:spPr>
          <a:xfrm>
            <a:off x="0" y="-50104"/>
            <a:ext cx="6933236" cy="691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588" y="456191"/>
            <a:ext cx="1518942" cy="3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ejezetindító képpel a háttérben">
  <p:cSld name="1_Fejezetindító képpel a háttérben">
    <p:bg>
      <p:bgPr>
        <a:solidFill>
          <a:srgbClr val="006C3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-100000" t="-27000"/>
          <a:stretch/>
        </p:blipFill>
        <p:spPr>
          <a:xfrm>
            <a:off x="0" y="-50104"/>
            <a:ext cx="6933236" cy="6917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ctrTitle"/>
          </p:nvPr>
        </p:nvSpPr>
        <p:spPr>
          <a:xfrm>
            <a:off x="4245785" y="3667225"/>
            <a:ext cx="7590832" cy="278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általános szöveges oldal">
  <p:cSld name="általános szöveges old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20413" y="295498"/>
            <a:ext cx="11466787" cy="3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  <a:defRPr b="0" i="0" sz="2400" u="none" cap="none" strike="noStrike">
                <a:solidFill>
                  <a:srgbClr val="59B9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2632" y="427822"/>
            <a:ext cx="1245697" cy="262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 txBox="1"/>
          <p:nvPr/>
        </p:nvSpPr>
        <p:spPr>
          <a:xfrm>
            <a:off x="9242425" y="6361112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jezetindító képpel a háttérben">
  <p:cSld name="Fejezetindító képpel a háttérben">
    <p:bg>
      <p:bgPr>
        <a:solidFill>
          <a:srgbClr val="006C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-100000" t="-27000"/>
          <a:stretch/>
        </p:blipFill>
        <p:spPr>
          <a:xfrm>
            <a:off x="0" y="-50104"/>
            <a:ext cx="6933236" cy="69174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ctrTitle"/>
          </p:nvPr>
        </p:nvSpPr>
        <p:spPr>
          <a:xfrm>
            <a:off x="721895" y="1997242"/>
            <a:ext cx="7391164" cy="2786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721896" y="4860757"/>
            <a:ext cx="6477802" cy="157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jezet indító fehér háttérrel">
  <p:cSld name="Fejezet indító fehér háttérre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79586" y="-7231390"/>
            <a:ext cx="1224273" cy="25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5"/>
          <p:cNvPicPr preferRelativeResize="0"/>
          <p:nvPr/>
        </p:nvPicPr>
        <p:blipFill rotWithShape="1">
          <a:blip r:embed="rId3">
            <a:alphaModFix/>
          </a:blip>
          <a:srcRect b="0" l="0" r="-100000" t="-27000"/>
          <a:stretch/>
        </p:blipFill>
        <p:spPr>
          <a:xfrm>
            <a:off x="0" y="-50104"/>
            <a:ext cx="6933236" cy="691743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/>
          <p:nvPr>
            <p:ph type="ctrTitle"/>
          </p:nvPr>
        </p:nvSpPr>
        <p:spPr>
          <a:xfrm>
            <a:off x="721895" y="1997242"/>
            <a:ext cx="7590832" cy="2786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C3F"/>
              </a:buClr>
              <a:buSzPts val="6000"/>
              <a:buFont typeface="Arial Black"/>
              <a:buNone/>
              <a:defRPr b="1" i="0" sz="6000" u="none" cap="none" strike="noStrike">
                <a:solidFill>
                  <a:srgbClr val="006C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5"/>
          <p:cNvSpPr txBox="1"/>
          <p:nvPr>
            <p:ph idx="1" type="subTitle"/>
          </p:nvPr>
        </p:nvSpPr>
        <p:spPr>
          <a:xfrm>
            <a:off x="721896" y="4860757"/>
            <a:ext cx="6477802" cy="157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006C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6C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6588" y="456191"/>
            <a:ext cx="1518942" cy="3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gradFill>
          <a:gsLst>
            <a:gs pos="0">
              <a:srgbClr val="50B848"/>
            </a:gs>
            <a:gs pos="100000">
              <a:srgbClr val="B7C726"/>
            </a:gs>
          </a:gsLst>
          <a:lin ang="135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 b="0" l="0" r="-100012" t="-27000"/>
          <a:stretch/>
        </p:blipFill>
        <p:spPr>
          <a:xfrm>
            <a:off x="0" y="-62630"/>
            <a:ext cx="6933600" cy="691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1_Custom Layout">
  <p:cSld name="51_Custom Layout">
    <p:bg>
      <p:bgPr>
        <a:solidFill>
          <a:srgbClr val="006C3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7"/>
          <p:cNvPicPr preferRelativeResize="0"/>
          <p:nvPr/>
        </p:nvPicPr>
        <p:blipFill rotWithShape="1">
          <a:blip r:embed="rId2">
            <a:alphaModFix/>
          </a:blip>
          <a:srcRect b="0" l="0" r="-100012" t="-27000"/>
          <a:stretch/>
        </p:blipFill>
        <p:spPr>
          <a:xfrm>
            <a:off x="0" y="-62630"/>
            <a:ext cx="6933600" cy="691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43915" y="337105"/>
            <a:ext cx="619598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FCD37"/>
              </a:buClr>
              <a:buSzPts val="3100"/>
              <a:buFont typeface="Arial Black"/>
              <a:buNone/>
              <a:defRPr b="0" i="0" sz="3100" u="none" cap="none" strike="noStrike">
                <a:solidFill>
                  <a:srgbClr val="5FCD3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6588" y="456191"/>
            <a:ext cx="1518942" cy="3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46588" y="457850"/>
            <a:ext cx="1518942" cy="3018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721893" y="1997242"/>
            <a:ext cx="10587237" cy="2786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br>
              <a:rPr lang="ru-RU" sz="4400"/>
            </a:br>
            <a:br>
              <a:rPr lang="ru-RU" sz="4400"/>
            </a:br>
            <a:r>
              <a:rPr lang="ru-RU"/>
              <a:t>Развитие продаж кредитных карт через сайт банка</a:t>
            </a:r>
            <a:endParaRPr sz="4400"/>
          </a:p>
        </p:txBody>
      </p:sp>
      <p:sp>
        <p:nvSpPr>
          <p:cNvPr id="48" name="Google Shape;48;p1"/>
          <p:cNvSpPr txBox="1"/>
          <p:nvPr/>
        </p:nvSpPr>
        <p:spPr>
          <a:xfrm>
            <a:off x="721893" y="4860757"/>
            <a:ext cx="7118824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29.06.2023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Команда BigSmall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27734a44_0_39"/>
          <p:cNvSpPr txBox="1"/>
          <p:nvPr>
            <p:ph type="title"/>
          </p:nvPr>
        </p:nvSpPr>
        <p:spPr>
          <a:xfrm>
            <a:off x="360950" y="3342673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b="1" lang="ru-RU"/>
              <a:t>Спасибо за внимание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627734a44_4_39"/>
          <p:cNvSpPr txBox="1"/>
          <p:nvPr>
            <p:ph type="ctrTitle"/>
          </p:nvPr>
        </p:nvSpPr>
        <p:spPr>
          <a:xfrm>
            <a:off x="866919" y="598717"/>
            <a:ext cx="7301400" cy="278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Задачи на предстоящий месяц с учетом вводных</a:t>
            </a:r>
            <a:endParaRPr/>
          </a:p>
        </p:txBody>
      </p:sp>
      <p:sp>
        <p:nvSpPr>
          <p:cNvPr id="55" name="Google Shape;55;g25627734a44_4_39"/>
          <p:cNvSpPr txBox="1"/>
          <p:nvPr>
            <p:ph idx="1" type="subTitle"/>
          </p:nvPr>
        </p:nvSpPr>
        <p:spPr>
          <a:xfrm>
            <a:off x="1094825" y="3864071"/>
            <a:ext cx="6477900" cy="25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Кредитный калькулятор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Окно для ввода данных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CRM система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Интеграция с порталом(переброс сразу на подходящий вид продукта)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Оценка риска клиента на основе данных бюро кредитных историй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Доставка карты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Борьба с оттоком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627734a44_0_8"/>
          <p:cNvSpPr txBox="1"/>
          <p:nvPr>
            <p:ph type="title"/>
          </p:nvPr>
        </p:nvSpPr>
        <p:spPr>
          <a:xfrm>
            <a:off x="420413" y="295498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lang="ru-RU"/>
              <a:t>Окно для ввода данных по заявке</a:t>
            </a:r>
            <a:endParaRPr/>
          </a:p>
        </p:txBody>
      </p:sp>
      <p:sp>
        <p:nvSpPr>
          <p:cNvPr id="61" name="Google Shape;61;g25627734a44_0_8"/>
          <p:cNvSpPr txBox="1"/>
          <p:nvPr/>
        </p:nvSpPr>
        <p:spPr>
          <a:xfrm>
            <a:off x="420425" y="1203150"/>
            <a:ext cx="453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Сбор необходимой информации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Удобство для клиентов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Предотвращение ошибок и неточностей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Сохранение данных и перенаправление в CRM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Соблюдение требований безопасности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25627734a4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00" y="1203148"/>
            <a:ext cx="59912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27734a44_2_0"/>
          <p:cNvSpPr txBox="1"/>
          <p:nvPr>
            <p:ph type="title"/>
          </p:nvPr>
        </p:nvSpPr>
        <p:spPr>
          <a:xfrm>
            <a:off x="360963" y="512773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b="1" lang="ru-RU"/>
              <a:t>Интеграция с порталом</a:t>
            </a:r>
            <a:endParaRPr b="1"/>
          </a:p>
        </p:txBody>
      </p:sp>
      <p:sp>
        <p:nvSpPr>
          <p:cNvPr id="68" name="Google Shape;68;g25627734a44_2_0"/>
          <p:cNvSpPr txBox="1"/>
          <p:nvPr/>
        </p:nvSpPr>
        <p:spPr>
          <a:xfrm>
            <a:off x="360975" y="1420375"/>
            <a:ext cx="81723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59B951"/>
                </a:solidFill>
                <a:latin typeface="Calibri"/>
                <a:ea typeface="Calibri"/>
                <a:cs typeface="Calibri"/>
                <a:sym typeface="Calibri"/>
              </a:rPr>
              <a:t>Облегчение выбора</a:t>
            </a:r>
            <a:endParaRPr b="1" sz="2400">
              <a:solidFill>
                <a:srgbClr val="59B9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Улучшает пользовательский опыт ввиду возможности ознакомления с продуктами и компанией.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59B951"/>
                </a:solidFill>
                <a:latin typeface="Calibri"/>
                <a:ea typeface="Calibri"/>
                <a:cs typeface="Calibri"/>
                <a:sym typeface="Calibri"/>
              </a:rPr>
              <a:t>Возможность аналитики</a:t>
            </a:r>
            <a:endParaRPr b="1" sz="2400">
              <a:solidFill>
                <a:srgbClr val="59B9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В долгосрочной перспективе открывает возможность продуктовой команде отслеживать поведение пользователей и принимать решения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20413" y="295498"/>
            <a:ext cx="11466787" cy="3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lang="ru-RU"/>
              <a:t>Кредитный калькулятор, оценка лимита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420425" y="1203103"/>
            <a:ext cx="4536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Базовые параметры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Важность для клиента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Минималистичный интерфейс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выбор вводных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75" y="1814508"/>
            <a:ext cx="75152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627734a44_0_18"/>
          <p:cNvSpPr txBox="1"/>
          <p:nvPr>
            <p:ph type="title"/>
          </p:nvPr>
        </p:nvSpPr>
        <p:spPr>
          <a:xfrm>
            <a:off x="420413" y="295498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lang="ru-RU"/>
              <a:t>Интеграция с CRM</a:t>
            </a:r>
            <a:endParaRPr/>
          </a:p>
        </p:txBody>
      </p:sp>
      <p:sp>
        <p:nvSpPr>
          <p:cNvPr id="81" name="Google Shape;81;g25627734a44_0_18"/>
          <p:cNvSpPr txBox="1"/>
          <p:nvPr/>
        </p:nvSpPr>
        <p:spPr>
          <a:xfrm>
            <a:off x="420425" y="1535695"/>
            <a:ext cx="4536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CRM - Система взаимодействия с клиентом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Зачем? 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Нужно хранить информацию о клиенте и взаимодействовать с ним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242F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Механизм эффективного продвижения банковских продуктов (кредитной карты)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g25627734a4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875" y="2269820"/>
            <a:ext cx="60007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5627734a44_0_18"/>
          <p:cNvSpPr txBox="1"/>
          <p:nvPr/>
        </p:nvSpPr>
        <p:spPr>
          <a:xfrm>
            <a:off x="4776800" y="1869625"/>
            <a:ext cx="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627734a44_0_3"/>
          <p:cNvSpPr txBox="1"/>
          <p:nvPr>
            <p:ph type="title"/>
          </p:nvPr>
        </p:nvSpPr>
        <p:spPr>
          <a:xfrm>
            <a:off x="420413" y="295498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lang="ru-RU"/>
              <a:t>Оценка риска клиента на основе данных бюро кредитных историй</a:t>
            </a:r>
            <a:endParaRPr/>
          </a:p>
        </p:txBody>
      </p:sp>
      <p:sp>
        <p:nvSpPr>
          <p:cNvPr id="89" name="Google Shape;89;g25627734a44_0_3"/>
          <p:cNvSpPr txBox="1"/>
          <p:nvPr/>
        </p:nvSpPr>
        <p:spPr>
          <a:xfrm>
            <a:off x="420425" y="1203100"/>
            <a:ext cx="743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Принятие решения о </a:t>
            </a: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предоставлении</a:t>
            </a: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кредита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Оценка клиента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менее выгодных условий, если клиент с более высоким риском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Установление условий кредита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Управление портфелем кредитов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Оценка общего уровня риска в портфеле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Противодействие мошенничеству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Аномалии или </a:t>
            </a: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несоответствия в</a:t>
            </a: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кредитной истории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25627734a4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125" y="2133750"/>
            <a:ext cx="3413375" cy="1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27734a44_0_23"/>
          <p:cNvSpPr txBox="1"/>
          <p:nvPr>
            <p:ph type="title"/>
          </p:nvPr>
        </p:nvSpPr>
        <p:spPr>
          <a:xfrm>
            <a:off x="360963" y="512773"/>
            <a:ext cx="11466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B951"/>
              </a:buClr>
              <a:buSzPts val="2400"/>
              <a:buFont typeface="Arial Black"/>
              <a:buNone/>
            </a:pPr>
            <a:r>
              <a:rPr b="1" lang="ru-RU"/>
              <a:t>Заказ доставки карты</a:t>
            </a:r>
            <a:endParaRPr b="1"/>
          </a:p>
        </p:txBody>
      </p:sp>
      <p:sp>
        <p:nvSpPr>
          <p:cNvPr id="96" name="Google Shape;96;g25627734a44_0_23"/>
          <p:cNvSpPr txBox="1"/>
          <p:nvPr/>
        </p:nvSpPr>
        <p:spPr>
          <a:xfrm>
            <a:off x="360975" y="1420375"/>
            <a:ext cx="8172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59B951"/>
                </a:solidFill>
                <a:latin typeface="Calibri"/>
                <a:ea typeface="Calibri"/>
                <a:cs typeface="Calibri"/>
                <a:sym typeface="Calibri"/>
              </a:rPr>
              <a:t>Экономия времени</a:t>
            </a:r>
            <a:endParaRPr b="1" sz="2400">
              <a:solidFill>
                <a:srgbClr val="59B9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Сокращение общих временных затрат клиента: дорога, ожидание в очереди, заполнение анкет, ожидание изготовления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59B951"/>
                </a:solidFill>
                <a:latin typeface="Calibri"/>
                <a:ea typeface="Calibri"/>
                <a:cs typeface="Calibri"/>
                <a:sym typeface="Calibri"/>
              </a:rPr>
              <a:t>Удобство получения</a:t>
            </a:r>
            <a:endParaRPr b="1" sz="2400">
              <a:solidFill>
                <a:srgbClr val="59B9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Доставка карты удобна по следующей причине: офисы могут быть неудобны по причине удаленности или их малого количества. </a:t>
            </a:r>
            <a:endParaRPr b="1"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13 отделений ОТП VS 441 Сбер</a:t>
            </a:r>
            <a:endParaRPr b="1" sz="24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627734a44_4_12"/>
          <p:cNvSpPr txBox="1"/>
          <p:nvPr>
            <p:ph type="title"/>
          </p:nvPr>
        </p:nvSpPr>
        <p:spPr>
          <a:xfrm>
            <a:off x="420413" y="295498"/>
            <a:ext cx="11466900" cy="3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59B951"/>
                </a:solidFill>
                <a:latin typeface="Calibri"/>
                <a:ea typeface="Calibri"/>
                <a:cs typeface="Calibri"/>
                <a:sym typeface="Calibri"/>
              </a:rPr>
              <a:t>Борьба с оттоком клиентов</a:t>
            </a:r>
            <a:endParaRPr b="1">
              <a:solidFill>
                <a:srgbClr val="59B9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5627734a44_4_12"/>
          <p:cNvSpPr txBox="1"/>
          <p:nvPr/>
        </p:nvSpPr>
        <p:spPr>
          <a:xfrm>
            <a:off x="476550" y="859850"/>
            <a:ext cx="54180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700">
                <a:solidFill>
                  <a:srgbClr val="E06666"/>
                </a:solidFill>
                <a:highlight>
                  <a:srgbClr val="FFFFFF"/>
                </a:highlight>
              </a:rPr>
              <a:t>Причины оттока клиентов</a:t>
            </a:r>
            <a:endParaRPr b="1" sz="17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Недовольство качеством продуктов и услуг компании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Низкий уровень клиентского сервиса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Более привлекательные предложения конкурентов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Снижение лояльности к бренду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Персональные факторы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g25627734a44_4_12"/>
          <p:cNvSpPr txBox="1"/>
          <p:nvPr/>
        </p:nvSpPr>
        <p:spPr>
          <a:xfrm>
            <a:off x="528325" y="2434475"/>
            <a:ext cx="50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750">
                <a:solidFill>
                  <a:srgbClr val="0BCC19"/>
                </a:solidFill>
                <a:highlight>
                  <a:srgbClr val="FFFFFF"/>
                </a:highlight>
              </a:rPr>
              <a:t>Устранение причин оттока</a:t>
            </a:r>
            <a:endParaRPr b="1" sz="1750">
              <a:solidFill>
                <a:srgbClr val="0BCC1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Профиль клиента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Последние взаимодействия клиента с компанией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AutoNum type="arabicPeriod"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Результаты опроса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g25627734a44_4_12"/>
          <p:cNvSpPr txBox="1"/>
          <p:nvPr/>
        </p:nvSpPr>
        <p:spPr>
          <a:xfrm>
            <a:off x="797550" y="4137100"/>
            <a:ext cx="50970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Материальные стимулы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Скидки, бонусы, призы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Специальные условия совершения покупок и\или обслуживания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Бесплатное использование услуги в течение периода времени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Доступ к эксклюзивным возможностям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Привлекательные партнерские предложения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g25627734a44_4_12"/>
          <p:cNvSpPr txBox="1"/>
          <p:nvPr/>
        </p:nvSpPr>
        <p:spPr>
          <a:xfrm>
            <a:off x="6371100" y="4137100"/>
            <a:ext cx="52524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rgbClr val="262626"/>
                </a:solidFill>
                <a:highlight>
                  <a:srgbClr val="FFFFFF"/>
                </a:highlight>
              </a:rPr>
              <a:t>Нематериальные способы</a:t>
            </a:r>
            <a:endParaRPr b="1"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Извинения за причиненные неудобства (если установлен факт таковых)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Персональное обращение от лица топ-менеджера компании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Приглашение на потенциально интересное мероприятие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Восстановление контакта с помощью полезных для клиента публикаций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rPr lang="ru-RU" sz="1200">
                <a:solidFill>
                  <a:srgbClr val="262626"/>
                </a:solidFill>
                <a:highlight>
                  <a:srgbClr val="FFFFFF"/>
                </a:highlight>
              </a:rPr>
              <a:t>Воздействие через членов семьи, близких и знакомых</a:t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-304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627734a44_4_12"/>
          <p:cNvSpPr txBox="1"/>
          <p:nvPr/>
        </p:nvSpPr>
        <p:spPr>
          <a:xfrm>
            <a:off x="4813250" y="3501525"/>
            <a:ext cx="4413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solidFill>
                  <a:srgbClr val="0BCC19"/>
                </a:solidFill>
                <a:highlight>
                  <a:srgbClr val="FFFFFF"/>
                </a:highlight>
              </a:rPr>
              <a:t>Возврат клиентов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-téma">
  <a:themeElements>
    <a:clrScheme name="OTP színséma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96436"/>
      </a:accent1>
      <a:accent2>
        <a:srgbClr val="004C7E"/>
      </a:accent2>
      <a:accent3>
        <a:srgbClr val="DC4D51"/>
      </a:accent3>
      <a:accent4>
        <a:srgbClr val="4EC3C6"/>
      </a:accent4>
      <a:accent5>
        <a:srgbClr val="FF8695"/>
      </a:accent5>
      <a:accent6>
        <a:srgbClr val="941FDD"/>
      </a:accent6>
      <a:hlink>
        <a:srgbClr val="7A1C50"/>
      </a:hlink>
      <a:folHlink>
        <a:srgbClr val="ADDB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2019-09-09T13:37:26Z</dcterms:created>
  <dc:creator>Мария Кузнецова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0x01010042630C727F10504390CC6769FB05D922</vt:lpwstr>
  </property>
</Properties>
</file>