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Sardhaka</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78733" y="2723558"/>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100" i="0" u="none" strike="noStrike" cap="none" dirty="0">
                <a:solidFill>
                  <a:schemeClr val="lt1"/>
                </a:solidFill>
                <a:latin typeface="Trebuchet MS"/>
                <a:ea typeface="Trebuchet MS"/>
                <a:cs typeface="Trebuchet MS"/>
                <a:sym typeface="Trebuchet MS"/>
              </a:rPr>
              <a:t>Your team bio : Sardhaka is the team with the moto of achieving something which indeed results in helping the problem in the society with team members :</a:t>
            </a:r>
          </a:p>
          <a:p>
            <a:pPr marL="0" marR="0" lvl="0" indent="0" algn="l" rtl="0">
              <a:lnSpc>
                <a:spcPct val="150000"/>
              </a:lnSpc>
              <a:spcBef>
                <a:spcPts val="0"/>
              </a:spcBef>
              <a:spcAft>
                <a:spcPts val="0"/>
              </a:spcAft>
              <a:buClr>
                <a:srgbClr val="000000"/>
              </a:buClr>
              <a:buSzPts val="1800"/>
              <a:buFont typeface="Arial"/>
              <a:buNone/>
            </a:pPr>
            <a:r>
              <a:rPr lang="en" sz="1100" i="0" u="none" strike="noStrike" cap="none" dirty="0">
                <a:solidFill>
                  <a:schemeClr val="lt1"/>
                </a:solidFill>
                <a:latin typeface="Trebuchet MS"/>
                <a:ea typeface="Trebuchet MS"/>
                <a:cs typeface="Trebuchet MS"/>
                <a:sym typeface="Trebuchet MS"/>
              </a:rPr>
              <a:t>1.Sa</a:t>
            </a:r>
            <a:r>
              <a:rPr lang="en" sz="1100" dirty="0">
                <a:solidFill>
                  <a:schemeClr val="lt1"/>
                </a:solidFill>
                <a:latin typeface="Trebuchet MS"/>
                <a:ea typeface="Trebuchet MS"/>
                <a:cs typeface="Trebuchet MS"/>
                <a:sym typeface="Trebuchet MS"/>
              </a:rPr>
              <a:t>i Praneeth </a:t>
            </a:r>
          </a:p>
          <a:p>
            <a:pPr marL="0" marR="0" lvl="0" indent="0" algn="l" rtl="0">
              <a:lnSpc>
                <a:spcPct val="150000"/>
              </a:lnSpc>
              <a:spcBef>
                <a:spcPts val="0"/>
              </a:spcBef>
              <a:spcAft>
                <a:spcPts val="0"/>
              </a:spcAft>
              <a:buClr>
                <a:srgbClr val="000000"/>
              </a:buClr>
              <a:buSzPts val="1800"/>
              <a:buFont typeface="Arial"/>
              <a:buNone/>
            </a:pPr>
            <a:r>
              <a:rPr lang="en" sz="1100" i="0" u="none" strike="noStrike" cap="none" dirty="0">
                <a:solidFill>
                  <a:schemeClr val="lt1"/>
                </a:solidFill>
                <a:latin typeface="Trebuchet MS"/>
                <a:ea typeface="Trebuchet MS"/>
                <a:cs typeface="Trebuchet MS"/>
                <a:sym typeface="Trebuchet MS"/>
              </a:rPr>
              <a:t>2.Chethan Sai Akash </a:t>
            </a:r>
          </a:p>
          <a:p>
            <a:pPr marL="0" marR="0" lvl="0" indent="0" algn="l" rtl="0">
              <a:lnSpc>
                <a:spcPct val="150000"/>
              </a:lnSpc>
              <a:spcBef>
                <a:spcPts val="0"/>
              </a:spcBef>
              <a:spcAft>
                <a:spcPts val="0"/>
              </a:spcAft>
              <a:buClr>
                <a:srgbClr val="000000"/>
              </a:buClr>
              <a:buSzPts val="1800"/>
              <a:buFont typeface="Arial"/>
              <a:buNone/>
            </a:pPr>
            <a:r>
              <a:rPr lang="en" sz="1100" dirty="0">
                <a:solidFill>
                  <a:schemeClr val="lt1"/>
                </a:solidFill>
                <a:latin typeface="Trebuchet MS"/>
                <a:ea typeface="Trebuchet MS"/>
                <a:cs typeface="Trebuchet MS"/>
                <a:sym typeface="Trebuchet MS"/>
              </a:rPr>
              <a:t>3. </a:t>
            </a:r>
            <a:r>
              <a:rPr lang="en-IN" sz="1100" dirty="0">
                <a:solidFill>
                  <a:schemeClr val="lt1"/>
                </a:solidFill>
                <a:latin typeface="Trebuchet MS"/>
                <a:ea typeface="Trebuchet MS"/>
                <a:cs typeface="Trebuchet MS"/>
                <a:sym typeface="Trebuchet MS"/>
              </a:rPr>
              <a:t>V</a:t>
            </a:r>
            <a:r>
              <a:rPr lang="en" sz="1100" dirty="0">
                <a:solidFill>
                  <a:schemeClr val="lt1"/>
                </a:solidFill>
                <a:latin typeface="Trebuchet MS"/>
                <a:ea typeface="Trebuchet MS"/>
                <a:cs typeface="Trebuchet MS"/>
                <a:sym typeface="Trebuchet MS"/>
              </a:rPr>
              <a:t>asista vempati</a:t>
            </a:r>
          </a:p>
          <a:p>
            <a:pPr marL="0" marR="0" lvl="0" indent="0" algn="l" rtl="0">
              <a:lnSpc>
                <a:spcPct val="150000"/>
              </a:lnSpc>
              <a:spcBef>
                <a:spcPts val="0"/>
              </a:spcBef>
              <a:spcAft>
                <a:spcPts val="0"/>
              </a:spcAft>
              <a:buClr>
                <a:srgbClr val="000000"/>
              </a:buClr>
              <a:buSzPts val="1800"/>
              <a:buFont typeface="Arial"/>
              <a:buNone/>
            </a:pPr>
            <a:r>
              <a:rPr lang="en" sz="1100" i="0" u="none" strike="noStrike" cap="none" dirty="0">
                <a:solidFill>
                  <a:schemeClr val="lt1"/>
                </a:solidFill>
                <a:latin typeface="Trebuchet MS"/>
                <a:ea typeface="Trebuchet MS"/>
                <a:cs typeface="Trebuchet MS"/>
                <a:sym typeface="Trebuchet MS"/>
              </a:rPr>
              <a:t>4. </a:t>
            </a:r>
            <a:r>
              <a:rPr lang="en-IN" sz="1100" i="0" u="none" strike="noStrike" cap="none" dirty="0" err="1">
                <a:solidFill>
                  <a:schemeClr val="lt1"/>
                </a:solidFill>
                <a:latin typeface="Trebuchet MS"/>
                <a:ea typeface="Trebuchet MS"/>
                <a:cs typeface="Trebuchet MS"/>
                <a:sym typeface="Trebuchet MS"/>
              </a:rPr>
              <a:t>Nithin</a:t>
            </a:r>
            <a:r>
              <a:rPr lang="en-IN" sz="1100" i="0" u="none" strike="noStrike" cap="none" dirty="0">
                <a:solidFill>
                  <a:schemeClr val="lt1"/>
                </a:solidFill>
                <a:latin typeface="Trebuchet MS"/>
                <a:ea typeface="Trebuchet MS"/>
                <a:cs typeface="Trebuchet MS"/>
                <a:sym typeface="Trebuchet MS"/>
              </a:rPr>
              <a:t> Chiguru</a:t>
            </a:r>
            <a:endParaRPr sz="11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050" i="0" u="none" strike="noStrike" cap="none" dirty="0">
                <a:solidFill>
                  <a:schemeClr val="lt1"/>
                </a:solidFill>
                <a:latin typeface="Trebuchet MS"/>
                <a:ea typeface="Trebuchet MS"/>
                <a:cs typeface="Trebuchet MS"/>
                <a:sym typeface="Trebuchet MS"/>
              </a:rPr>
              <a:t>Date : 19-09-22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387688" y="73685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sng" strike="noStrike" cap="none" dirty="0">
                <a:solidFill>
                  <a:srgbClr val="222222"/>
                </a:solidFill>
                <a:highlight>
                  <a:srgbClr val="FFFFFF"/>
                </a:highlight>
                <a:latin typeface="Lato"/>
                <a:ea typeface="Lato"/>
                <a:cs typeface="Lato"/>
                <a:sym typeface="Lato"/>
              </a:rPr>
              <a:t>Problem Statement</a:t>
            </a:r>
            <a:r>
              <a:rPr lang="en" sz="1200" b="0" i="0" u="none" strike="noStrike" cap="none" dirty="0">
                <a:solidFill>
                  <a:srgbClr val="222222"/>
                </a:solidFill>
                <a:highlight>
                  <a:srgbClr val="FFFFFF"/>
                </a:highlight>
                <a:latin typeface="Lato"/>
                <a:ea typeface="Lato"/>
                <a:cs typeface="Lato"/>
                <a:sym typeface="Lato"/>
              </a:rPr>
              <a:t>: </a:t>
            </a:r>
            <a:r>
              <a:rPr lang="en-US" sz="1200" b="0" i="0" dirty="0">
                <a:solidFill>
                  <a:srgbClr val="444444"/>
                </a:solidFill>
                <a:effectLst/>
                <a:latin typeface="Arial" panose="020B0604020202020204" pitchFamily="34" charset="0"/>
              </a:rPr>
              <a:t>Banks are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to understand the customer sentiments, understand the patterns /behaviors/actions in certain branches for proactive surveillance and provide better services to customers.</a:t>
            </a:r>
          </a:p>
          <a:p>
            <a:pPr marL="0" marR="0" lvl="0" indent="0" algn="l" rtl="0">
              <a:lnSpc>
                <a:spcPct val="100000"/>
              </a:lnSpc>
              <a:spcBef>
                <a:spcPts val="0"/>
              </a:spcBef>
              <a:spcAft>
                <a:spcPts val="0"/>
              </a:spcAft>
              <a:buClr>
                <a:srgbClr val="000000"/>
              </a:buClr>
              <a:buSzPts val="1400"/>
              <a:buFont typeface="Arial"/>
              <a:buNone/>
            </a:pPr>
            <a:endParaRPr lang="en-US" sz="1200" u="none" strike="noStrike" cap="none" dirty="0">
              <a:solidFill>
                <a:srgbClr val="444444"/>
              </a:solidFill>
              <a:latin typeface="Arial" panose="020B0604020202020204" pitchFamily="34" charset="0"/>
              <a:ea typeface="Lato"/>
              <a:cs typeface="Lato"/>
              <a:sym typeface="Lato"/>
            </a:endParaRPr>
          </a:p>
          <a:p>
            <a:pPr>
              <a:buSzPts val="1400"/>
            </a:pPr>
            <a:r>
              <a:rPr lang="en" sz="1600" b="0" i="0" u="none" strike="noStrike" cap="none" dirty="0">
                <a:solidFill>
                  <a:srgbClr val="222222"/>
                </a:solidFill>
                <a:highlight>
                  <a:srgbClr val="FFFFFF"/>
                </a:highlight>
                <a:latin typeface="Lato"/>
                <a:ea typeface="Lato"/>
                <a:cs typeface="Lato"/>
                <a:sym typeface="Lato"/>
              </a:rPr>
              <a:t>Why did you decide to solve this Problem statement?</a:t>
            </a:r>
          </a:p>
          <a:p>
            <a:pPr>
              <a:buSzPts val="1400"/>
            </a:pPr>
            <a:endParaRPr lang="en" sz="1600" dirty="0">
              <a:solidFill>
                <a:srgbClr val="222222"/>
              </a:solidFill>
              <a:highlight>
                <a:srgbClr val="FFFFFF"/>
              </a:highlight>
              <a:latin typeface="Lato"/>
              <a:ea typeface="Lato"/>
              <a:cs typeface="Lato"/>
              <a:sym typeface="Lato"/>
            </a:endParaRPr>
          </a:p>
          <a:p>
            <a:pPr>
              <a:buSzPts val="1400"/>
            </a:pPr>
            <a:r>
              <a:rPr lang="en-US" sz="1600" b="0" i="0" u="none" strike="noStrike" cap="none" dirty="0">
                <a:solidFill>
                  <a:srgbClr val="222222"/>
                </a:solidFill>
                <a:highlight>
                  <a:srgbClr val="FFFFFF"/>
                </a:highlight>
                <a:latin typeface="Lato"/>
                <a:ea typeface="Lato"/>
                <a:cs typeface="Lato"/>
                <a:sym typeface="Lato"/>
              </a:rPr>
              <a:t>The issue statement provided relates to the security of banks and ATMs, a topic for which a solution is urgently required today. Additionally, employing a video analysis to solve the problem is more closely related to our area of interest, artificial intelligence. Therefore, working on the various video analysis scenarios and attempting to protect ATMs are fairly difficult activities that significantly strengthen our philosophy and the abilities we currently possess.</a:t>
            </a:r>
            <a:endParaRPr lang="en" sz="16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360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The survival department and those that provide survival cameras to banks and other locations that require security are the primary users who will be interested in our idea. because the design we've come up with ought to be put into the cameras that are </a:t>
            </a:r>
            <a:r>
              <a:rPr lang="en-US" sz="1200" b="0" i="0" u="none" strike="noStrike" cap="none" dirty="0" err="1">
                <a:solidFill>
                  <a:srgbClr val="000000"/>
                </a:solidFill>
                <a:latin typeface="Lato"/>
                <a:ea typeface="Lato"/>
                <a:cs typeface="Lato"/>
                <a:sym typeface="Lato"/>
              </a:rPr>
              <a:t>utilised</a:t>
            </a:r>
            <a:r>
              <a:rPr lang="en-US" sz="1200" b="0" i="0" u="none" strike="noStrike" cap="none" dirty="0">
                <a:solidFill>
                  <a:srgbClr val="000000"/>
                </a:solidFill>
                <a:latin typeface="Lato"/>
                <a:ea typeface="Lato"/>
                <a:cs typeface="Lato"/>
                <a:sym typeface="Lato"/>
              </a:rPr>
              <a:t> for survival. Therefore, the following finished product is helpful to the aforementioned individuals.</a:t>
            </a:r>
            <a:endParaRPr lang="en-US" sz="1200" dirty="0">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b="0" i="0" u="sng" strike="noStrike" cap="none" dirty="0">
                <a:solidFill>
                  <a:srgbClr val="000000"/>
                </a:solidFill>
                <a:latin typeface="Lato"/>
                <a:ea typeface="Lato"/>
                <a:cs typeface="Lato"/>
                <a:sym typeface="Lato"/>
              </a:rPr>
              <a:t>List of </a:t>
            </a:r>
            <a:r>
              <a:rPr lang="en" sz="1200" b="0" i="0" u="sng" strike="noStrike" cap="none" dirty="0">
                <a:solidFill>
                  <a:srgbClr val="222222"/>
                </a:solidFill>
                <a:highlight>
                  <a:srgbClr val="FFFFFF"/>
                </a:highlight>
                <a:latin typeface="Lato"/>
                <a:ea typeface="Lato"/>
                <a:cs typeface="Lato"/>
                <a:sym typeface="Lato"/>
              </a:rPr>
              <a:t>advertiser segments would be early adopter :</a:t>
            </a:r>
          </a:p>
          <a:p>
            <a:pPr marL="0" marR="0" lvl="0" indent="0" algn="l" rtl="0">
              <a:lnSpc>
                <a:spcPct val="115000"/>
              </a:lnSpc>
              <a:spcBef>
                <a:spcPts val="1000"/>
              </a:spcBef>
              <a:spcAft>
                <a:spcPts val="1000"/>
              </a:spcAft>
              <a:buClr>
                <a:srgbClr val="000000"/>
              </a:buClr>
              <a:buSzPts val="1200"/>
              <a:buFont typeface="Arial"/>
              <a:buNone/>
            </a:pPr>
            <a:r>
              <a:rPr lang="en" sz="1200" dirty="0">
                <a:solidFill>
                  <a:srgbClr val="222222"/>
                </a:solidFill>
                <a:highlight>
                  <a:srgbClr val="FFFFFF"/>
                </a:highlight>
                <a:latin typeface="Lato"/>
                <a:ea typeface="Lato"/>
                <a:cs typeface="Lato"/>
                <a:sym typeface="Lato"/>
              </a:rPr>
              <a:t>1.Security cameras provider </a:t>
            </a:r>
          </a:p>
          <a:p>
            <a:pPr marL="0" marR="0" lvl="0" indent="0" algn="l" rtl="0">
              <a:lnSpc>
                <a:spcPct val="115000"/>
              </a:lnSpc>
              <a:spcBef>
                <a:spcPts val="1000"/>
              </a:spcBef>
              <a:spcAft>
                <a:spcPts val="1000"/>
              </a:spcAft>
              <a:buClr>
                <a:srgbClr val="000000"/>
              </a:buClr>
              <a:buSzPts val="1200"/>
              <a:buFont typeface="Arial"/>
              <a:buNone/>
            </a:pPr>
            <a:r>
              <a:rPr lang="en" sz="1200" b="0" i="0" u="none" strike="noStrike" cap="none" dirty="0">
                <a:solidFill>
                  <a:srgbClr val="222222"/>
                </a:solidFill>
                <a:highlight>
                  <a:srgbClr val="FFFFFF"/>
                </a:highlight>
                <a:latin typeface="Lato"/>
                <a:ea typeface="Lato"/>
                <a:cs typeface="Lato"/>
                <a:sym typeface="Lato"/>
              </a:rPr>
              <a:t>2. Survivalnce department of banks </a:t>
            </a:r>
            <a:endParaRPr lang="en-US"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There are no similar alternatives to the products for the issue we are resolving, but the hardest part of developing a solution is integrating artificial intelligence models into the hardware or software, for example, the CC camera we used as part of our solution. We also need to ensure that the product we develop is flawlessly okay and precisely functions for the security system. the development of a lightweight, adaptable, and feasibly priced solution, both in terms of hardware and software, is the second major challenge.</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275668" y="381571"/>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275668" y="111893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r>
              <a:rPr lang="en-US" sz="1400" b="0" dirty="0">
                <a:solidFill>
                  <a:srgbClr val="4A4548"/>
                </a:solidFill>
                <a:highlight>
                  <a:srgbClr val="FFFFFF"/>
                </a:highlight>
              </a:rPr>
              <a:t>Tools such as Azure video indexer :</a:t>
            </a:r>
            <a:r>
              <a:rPr lang="en" sz="1400" b="0" dirty="0">
                <a:solidFill>
                  <a:srgbClr val="4A4548"/>
                </a:solidFill>
                <a:highlight>
                  <a:srgbClr val="FFFFFF"/>
                </a:highlight>
              </a:rPr>
              <a:t> </a:t>
            </a:r>
            <a:r>
              <a:rPr lang="en-US" sz="1400" b="0" dirty="0">
                <a:solidFill>
                  <a:srgbClr val="4A4548"/>
                </a:solidFill>
                <a:highlight>
                  <a:srgbClr val="FFFFFF"/>
                </a:highlight>
              </a:rPr>
              <a:t>Tools such as Azure video indexer : which is used to m access media from existing content by using the media AI-based video editor. Find the right media content in your library, locate the pieces you want to use, and stitch them together into a new video. When you're happy with the result, render and download the video and use it in your own editing applications or downstream workflow.</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Azure Cognitive Services-Computer vision : Based on the items or live beings found in the image, the Detect API assigns tags. The object detection taxonomy and the tagging taxonomy do not presently have a formal link. Conceptually, the Tag API may also contain contextual phrases like "indoor," which cannot be </a:t>
            </a:r>
            <a:r>
              <a:rPr lang="en-US" sz="1400" b="0" dirty="0" err="1">
                <a:solidFill>
                  <a:srgbClr val="4A4548"/>
                </a:solidFill>
                <a:highlight>
                  <a:srgbClr val="FFFFFF"/>
                </a:highlight>
              </a:rPr>
              <a:t>localised</a:t>
            </a:r>
            <a:r>
              <a:rPr lang="en-US" sz="1400" b="0" dirty="0">
                <a:solidFill>
                  <a:srgbClr val="4A4548"/>
                </a:solidFill>
                <a:highlight>
                  <a:srgbClr val="FFFFFF"/>
                </a:highlight>
              </a:rPr>
              <a:t> with bounding boxes, but the Detect API can only detect objects and living creatures.</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dirty="0">
                <a:solidFill>
                  <a:srgbClr val="4A4548"/>
                </a:solidFill>
                <a:highlight>
                  <a:srgbClr val="FFFFFF"/>
                </a:highlight>
              </a:rPr>
              <a:t>These are the example tools/Services of azure we wish to use if our idea gets selected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123247" y="59468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914400" marR="0" lvl="0" indent="0" algn="l" rtl="0">
              <a:lnSpc>
                <a:spcPct val="100000"/>
              </a:lnSpc>
              <a:spcBef>
                <a:spcPts val="0"/>
              </a:spcBef>
              <a:spcAft>
                <a:spcPts val="0"/>
              </a:spcAft>
              <a:buClr>
                <a:srgbClr val="000000"/>
              </a:buClr>
              <a:buSzPts val="1200"/>
              <a:buFont typeface="Arial"/>
              <a:buNone/>
            </a:pPr>
            <a:endParaRPr lang="en"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 sz="1200" dirty="0">
              <a:solidFill>
                <a:srgbClr val="222222"/>
              </a:solidFill>
              <a:highlight>
                <a:srgbClr val="FFFFFF"/>
              </a:highlight>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AI CCTV is the idea of adding a layer of Artificial Intelligence to security camera technology, allowing users to get more out of their CCTV imagery. The ‘AI layer’ can be added at various points of the technology stack - at camera-level, NVR-level or at a cloud-level.</a:t>
            </a: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A5980781-503F-8DA5-D188-03A32985F327}"/>
              </a:ext>
            </a:extLst>
          </p:cNvPr>
          <p:cNvPicPr>
            <a:picLocks noChangeAspect="1"/>
          </p:cNvPicPr>
          <p:nvPr/>
        </p:nvPicPr>
        <p:blipFill>
          <a:blip r:embed="rId3"/>
          <a:stretch>
            <a:fillRect/>
          </a:stretch>
        </p:blipFill>
        <p:spPr>
          <a:xfrm>
            <a:off x="6777318" y="2010410"/>
            <a:ext cx="1466724" cy="582847"/>
          </a:xfrm>
          <a:prstGeom prst="rect">
            <a:avLst/>
          </a:prstGeom>
        </p:spPr>
      </p:pic>
      <p:pic>
        <p:nvPicPr>
          <p:cNvPr id="5" name="Graphic 4" descr="Add with solid fill">
            <a:extLst>
              <a:ext uri="{FF2B5EF4-FFF2-40B4-BE49-F238E27FC236}">
                <a16:creationId xmlns:a16="http://schemas.microsoft.com/office/drawing/2014/main" id="{56378322-3A3E-55E6-D519-25D839855D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7794" y="2505977"/>
            <a:ext cx="444248" cy="444248"/>
          </a:xfrm>
          <a:prstGeom prst="rect">
            <a:avLst/>
          </a:prstGeom>
        </p:spPr>
      </p:pic>
      <p:pic>
        <p:nvPicPr>
          <p:cNvPr id="1026" name="Picture 2" descr="France wants to become a new leader in artificial intelligence">
            <a:extLst>
              <a:ext uri="{FF2B5EF4-FFF2-40B4-BE49-F238E27FC236}">
                <a16:creationId xmlns:a16="http://schemas.microsoft.com/office/drawing/2014/main" id="{7F5A3442-735E-EC00-6D86-608BC1C0E4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4098" y="3015503"/>
            <a:ext cx="1211640" cy="807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uter Vision Threats Triage system for CCTV and surveillance - DeepX">
            <a:extLst>
              <a:ext uri="{FF2B5EF4-FFF2-40B4-BE49-F238E27FC236}">
                <a16:creationId xmlns:a16="http://schemas.microsoft.com/office/drawing/2014/main" id="{A9FAC5B4-9EB8-186E-2653-9E4BC230B4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5078" y="2505977"/>
            <a:ext cx="2139215" cy="9052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FB1D2E-D794-4BAA-8E74-D5C7D388864C}"/>
              </a:ext>
            </a:extLst>
          </p:cNvPr>
          <p:cNvSpPr txBox="1"/>
          <p:nvPr/>
        </p:nvSpPr>
        <p:spPr>
          <a:xfrm>
            <a:off x="743587" y="3480751"/>
            <a:ext cx="5480171" cy="1569660"/>
          </a:xfrm>
          <a:prstGeom prst="rect">
            <a:avLst/>
          </a:prstGeom>
          <a:noFill/>
        </p:spPr>
        <p:txBody>
          <a:bodyPr wrap="square" rtlCol="0">
            <a:spAutoFit/>
          </a:bodyPr>
          <a:lstStyle/>
          <a:p>
            <a:r>
              <a:rPr lang="en-US" sz="1200" b="1" dirty="0"/>
              <a:t>Web-based monitoring </a:t>
            </a:r>
            <a:r>
              <a:rPr lang="en-US" sz="1200" dirty="0"/>
              <a:t>dashboard that is compatible with any laptop or desktop </a:t>
            </a:r>
            <a:r>
              <a:rPr lang="en-US" sz="1200" b="1" dirty="0" err="1"/>
              <a:t>computercompatibility</a:t>
            </a:r>
            <a:r>
              <a:rPr lang="en-US" sz="1200" dirty="0"/>
              <a:t>—the device instantly transcodes a variety of video </a:t>
            </a:r>
            <a:r>
              <a:rPr lang="en-US" sz="1200" b="1" dirty="0" err="1"/>
              <a:t>codecsOperator</a:t>
            </a:r>
            <a:r>
              <a:rPr lang="en-US" sz="1200" dirty="0"/>
              <a:t> receives the most crucial messages because to triage </a:t>
            </a:r>
            <a:r>
              <a:rPr lang="en-US" sz="1200" dirty="0" err="1"/>
              <a:t>logicvisible</a:t>
            </a:r>
            <a:r>
              <a:rPr lang="en-US" sz="1200" dirty="0"/>
              <a:t> and audible notifications. </a:t>
            </a:r>
            <a:r>
              <a:rPr lang="en-US" sz="1200" b="1" dirty="0"/>
              <a:t>Autofocus and </a:t>
            </a:r>
            <a:r>
              <a:rPr lang="en-US" sz="1200" b="1" dirty="0" err="1"/>
              <a:t>zoomMonitors</a:t>
            </a:r>
            <a:r>
              <a:rPr lang="en-US" sz="1200" b="1" dirty="0"/>
              <a:t> </a:t>
            </a:r>
            <a:r>
              <a:rPr lang="en-US" sz="1200" dirty="0"/>
              <a:t>variations in Fluidity and Occupancy levels using the Pattern of Life </a:t>
            </a:r>
            <a:r>
              <a:rPr lang="en-US" sz="1200" dirty="0" err="1"/>
              <a:t>Detector.</a:t>
            </a:r>
            <a:r>
              <a:rPr lang="en-US" sz="1200" b="1" dirty="0" err="1"/>
              <a:t>Object</a:t>
            </a:r>
            <a:r>
              <a:rPr lang="en-US" sz="1200" b="1" dirty="0"/>
              <a:t> detector </a:t>
            </a:r>
            <a:r>
              <a:rPr lang="en-US" sz="1200" dirty="0"/>
              <a:t>for explosives, assault rifles, and other small </a:t>
            </a:r>
            <a:r>
              <a:rPr lang="en-US" sz="1200" dirty="0" err="1"/>
              <a:t>armsScene</a:t>
            </a:r>
            <a:r>
              <a:rPr lang="en-US" sz="1200" dirty="0"/>
              <a:t> abnormalities include flames, explosions, rapid crowd movement, etc.</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buSzPts val="1400"/>
            </a:pPr>
            <a:r>
              <a:rPr lang="en-US" sz="1400" b="0" i="0" u="none" strike="noStrike" cap="none" dirty="0">
                <a:solidFill>
                  <a:srgbClr val="000000"/>
                </a:solidFill>
                <a:latin typeface="Lato"/>
                <a:ea typeface="Lato"/>
                <a:cs typeface="Lato"/>
                <a:sym typeface="Lato"/>
              </a:rPr>
              <a:t>AI CCTV is the idea of adding a layer of Artificial Intelligence to security camera technology, allowing users to get more out of their CCTV imagery. The ‘AI layer’ can be added at various points of the technology stack - at camera-level, NVR-level or at a cloud-level.</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As opposed to many other options, we believe that our proposal is one of the considerably superior ones. The model is inexpensive since it is lightweight and doesn't require any additional tools to assemble. Additionally, the system is lightweight from both a hardware and software viewpoint.</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2050" name="Picture 2" descr="AI Banking Solutions to Transform the Way Banks Work">
            <a:extLst>
              <a:ext uri="{FF2B5EF4-FFF2-40B4-BE49-F238E27FC236}">
                <a16:creationId xmlns:a16="http://schemas.microsoft.com/office/drawing/2014/main" id="{6DC1F1DB-4D8D-684E-C465-E6A119A43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808" y="819429"/>
            <a:ext cx="2811799" cy="18565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I Security Cameras">
            <a:extLst>
              <a:ext uri="{FF2B5EF4-FFF2-40B4-BE49-F238E27FC236}">
                <a16:creationId xmlns:a16="http://schemas.microsoft.com/office/drawing/2014/main" id="{6426BAC2-C3C0-6E42-BBDF-1B0C87C3D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41" y="3052941"/>
            <a:ext cx="4020768" cy="12746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5AF430-AC47-7925-0F3B-237E2382EBE3}"/>
              </a:ext>
            </a:extLst>
          </p:cNvPr>
          <p:cNvSpPr txBox="1"/>
          <p:nvPr/>
        </p:nvSpPr>
        <p:spPr>
          <a:xfrm>
            <a:off x="5348567" y="1193426"/>
            <a:ext cx="3795433" cy="307777"/>
          </a:xfrm>
          <a:prstGeom prst="rect">
            <a:avLst/>
          </a:prstGeom>
          <a:noFill/>
        </p:spPr>
        <p:txBody>
          <a:bodyPr wrap="square" rtlCol="0">
            <a:spAutoFit/>
          </a:bodyPr>
          <a:lstStyle/>
          <a:p>
            <a:r>
              <a:rPr lang="en-IN" dirty="0"/>
              <a:t>https://github.com/SharpAI/DeepCamera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947</Words>
  <Application>Microsoft Office PowerPoint</Application>
  <PresentationFormat>On-screen Show (16:9)</PresentationFormat>
  <Paragraphs>63</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Trebuchet MS</vt:lpstr>
      <vt:lpstr>Arial</vt:lpstr>
      <vt:lpstr>Lato Black</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Sai Praneeth</dc:creator>
  <cp:lastModifiedBy>RENDUCHINTHALA SAI PRANEETH KUMAR</cp:lastModifiedBy>
  <cp:revision>2</cp:revision>
  <dcterms:modified xsi:type="dcterms:W3CDTF">2022-09-20T18:22:27Z</dcterms:modified>
</cp:coreProperties>
</file>