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0104100" cy="14077950"/>
  <p:notesSz cx="20104100" cy="140779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418968-565F-46C6-8CFA-1C229CFA1468}" v="8" dt="2022-12-03T04:01:58.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42" autoAdjust="0"/>
  </p:normalViewPr>
  <p:slideViewPr>
    <p:cSldViewPr>
      <p:cViewPr>
        <p:scale>
          <a:sx n="37" d="100"/>
          <a:sy n="37" d="100"/>
        </p:scale>
        <p:origin x="780" y="-4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7064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1387138" y="0"/>
            <a:ext cx="8712200" cy="706438"/>
          </a:xfrm>
          <a:prstGeom prst="rect">
            <a:avLst/>
          </a:prstGeom>
        </p:spPr>
        <p:txBody>
          <a:bodyPr vert="horz" lIns="91440" tIns="45720" rIns="91440" bIns="45720" rtlCol="0"/>
          <a:lstStyle>
            <a:lvl1pPr algn="r">
              <a:defRPr sz="1200"/>
            </a:lvl1pPr>
          </a:lstStyle>
          <a:p>
            <a:fld id="{6F07C157-F770-4E64-8CD1-3A8214F3DD6A}" type="datetimeFigureOut">
              <a:rPr lang="en-IN" smtClean="0"/>
              <a:t>04-12-2022</a:t>
            </a:fld>
            <a:endParaRPr lang="en-IN"/>
          </a:p>
        </p:txBody>
      </p:sp>
      <p:sp>
        <p:nvSpPr>
          <p:cNvPr id="4" name="Slide Image Placeholder 3"/>
          <p:cNvSpPr>
            <a:spLocks noGrp="1" noRot="1" noChangeAspect="1"/>
          </p:cNvSpPr>
          <p:nvPr>
            <p:ph type="sldImg" idx="2"/>
          </p:nvPr>
        </p:nvSpPr>
        <p:spPr>
          <a:xfrm>
            <a:off x="6661150" y="1760538"/>
            <a:ext cx="6781800" cy="47498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09775" y="6775450"/>
            <a:ext cx="16084550" cy="55435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3371513"/>
            <a:ext cx="8712200" cy="7064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1387138" y="13371513"/>
            <a:ext cx="8712200" cy="706437"/>
          </a:xfrm>
          <a:prstGeom prst="rect">
            <a:avLst/>
          </a:prstGeom>
        </p:spPr>
        <p:txBody>
          <a:bodyPr vert="horz" lIns="91440" tIns="45720" rIns="91440" bIns="45720" rtlCol="0" anchor="b"/>
          <a:lstStyle>
            <a:lvl1pPr algn="r">
              <a:defRPr sz="1200"/>
            </a:lvl1pPr>
          </a:lstStyle>
          <a:p>
            <a:fld id="{54D82195-F2C7-4F12-BD44-9FF220579AA9}" type="slidenum">
              <a:rPr lang="en-IN" smtClean="0"/>
              <a:t>‹#›</a:t>
            </a:fld>
            <a:endParaRPr lang="en-IN"/>
          </a:p>
        </p:txBody>
      </p:sp>
    </p:spTree>
    <p:extLst>
      <p:ext uri="{BB962C8B-B14F-4D97-AF65-F5344CB8AC3E}">
        <p14:creationId xmlns:p14="http://schemas.microsoft.com/office/powerpoint/2010/main" val="3939080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Problem Statement, Proposed Solution then Advantages of Proposed Solution [First Column]</a:t>
            </a:r>
            <a:br>
              <a:rPr lang="en-IN" dirty="0"/>
            </a:br>
            <a:endParaRPr lang="en-IN" dirty="0"/>
          </a:p>
          <a:p>
            <a:r>
              <a:rPr lang="en-IN" dirty="0"/>
              <a:t>Modules – Mention modules with their operations [Second Column]</a:t>
            </a:r>
            <a:br>
              <a:rPr lang="en-IN" dirty="0"/>
            </a:br>
            <a:br>
              <a:rPr lang="en-IN" dirty="0"/>
            </a:br>
            <a:r>
              <a:rPr lang="en-IN" dirty="0"/>
              <a:t>Block Diagram – System Architecture / Project Flow [Second Column]</a:t>
            </a:r>
            <a:br>
              <a:rPr lang="en-IN" dirty="0"/>
            </a:br>
            <a:br>
              <a:rPr lang="en-IN" dirty="0"/>
            </a:br>
            <a:r>
              <a:rPr lang="en-IN" dirty="0"/>
              <a:t>Output Screenshots – Use this space to include your project screenshots in such a way that all images must be of same size and properly aligned (You can include images side by side also). You can add one more slide of same size to include more screenshots.</a:t>
            </a:r>
          </a:p>
        </p:txBody>
      </p:sp>
      <p:sp>
        <p:nvSpPr>
          <p:cNvPr id="4" name="Slide Number Placeholder 3"/>
          <p:cNvSpPr>
            <a:spLocks noGrp="1"/>
          </p:cNvSpPr>
          <p:nvPr>
            <p:ph type="sldNum" sz="quarter" idx="5"/>
          </p:nvPr>
        </p:nvSpPr>
        <p:spPr/>
        <p:txBody>
          <a:bodyPr/>
          <a:lstStyle/>
          <a:p>
            <a:fld id="{54D82195-F2C7-4F12-BD44-9FF220579AA9}" type="slidenum">
              <a:rPr lang="en-IN" smtClean="0"/>
              <a:t>1</a:t>
            </a:fld>
            <a:endParaRPr lang="en-IN"/>
          </a:p>
        </p:txBody>
      </p:sp>
    </p:spTree>
    <p:extLst>
      <p:ext uri="{BB962C8B-B14F-4D97-AF65-F5344CB8AC3E}">
        <p14:creationId xmlns:p14="http://schemas.microsoft.com/office/powerpoint/2010/main" val="3106591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364164"/>
            <a:ext cx="17088486" cy="295636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7883652"/>
            <a:ext cx="14072870" cy="35194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Liberation Sans"/>
                <a:cs typeface="Liberation San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Liberation Sans"/>
                <a:cs typeface="Liberation Sans"/>
              </a:defRPr>
            </a:lvl1pPr>
          </a:lstStyle>
          <a:p>
            <a:endParaRPr/>
          </a:p>
        </p:txBody>
      </p:sp>
      <p:sp>
        <p:nvSpPr>
          <p:cNvPr id="3" name="Holder 3"/>
          <p:cNvSpPr>
            <a:spLocks noGrp="1"/>
          </p:cNvSpPr>
          <p:nvPr>
            <p:ph sz="half" idx="2"/>
          </p:nvPr>
        </p:nvSpPr>
        <p:spPr>
          <a:xfrm>
            <a:off x="1005205" y="3237928"/>
            <a:ext cx="8745284" cy="929144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237928"/>
            <a:ext cx="8745284" cy="929144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Liberation Sans"/>
                <a:cs typeface="Liberation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934845"/>
          </a:xfrm>
          <a:custGeom>
            <a:avLst/>
            <a:gdLst/>
            <a:ahLst/>
            <a:cxnLst/>
            <a:rect l="l" t="t" r="r" b="b"/>
            <a:pathLst>
              <a:path w="20104100" h="1934845">
                <a:moveTo>
                  <a:pt x="20103680" y="0"/>
                </a:moveTo>
                <a:lnTo>
                  <a:pt x="0" y="0"/>
                </a:lnTo>
                <a:lnTo>
                  <a:pt x="0" y="1934600"/>
                </a:lnTo>
                <a:lnTo>
                  <a:pt x="20103680" y="1934600"/>
                </a:lnTo>
                <a:close/>
              </a:path>
            </a:pathLst>
          </a:custGeom>
          <a:solidFill>
            <a:srgbClr val="830000"/>
          </a:solidFill>
        </p:spPr>
        <p:txBody>
          <a:bodyPr wrap="square" lIns="0" tIns="0" rIns="0" bIns="0" rtlCol="0"/>
          <a:lstStyle/>
          <a:p>
            <a:endParaRPr/>
          </a:p>
        </p:txBody>
      </p:sp>
      <p:sp>
        <p:nvSpPr>
          <p:cNvPr id="2" name="Holder 2"/>
          <p:cNvSpPr>
            <a:spLocks noGrp="1"/>
          </p:cNvSpPr>
          <p:nvPr>
            <p:ph type="title"/>
          </p:nvPr>
        </p:nvSpPr>
        <p:spPr>
          <a:xfrm>
            <a:off x="5547388" y="273441"/>
            <a:ext cx="9009322" cy="528320"/>
          </a:xfrm>
          <a:prstGeom prst="rect">
            <a:avLst/>
          </a:prstGeom>
        </p:spPr>
        <p:txBody>
          <a:bodyPr wrap="square" lIns="0" tIns="0" rIns="0" bIns="0">
            <a:spAutoFit/>
          </a:bodyPr>
          <a:lstStyle>
            <a:lvl1pPr>
              <a:defRPr sz="3300" b="1" i="0">
                <a:solidFill>
                  <a:schemeClr val="bg1"/>
                </a:solidFill>
                <a:latin typeface="Liberation Sans"/>
                <a:cs typeface="Liberation Sans"/>
              </a:defRPr>
            </a:lvl1pPr>
          </a:lstStyle>
          <a:p>
            <a:endParaRPr/>
          </a:p>
        </p:txBody>
      </p:sp>
      <p:sp>
        <p:nvSpPr>
          <p:cNvPr id="3" name="Holder 3"/>
          <p:cNvSpPr>
            <a:spLocks noGrp="1"/>
          </p:cNvSpPr>
          <p:nvPr>
            <p:ph type="body" idx="1"/>
          </p:nvPr>
        </p:nvSpPr>
        <p:spPr>
          <a:xfrm>
            <a:off x="1005205" y="3237928"/>
            <a:ext cx="18093690" cy="929144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3092494"/>
            <a:ext cx="6433312" cy="70389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3092494"/>
            <a:ext cx="4623943" cy="70389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12/4/2022</a:t>
            </a:fld>
            <a:endParaRPr lang="en-US"/>
          </a:p>
        </p:txBody>
      </p:sp>
      <p:sp>
        <p:nvSpPr>
          <p:cNvPr id="6" name="Holder 6"/>
          <p:cNvSpPr>
            <a:spLocks noGrp="1"/>
          </p:cNvSpPr>
          <p:nvPr>
            <p:ph type="sldNum" sz="quarter" idx="7"/>
          </p:nvPr>
        </p:nvSpPr>
        <p:spPr>
          <a:xfrm>
            <a:off x="14474953" y="13092494"/>
            <a:ext cx="4623943" cy="70389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55877" y="271647"/>
            <a:ext cx="8997950" cy="528320"/>
          </a:xfrm>
          <a:prstGeom prst="rect">
            <a:avLst/>
          </a:prstGeom>
        </p:spPr>
        <p:txBody>
          <a:bodyPr vert="horz" wrap="square" lIns="0" tIns="12065" rIns="0" bIns="0" rtlCol="0">
            <a:spAutoFit/>
          </a:bodyPr>
          <a:lstStyle/>
          <a:p>
            <a:pPr marL="12700" algn="ctr">
              <a:lnSpc>
                <a:spcPct val="100000"/>
              </a:lnSpc>
              <a:spcBef>
                <a:spcPts val="95"/>
              </a:spcBef>
            </a:pPr>
            <a:r>
              <a:rPr lang="en-IN" spc="-5" dirty="0"/>
              <a:t>Include Project Title Here</a:t>
            </a:r>
            <a:endParaRPr spc="-5" dirty="0"/>
          </a:p>
        </p:txBody>
      </p:sp>
      <p:sp>
        <p:nvSpPr>
          <p:cNvPr id="3" name="object 3"/>
          <p:cNvSpPr txBox="1"/>
          <p:nvPr/>
        </p:nvSpPr>
        <p:spPr>
          <a:xfrm>
            <a:off x="6927506" y="912772"/>
            <a:ext cx="7745804" cy="566822"/>
          </a:xfrm>
          <a:prstGeom prst="rect">
            <a:avLst/>
          </a:prstGeom>
        </p:spPr>
        <p:txBody>
          <a:bodyPr vert="horz" wrap="square" lIns="0" tIns="12700" rIns="0" bIns="0" rtlCol="0">
            <a:spAutoFit/>
          </a:bodyPr>
          <a:lstStyle/>
          <a:p>
            <a:pPr marL="12700" marR="5080" algn="ctr">
              <a:lnSpc>
                <a:spcPct val="100000"/>
              </a:lnSpc>
              <a:spcBef>
                <a:spcPts val="100"/>
              </a:spcBef>
            </a:pPr>
            <a:r>
              <a:rPr lang="en-IN" spc="5" dirty="0">
                <a:solidFill>
                  <a:srgbClr val="FFFFFF"/>
                </a:solidFill>
                <a:latin typeface="Liberation Sans"/>
                <a:cs typeface="Liberation Sans"/>
              </a:rPr>
              <a:t>ID-Name of Students separated by comma</a:t>
            </a:r>
          </a:p>
          <a:p>
            <a:pPr marL="1905" algn="ctr">
              <a:lnSpc>
                <a:spcPct val="100000"/>
              </a:lnSpc>
              <a:spcBef>
                <a:spcPts val="20"/>
              </a:spcBef>
            </a:pPr>
            <a:r>
              <a:rPr lang="en-US" spc="5" dirty="0">
                <a:solidFill>
                  <a:srgbClr val="FFFFFF"/>
                </a:solidFill>
                <a:latin typeface="Liberation Sans"/>
                <a:cs typeface="Liberation Sans"/>
              </a:rPr>
              <a:t>Department of</a:t>
            </a:r>
            <a:r>
              <a:rPr lang="en-US" dirty="0">
                <a:solidFill>
                  <a:srgbClr val="FFFFFF"/>
                </a:solidFill>
                <a:latin typeface="Liberation Sans"/>
                <a:cs typeface="Liberation Sans"/>
              </a:rPr>
              <a:t> </a:t>
            </a:r>
            <a:r>
              <a:rPr lang="en-US" spc="10" dirty="0">
                <a:solidFill>
                  <a:srgbClr val="FFFFFF"/>
                </a:solidFill>
                <a:latin typeface="Liberation Sans"/>
                <a:cs typeface="Liberation Sans"/>
              </a:rPr>
              <a:t>CSE(Honors), KLEF</a:t>
            </a:r>
            <a:endParaRPr lang="en-US" dirty="0">
              <a:latin typeface="Liberation Sans"/>
              <a:cs typeface="Liberation Sans"/>
            </a:endParaRPr>
          </a:p>
        </p:txBody>
      </p:sp>
      <p:sp>
        <p:nvSpPr>
          <p:cNvPr id="4" name="object 4"/>
          <p:cNvSpPr/>
          <p:nvPr/>
        </p:nvSpPr>
        <p:spPr>
          <a:xfrm>
            <a:off x="496864" y="2511198"/>
            <a:ext cx="4282440" cy="460375"/>
          </a:xfrm>
          <a:custGeom>
            <a:avLst/>
            <a:gdLst/>
            <a:ahLst/>
            <a:cxnLst/>
            <a:rect l="l" t="t" r="r" b="b"/>
            <a:pathLst>
              <a:path w="4282440" h="460375">
                <a:moveTo>
                  <a:pt x="0" y="460015"/>
                </a:moveTo>
                <a:lnTo>
                  <a:pt x="4281817" y="460015"/>
                </a:lnTo>
                <a:lnTo>
                  <a:pt x="4281817" y="0"/>
                </a:lnTo>
                <a:lnTo>
                  <a:pt x="0" y="0"/>
                </a:lnTo>
                <a:lnTo>
                  <a:pt x="0" y="460015"/>
                </a:lnTo>
                <a:close/>
              </a:path>
            </a:pathLst>
          </a:custGeom>
          <a:solidFill>
            <a:srgbClr val="830000"/>
          </a:solidFill>
        </p:spPr>
        <p:txBody>
          <a:bodyPr wrap="square" lIns="0" tIns="0" rIns="0" bIns="0" rtlCol="0"/>
          <a:lstStyle/>
          <a:p>
            <a:endParaRPr/>
          </a:p>
        </p:txBody>
      </p:sp>
      <p:sp>
        <p:nvSpPr>
          <p:cNvPr id="5" name="object 5"/>
          <p:cNvSpPr txBox="1"/>
          <p:nvPr/>
        </p:nvSpPr>
        <p:spPr>
          <a:xfrm>
            <a:off x="496864" y="2523438"/>
            <a:ext cx="4282440" cy="443070"/>
          </a:xfrm>
          <a:prstGeom prst="rect">
            <a:avLst/>
          </a:prstGeom>
        </p:spPr>
        <p:txBody>
          <a:bodyPr vert="horz" wrap="square" lIns="0" tIns="12065" rIns="0" bIns="0" rtlCol="0">
            <a:spAutoFit/>
          </a:bodyPr>
          <a:lstStyle/>
          <a:p>
            <a:pPr algn="ctr">
              <a:lnSpc>
                <a:spcPct val="100000"/>
              </a:lnSpc>
              <a:spcBef>
                <a:spcPts val="95"/>
              </a:spcBef>
            </a:pPr>
            <a:r>
              <a:rPr sz="2800" b="1" spc="-10" dirty="0">
                <a:solidFill>
                  <a:srgbClr val="FFFFFF"/>
                </a:solidFill>
                <a:latin typeface="Liberation Sans"/>
                <a:cs typeface="Liberation Sans"/>
              </a:rPr>
              <a:t>Introduction</a:t>
            </a:r>
            <a:endParaRPr sz="2800" dirty="0">
              <a:latin typeface="Liberation Sans"/>
              <a:cs typeface="Liberation Sans"/>
            </a:endParaRPr>
          </a:p>
        </p:txBody>
      </p:sp>
      <p:sp>
        <p:nvSpPr>
          <p:cNvPr id="10" name="object 10"/>
          <p:cNvSpPr/>
          <p:nvPr/>
        </p:nvSpPr>
        <p:spPr>
          <a:xfrm>
            <a:off x="5580090" y="2525872"/>
            <a:ext cx="4282440" cy="483870"/>
          </a:xfrm>
          <a:custGeom>
            <a:avLst/>
            <a:gdLst/>
            <a:ahLst/>
            <a:cxnLst/>
            <a:rect l="l" t="t" r="r" b="b"/>
            <a:pathLst>
              <a:path w="4282440" h="483870">
                <a:moveTo>
                  <a:pt x="4281817" y="0"/>
                </a:moveTo>
                <a:lnTo>
                  <a:pt x="0" y="0"/>
                </a:lnTo>
                <a:lnTo>
                  <a:pt x="0" y="483405"/>
                </a:lnTo>
                <a:lnTo>
                  <a:pt x="4281817" y="483405"/>
                </a:lnTo>
                <a:close/>
              </a:path>
            </a:pathLst>
          </a:custGeom>
          <a:solidFill>
            <a:srgbClr val="830000"/>
          </a:solidFill>
        </p:spPr>
        <p:txBody>
          <a:bodyPr wrap="square" lIns="0" tIns="0" rIns="0" bIns="0" rtlCol="0"/>
          <a:lstStyle/>
          <a:p>
            <a:endParaRPr/>
          </a:p>
        </p:txBody>
      </p:sp>
      <p:sp>
        <p:nvSpPr>
          <p:cNvPr id="11" name="object 11"/>
          <p:cNvSpPr txBox="1"/>
          <p:nvPr/>
        </p:nvSpPr>
        <p:spPr>
          <a:xfrm>
            <a:off x="5815658" y="2581820"/>
            <a:ext cx="4282440" cy="381515"/>
          </a:xfrm>
          <a:prstGeom prst="rect">
            <a:avLst/>
          </a:prstGeom>
        </p:spPr>
        <p:txBody>
          <a:bodyPr vert="horz" wrap="square" lIns="0" tIns="12065" rIns="0" bIns="0" rtlCol="0">
            <a:spAutoFit/>
          </a:bodyPr>
          <a:lstStyle/>
          <a:p>
            <a:pPr algn="ctr">
              <a:lnSpc>
                <a:spcPct val="100000"/>
              </a:lnSpc>
              <a:spcBef>
                <a:spcPts val="95"/>
              </a:spcBef>
            </a:pPr>
            <a:r>
              <a:rPr lang="en-IN" sz="2400" b="1" spc="-10" dirty="0">
                <a:solidFill>
                  <a:srgbClr val="FFFFFF"/>
                </a:solidFill>
                <a:latin typeface="Liberation Sans"/>
                <a:cs typeface="Liberation Sans"/>
              </a:rPr>
              <a:t>Modules</a:t>
            </a:r>
            <a:endParaRPr sz="2400" dirty="0">
              <a:latin typeface="Liberation Sans"/>
              <a:cs typeface="Liberation Sans"/>
            </a:endParaRPr>
          </a:p>
        </p:txBody>
      </p:sp>
      <p:grpSp>
        <p:nvGrpSpPr>
          <p:cNvPr id="12" name="object 12"/>
          <p:cNvGrpSpPr/>
          <p:nvPr/>
        </p:nvGrpSpPr>
        <p:grpSpPr>
          <a:xfrm>
            <a:off x="0" y="95764"/>
            <a:ext cx="20104100" cy="1866396"/>
            <a:chOff x="0" y="158110"/>
            <a:chExt cx="20104100" cy="1866396"/>
          </a:xfrm>
        </p:grpSpPr>
        <p:sp>
          <p:nvSpPr>
            <p:cNvPr id="13" name="object 13"/>
            <p:cNvSpPr/>
            <p:nvPr/>
          </p:nvSpPr>
          <p:spPr>
            <a:xfrm>
              <a:off x="0" y="2011806"/>
              <a:ext cx="20104100" cy="12700"/>
            </a:xfrm>
            <a:custGeom>
              <a:avLst/>
              <a:gdLst/>
              <a:ahLst/>
              <a:cxnLst/>
              <a:rect l="l" t="t" r="r" b="b"/>
              <a:pathLst>
                <a:path w="20104100" h="12700">
                  <a:moveTo>
                    <a:pt x="0" y="12634"/>
                  </a:moveTo>
                  <a:lnTo>
                    <a:pt x="20103680" y="12634"/>
                  </a:lnTo>
                  <a:lnTo>
                    <a:pt x="20103680" y="0"/>
                  </a:lnTo>
                  <a:lnTo>
                    <a:pt x="0" y="0"/>
                  </a:lnTo>
                  <a:lnTo>
                    <a:pt x="0" y="12634"/>
                  </a:lnTo>
                  <a:close/>
                </a:path>
              </a:pathLst>
            </a:custGeom>
            <a:solidFill>
              <a:srgbClr val="000000">
                <a:alpha val="34999"/>
              </a:srgbClr>
            </a:solidFill>
          </p:spPr>
          <p:txBody>
            <a:bodyPr wrap="square" lIns="0" tIns="0" rIns="0" bIns="0" rtlCol="0"/>
            <a:lstStyle/>
            <a:p>
              <a:endParaRPr/>
            </a:p>
          </p:txBody>
        </p:sp>
        <p:sp>
          <p:nvSpPr>
            <p:cNvPr id="14" name="object 14"/>
            <p:cNvSpPr/>
            <p:nvPr/>
          </p:nvSpPr>
          <p:spPr>
            <a:xfrm>
              <a:off x="0" y="1934810"/>
              <a:ext cx="20104100" cy="77470"/>
            </a:xfrm>
            <a:custGeom>
              <a:avLst/>
              <a:gdLst/>
              <a:ahLst/>
              <a:cxnLst/>
              <a:rect l="l" t="t" r="r" b="b"/>
              <a:pathLst>
                <a:path w="20104100" h="77469">
                  <a:moveTo>
                    <a:pt x="20103680" y="0"/>
                  </a:moveTo>
                  <a:lnTo>
                    <a:pt x="0" y="0"/>
                  </a:lnTo>
                  <a:lnTo>
                    <a:pt x="0" y="76995"/>
                  </a:lnTo>
                  <a:lnTo>
                    <a:pt x="20103680" y="76995"/>
                  </a:lnTo>
                  <a:close/>
                </a:path>
              </a:pathLst>
            </a:custGeom>
            <a:solidFill>
              <a:srgbClr val="C3BC96"/>
            </a:solidFill>
          </p:spPr>
          <p:txBody>
            <a:bodyPr wrap="square" lIns="0" tIns="0" rIns="0" bIns="0" rtlCol="0"/>
            <a:lstStyle/>
            <a:p>
              <a:endParaRPr/>
            </a:p>
          </p:txBody>
        </p:sp>
        <p:sp>
          <p:nvSpPr>
            <p:cNvPr id="15" name="object 15"/>
            <p:cNvSpPr/>
            <p:nvPr/>
          </p:nvSpPr>
          <p:spPr>
            <a:xfrm>
              <a:off x="466785" y="158110"/>
              <a:ext cx="3332479" cy="1677670"/>
            </a:xfrm>
            <a:custGeom>
              <a:avLst/>
              <a:gdLst/>
              <a:ahLst/>
              <a:cxnLst/>
              <a:rect l="l" t="t" r="r" b="b"/>
              <a:pathLst>
                <a:path w="3332479" h="1677670">
                  <a:moveTo>
                    <a:pt x="3332219" y="0"/>
                  </a:moveTo>
                  <a:lnTo>
                    <a:pt x="0" y="0"/>
                  </a:lnTo>
                  <a:lnTo>
                    <a:pt x="0" y="1677365"/>
                  </a:lnTo>
                  <a:lnTo>
                    <a:pt x="3332219" y="1677365"/>
                  </a:lnTo>
                  <a:close/>
                </a:path>
              </a:pathLst>
            </a:custGeom>
            <a:solidFill>
              <a:srgbClr val="FFFFFF"/>
            </a:solidFill>
          </p:spPr>
          <p:txBody>
            <a:bodyPr wrap="square" lIns="0" tIns="0" rIns="0" bIns="0" rtlCol="0"/>
            <a:lstStyle/>
            <a:p>
              <a:endParaRPr dirty="0"/>
            </a:p>
          </p:txBody>
        </p:sp>
      </p:grpSp>
      <p:sp>
        <p:nvSpPr>
          <p:cNvPr id="31" name="object 31"/>
          <p:cNvSpPr txBox="1"/>
          <p:nvPr/>
        </p:nvSpPr>
        <p:spPr>
          <a:xfrm>
            <a:off x="507516" y="3229772"/>
            <a:ext cx="3485515" cy="473206"/>
          </a:xfrm>
          <a:prstGeom prst="rect">
            <a:avLst/>
          </a:prstGeom>
        </p:spPr>
        <p:txBody>
          <a:bodyPr vert="horz" wrap="square" lIns="0" tIns="163830" rIns="0" bIns="0" rtlCol="0">
            <a:spAutoFit/>
          </a:bodyPr>
          <a:lstStyle/>
          <a:p>
            <a:pPr marL="12700">
              <a:lnSpc>
                <a:spcPct val="100000"/>
              </a:lnSpc>
              <a:spcBef>
                <a:spcPts val="1290"/>
              </a:spcBef>
            </a:pPr>
            <a:r>
              <a:rPr lang="en-IN" sz="2000" b="1" spc="10" dirty="0">
                <a:latin typeface="Liberation Sans"/>
                <a:cs typeface="Liberation Sans"/>
              </a:rPr>
              <a:t>Problem Statement</a:t>
            </a:r>
            <a:endParaRPr sz="1150" dirty="0">
              <a:latin typeface="Liberation Sans"/>
              <a:cs typeface="Liberation Sans"/>
            </a:endParaRPr>
          </a:p>
        </p:txBody>
      </p:sp>
      <p:sp>
        <p:nvSpPr>
          <p:cNvPr id="32" name="object 32"/>
          <p:cNvSpPr txBox="1"/>
          <p:nvPr/>
        </p:nvSpPr>
        <p:spPr>
          <a:xfrm>
            <a:off x="507516" y="6473308"/>
            <a:ext cx="3622040" cy="473206"/>
          </a:xfrm>
          <a:prstGeom prst="rect">
            <a:avLst/>
          </a:prstGeom>
        </p:spPr>
        <p:txBody>
          <a:bodyPr vert="horz" wrap="square" lIns="0" tIns="163830" rIns="0" bIns="0" rtlCol="0">
            <a:spAutoFit/>
          </a:bodyPr>
          <a:lstStyle/>
          <a:p>
            <a:pPr marL="12700">
              <a:lnSpc>
                <a:spcPct val="100000"/>
              </a:lnSpc>
              <a:spcBef>
                <a:spcPts val="1290"/>
              </a:spcBef>
            </a:pPr>
            <a:r>
              <a:rPr lang="en-IN" sz="2000" b="1" spc="10" dirty="0">
                <a:latin typeface="Liberation Sans"/>
                <a:cs typeface="Liberation Sans"/>
              </a:rPr>
              <a:t>Proposed Solution</a:t>
            </a:r>
            <a:endParaRPr lang="en-US" sz="2000" dirty="0">
              <a:latin typeface="Liberation Sans"/>
              <a:cs typeface="Liberation Sans"/>
            </a:endParaRPr>
          </a:p>
        </p:txBody>
      </p:sp>
      <p:grpSp>
        <p:nvGrpSpPr>
          <p:cNvPr id="38" name="object 38"/>
          <p:cNvGrpSpPr/>
          <p:nvPr/>
        </p:nvGrpSpPr>
        <p:grpSpPr>
          <a:xfrm>
            <a:off x="472622" y="2971213"/>
            <a:ext cx="4331335" cy="62230"/>
            <a:chOff x="472622" y="2971213"/>
            <a:chExt cx="4331335" cy="62230"/>
          </a:xfrm>
        </p:grpSpPr>
        <p:sp>
          <p:nvSpPr>
            <p:cNvPr id="39" name="object 39"/>
            <p:cNvSpPr/>
            <p:nvPr/>
          </p:nvSpPr>
          <p:spPr>
            <a:xfrm>
              <a:off x="472622" y="3027801"/>
              <a:ext cx="4331335" cy="0"/>
            </a:xfrm>
            <a:custGeom>
              <a:avLst/>
              <a:gdLst/>
              <a:ahLst/>
              <a:cxnLst/>
              <a:rect l="l" t="t" r="r" b="b"/>
              <a:pathLst>
                <a:path w="4331335">
                  <a:moveTo>
                    <a:pt x="0" y="0"/>
                  </a:moveTo>
                  <a:lnTo>
                    <a:pt x="4331089" y="0"/>
                  </a:lnTo>
                </a:path>
              </a:pathLst>
            </a:custGeom>
            <a:ln w="11099">
              <a:solidFill>
                <a:srgbClr val="000000"/>
              </a:solidFill>
            </a:ln>
          </p:spPr>
          <p:txBody>
            <a:bodyPr wrap="square" lIns="0" tIns="0" rIns="0" bIns="0" rtlCol="0"/>
            <a:lstStyle/>
            <a:p>
              <a:endParaRPr/>
            </a:p>
          </p:txBody>
        </p:sp>
        <p:sp>
          <p:nvSpPr>
            <p:cNvPr id="40" name="object 40"/>
            <p:cNvSpPr/>
            <p:nvPr/>
          </p:nvSpPr>
          <p:spPr>
            <a:xfrm>
              <a:off x="497059" y="2995650"/>
              <a:ext cx="4282440" cy="2540"/>
            </a:xfrm>
            <a:custGeom>
              <a:avLst/>
              <a:gdLst/>
              <a:ahLst/>
              <a:cxnLst/>
              <a:rect l="l" t="t" r="r" b="b"/>
              <a:pathLst>
                <a:path w="4282440" h="2539">
                  <a:moveTo>
                    <a:pt x="0" y="0"/>
                  </a:moveTo>
                  <a:lnTo>
                    <a:pt x="4282215" y="2163"/>
                  </a:lnTo>
                </a:path>
              </a:pathLst>
            </a:custGeom>
            <a:ln w="48874">
              <a:solidFill>
                <a:srgbClr val="C3BC96"/>
              </a:solidFill>
            </a:ln>
          </p:spPr>
          <p:txBody>
            <a:bodyPr wrap="square" lIns="0" tIns="0" rIns="0" bIns="0" rtlCol="0"/>
            <a:lstStyle/>
            <a:p>
              <a:endParaRPr/>
            </a:p>
          </p:txBody>
        </p:sp>
      </p:grpSp>
      <p:grpSp>
        <p:nvGrpSpPr>
          <p:cNvPr id="44" name="object 44"/>
          <p:cNvGrpSpPr/>
          <p:nvPr/>
        </p:nvGrpSpPr>
        <p:grpSpPr>
          <a:xfrm>
            <a:off x="5549390" y="3009742"/>
            <a:ext cx="4331335" cy="61594"/>
            <a:chOff x="472622" y="8380305"/>
            <a:chExt cx="4331335" cy="61594"/>
          </a:xfrm>
        </p:grpSpPr>
        <p:sp>
          <p:nvSpPr>
            <p:cNvPr id="45" name="object 45"/>
            <p:cNvSpPr/>
            <p:nvPr/>
          </p:nvSpPr>
          <p:spPr>
            <a:xfrm>
              <a:off x="497059" y="8415820"/>
              <a:ext cx="4282440" cy="1270"/>
            </a:xfrm>
            <a:custGeom>
              <a:avLst/>
              <a:gdLst/>
              <a:ahLst/>
              <a:cxnLst/>
              <a:rect l="l" t="t" r="r" b="b"/>
              <a:pathLst>
                <a:path w="4282440" h="1270">
                  <a:moveTo>
                    <a:pt x="0" y="0"/>
                  </a:moveTo>
                  <a:lnTo>
                    <a:pt x="4282215" y="1186"/>
                  </a:lnTo>
                </a:path>
              </a:pathLst>
            </a:custGeom>
            <a:ln w="48874">
              <a:solidFill>
                <a:srgbClr val="000000"/>
              </a:solidFill>
            </a:ln>
          </p:spPr>
          <p:txBody>
            <a:bodyPr wrap="square" lIns="0" tIns="0" rIns="0" bIns="0" rtlCol="0"/>
            <a:lstStyle/>
            <a:p>
              <a:endParaRPr/>
            </a:p>
          </p:txBody>
        </p:sp>
        <p:sp>
          <p:nvSpPr>
            <p:cNvPr id="46" name="object 46"/>
            <p:cNvSpPr/>
            <p:nvPr/>
          </p:nvSpPr>
          <p:spPr>
            <a:xfrm>
              <a:off x="497059" y="8404742"/>
              <a:ext cx="4282440" cy="1270"/>
            </a:xfrm>
            <a:custGeom>
              <a:avLst/>
              <a:gdLst/>
              <a:ahLst/>
              <a:cxnLst/>
              <a:rect l="l" t="t" r="r" b="b"/>
              <a:pathLst>
                <a:path w="4282440" h="1270">
                  <a:moveTo>
                    <a:pt x="0" y="0"/>
                  </a:moveTo>
                  <a:lnTo>
                    <a:pt x="4282215" y="1186"/>
                  </a:lnTo>
                </a:path>
              </a:pathLst>
            </a:custGeom>
            <a:ln w="48874">
              <a:solidFill>
                <a:srgbClr val="C3BC96"/>
              </a:solidFill>
            </a:ln>
          </p:spPr>
          <p:txBody>
            <a:bodyPr wrap="square" lIns="0" tIns="0" rIns="0" bIns="0" rtlCol="0"/>
            <a:lstStyle/>
            <a:p>
              <a:endParaRPr/>
            </a:p>
          </p:txBody>
        </p:sp>
      </p:grpSp>
      <p:sp>
        <p:nvSpPr>
          <p:cNvPr id="81" name="object 10">
            <a:extLst>
              <a:ext uri="{FF2B5EF4-FFF2-40B4-BE49-F238E27FC236}">
                <a16:creationId xmlns:a16="http://schemas.microsoft.com/office/drawing/2014/main" id="{49962B07-AF65-4C46-8204-B8FB6D642354}"/>
              </a:ext>
            </a:extLst>
          </p:cNvPr>
          <p:cNvSpPr/>
          <p:nvPr/>
        </p:nvSpPr>
        <p:spPr>
          <a:xfrm>
            <a:off x="5580090" y="6417675"/>
            <a:ext cx="4282440" cy="483870"/>
          </a:xfrm>
          <a:custGeom>
            <a:avLst/>
            <a:gdLst/>
            <a:ahLst/>
            <a:cxnLst/>
            <a:rect l="l" t="t" r="r" b="b"/>
            <a:pathLst>
              <a:path w="4282440" h="483870">
                <a:moveTo>
                  <a:pt x="4281817" y="0"/>
                </a:moveTo>
                <a:lnTo>
                  <a:pt x="0" y="0"/>
                </a:lnTo>
                <a:lnTo>
                  <a:pt x="0" y="483405"/>
                </a:lnTo>
                <a:lnTo>
                  <a:pt x="4281817" y="483405"/>
                </a:lnTo>
                <a:close/>
              </a:path>
            </a:pathLst>
          </a:custGeom>
          <a:solidFill>
            <a:srgbClr val="830000"/>
          </a:solidFill>
        </p:spPr>
        <p:txBody>
          <a:bodyPr wrap="square" lIns="0" tIns="0" rIns="0" bIns="0" rtlCol="0"/>
          <a:lstStyle/>
          <a:p>
            <a:endParaRPr dirty="0"/>
          </a:p>
        </p:txBody>
      </p:sp>
      <p:sp>
        <p:nvSpPr>
          <p:cNvPr id="82" name="object 11">
            <a:extLst>
              <a:ext uri="{FF2B5EF4-FFF2-40B4-BE49-F238E27FC236}">
                <a16:creationId xmlns:a16="http://schemas.microsoft.com/office/drawing/2014/main" id="{C0B18FEC-1BC4-480D-8BE1-723854B15CDC}"/>
              </a:ext>
            </a:extLst>
          </p:cNvPr>
          <p:cNvSpPr txBox="1"/>
          <p:nvPr/>
        </p:nvSpPr>
        <p:spPr>
          <a:xfrm>
            <a:off x="5815658" y="6429375"/>
            <a:ext cx="4282440" cy="381515"/>
          </a:xfrm>
          <a:prstGeom prst="rect">
            <a:avLst/>
          </a:prstGeom>
        </p:spPr>
        <p:txBody>
          <a:bodyPr vert="horz" wrap="square" lIns="0" tIns="12065" rIns="0" bIns="0" rtlCol="0">
            <a:spAutoFit/>
          </a:bodyPr>
          <a:lstStyle/>
          <a:p>
            <a:pPr algn="ctr">
              <a:lnSpc>
                <a:spcPct val="100000"/>
              </a:lnSpc>
              <a:spcBef>
                <a:spcPts val="95"/>
              </a:spcBef>
            </a:pPr>
            <a:r>
              <a:rPr lang="en-IN" sz="2400" b="1" spc="-10" dirty="0">
                <a:solidFill>
                  <a:srgbClr val="FFFFFF"/>
                </a:solidFill>
                <a:latin typeface="Liberation Sans"/>
                <a:cs typeface="Liberation Sans"/>
              </a:rPr>
              <a:t>Block Diagram</a:t>
            </a:r>
            <a:endParaRPr sz="2400" dirty="0">
              <a:latin typeface="Liberation Sans"/>
              <a:cs typeface="Liberation Sans"/>
            </a:endParaRPr>
          </a:p>
        </p:txBody>
      </p:sp>
      <p:grpSp>
        <p:nvGrpSpPr>
          <p:cNvPr id="83" name="object 44">
            <a:extLst>
              <a:ext uri="{FF2B5EF4-FFF2-40B4-BE49-F238E27FC236}">
                <a16:creationId xmlns:a16="http://schemas.microsoft.com/office/drawing/2014/main" id="{3216AF52-9760-49D2-A9C1-C661BBAC50BC}"/>
              </a:ext>
            </a:extLst>
          </p:cNvPr>
          <p:cNvGrpSpPr/>
          <p:nvPr/>
        </p:nvGrpSpPr>
        <p:grpSpPr>
          <a:xfrm>
            <a:off x="5550666" y="6877391"/>
            <a:ext cx="4331335" cy="61594"/>
            <a:chOff x="472622" y="8380305"/>
            <a:chExt cx="4331335" cy="61594"/>
          </a:xfrm>
        </p:grpSpPr>
        <p:sp>
          <p:nvSpPr>
            <p:cNvPr id="84" name="object 45">
              <a:extLst>
                <a:ext uri="{FF2B5EF4-FFF2-40B4-BE49-F238E27FC236}">
                  <a16:creationId xmlns:a16="http://schemas.microsoft.com/office/drawing/2014/main" id="{20680228-96EC-4B36-8B73-890424D1978D}"/>
                </a:ext>
              </a:extLst>
            </p:cNvPr>
            <p:cNvSpPr/>
            <p:nvPr/>
          </p:nvSpPr>
          <p:spPr>
            <a:xfrm>
              <a:off x="497059" y="8415820"/>
              <a:ext cx="4282440" cy="1270"/>
            </a:xfrm>
            <a:custGeom>
              <a:avLst/>
              <a:gdLst/>
              <a:ahLst/>
              <a:cxnLst/>
              <a:rect l="l" t="t" r="r" b="b"/>
              <a:pathLst>
                <a:path w="4282440" h="1270">
                  <a:moveTo>
                    <a:pt x="0" y="0"/>
                  </a:moveTo>
                  <a:lnTo>
                    <a:pt x="4282215" y="1186"/>
                  </a:lnTo>
                </a:path>
              </a:pathLst>
            </a:custGeom>
            <a:ln w="48874">
              <a:solidFill>
                <a:srgbClr val="000000"/>
              </a:solidFill>
            </a:ln>
          </p:spPr>
          <p:txBody>
            <a:bodyPr wrap="square" lIns="0" tIns="0" rIns="0" bIns="0" rtlCol="0"/>
            <a:lstStyle/>
            <a:p>
              <a:endParaRPr/>
            </a:p>
          </p:txBody>
        </p:sp>
        <p:sp>
          <p:nvSpPr>
            <p:cNvPr id="85" name="object 46">
              <a:extLst>
                <a:ext uri="{FF2B5EF4-FFF2-40B4-BE49-F238E27FC236}">
                  <a16:creationId xmlns:a16="http://schemas.microsoft.com/office/drawing/2014/main" id="{5DCEAE8C-7B04-4E7D-B7A0-7CCCAE8D06F1}"/>
                </a:ext>
              </a:extLst>
            </p:cNvPr>
            <p:cNvSpPr/>
            <p:nvPr/>
          </p:nvSpPr>
          <p:spPr>
            <a:xfrm>
              <a:off x="497059" y="8404742"/>
              <a:ext cx="4282440" cy="1270"/>
            </a:xfrm>
            <a:custGeom>
              <a:avLst/>
              <a:gdLst/>
              <a:ahLst/>
              <a:cxnLst/>
              <a:rect l="l" t="t" r="r" b="b"/>
              <a:pathLst>
                <a:path w="4282440" h="1270">
                  <a:moveTo>
                    <a:pt x="0" y="0"/>
                  </a:moveTo>
                  <a:lnTo>
                    <a:pt x="4282215" y="1186"/>
                  </a:lnTo>
                </a:path>
              </a:pathLst>
            </a:custGeom>
            <a:ln w="48874">
              <a:solidFill>
                <a:srgbClr val="C3BC96"/>
              </a:solidFill>
            </a:ln>
          </p:spPr>
          <p:txBody>
            <a:bodyPr wrap="square" lIns="0" tIns="0" rIns="0" bIns="0" rtlCol="0"/>
            <a:lstStyle/>
            <a:p>
              <a:endParaRPr/>
            </a:p>
          </p:txBody>
        </p:sp>
      </p:grpSp>
      <p:sp>
        <p:nvSpPr>
          <p:cNvPr id="86" name="object 10">
            <a:extLst>
              <a:ext uri="{FF2B5EF4-FFF2-40B4-BE49-F238E27FC236}">
                <a16:creationId xmlns:a16="http://schemas.microsoft.com/office/drawing/2014/main" id="{26C3F1A5-6DA1-44F8-A8C4-36483DFAA5D5}"/>
              </a:ext>
            </a:extLst>
          </p:cNvPr>
          <p:cNvSpPr/>
          <p:nvPr/>
        </p:nvSpPr>
        <p:spPr>
          <a:xfrm>
            <a:off x="10663511" y="2508597"/>
            <a:ext cx="8848660" cy="501145"/>
          </a:xfrm>
          <a:custGeom>
            <a:avLst/>
            <a:gdLst/>
            <a:ahLst/>
            <a:cxnLst/>
            <a:rect l="l" t="t" r="r" b="b"/>
            <a:pathLst>
              <a:path w="4282440" h="483870">
                <a:moveTo>
                  <a:pt x="4281817" y="0"/>
                </a:moveTo>
                <a:lnTo>
                  <a:pt x="0" y="0"/>
                </a:lnTo>
                <a:lnTo>
                  <a:pt x="0" y="483405"/>
                </a:lnTo>
                <a:lnTo>
                  <a:pt x="4281817" y="483405"/>
                </a:lnTo>
                <a:close/>
              </a:path>
            </a:pathLst>
          </a:custGeom>
          <a:solidFill>
            <a:srgbClr val="830000"/>
          </a:solidFill>
        </p:spPr>
        <p:txBody>
          <a:bodyPr wrap="square" lIns="0" tIns="0" rIns="0" bIns="0" rtlCol="0"/>
          <a:lstStyle/>
          <a:p>
            <a:pPr algn="ctr"/>
            <a:endParaRPr lang="en-IN" dirty="0"/>
          </a:p>
          <a:p>
            <a:pPr algn="ctr"/>
            <a:endParaRPr lang="en-IN" dirty="0"/>
          </a:p>
          <a:p>
            <a:pPr algn="ctr"/>
            <a:endParaRPr lang="en-IN" dirty="0"/>
          </a:p>
          <a:p>
            <a:pPr algn="ctr"/>
            <a:endParaRPr dirty="0"/>
          </a:p>
        </p:txBody>
      </p:sp>
      <p:sp>
        <p:nvSpPr>
          <p:cNvPr id="87" name="object 11">
            <a:extLst>
              <a:ext uri="{FF2B5EF4-FFF2-40B4-BE49-F238E27FC236}">
                <a16:creationId xmlns:a16="http://schemas.microsoft.com/office/drawing/2014/main" id="{BAFDBE7D-448D-49B6-B681-098E5B812C47}"/>
              </a:ext>
            </a:extLst>
          </p:cNvPr>
          <p:cNvSpPr txBox="1"/>
          <p:nvPr/>
        </p:nvSpPr>
        <p:spPr>
          <a:xfrm>
            <a:off x="10754852" y="2566672"/>
            <a:ext cx="8848660" cy="443070"/>
          </a:xfrm>
          <a:prstGeom prst="rect">
            <a:avLst/>
          </a:prstGeom>
        </p:spPr>
        <p:txBody>
          <a:bodyPr vert="horz" wrap="square" lIns="0" tIns="12065" rIns="0" bIns="0" rtlCol="0">
            <a:spAutoFit/>
          </a:bodyPr>
          <a:lstStyle/>
          <a:p>
            <a:pPr algn="ctr">
              <a:lnSpc>
                <a:spcPct val="100000"/>
              </a:lnSpc>
              <a:spcBef>
                <a:spcPts val="95"/>
              </a:spcBef>
            </a:pPr>
            <a:r>
              <a:rPr lang="en-IN" sz="2800" b="1" spc="-10" dirty="0">
                <a:solidFill>
                  <a:srgbClr val="FFFFFF"/>
                </a:solidFill>
                <a:latin typeface="Liberation Sans"/>
                <a:cs typeface="Liberation Sans"/>
              </a:rPr>
              <a:t>Output Screenshots</a:t>
            </a:r>
            <a:endParaRPr sz="2800" dirty="0">
              <a:latin typeface="Liberation Sans"/>
              <a:cs typeface="Liberation Sans"/>
            </a:endParaRPr>
          </a:p>
        </p:txBody>
      </p:sp>
      <p:grpSp>
        <p:nvGrpSpPr>
          <p:cNvPr id="88" name="object 44">
            <a:extLst>
              <a:ext uri="{FF2B5EF4-FFF2-40B4-BE49-F238E27FC236}">
                <a16:creationId xmlns:a16="http://schemas.microsoft.com/office/drawing/2014/main" id="{7D3EB136-E497-4584-B513-4C714E88F438}"/>
              </a:ext>
            </a:extLst>
          </p:cNvPr>
          <p:cNvGrpSpPr/>
          <p:nvPr/>
        </p:nvGrpSpPr>
        <p:grpSpPr>
          <a:xfrm>
            <a:off x="10612996" y="2971573"/>
            <a:ext cx="8949690" cy="105002"/>
            <a:chOff x="472622" y="8380305"/>
            <a:chExt cx="4331335" cy="61594"/>
          </a:xfrm>
        </p:grpSpPr>
        <p:sp>
          <p:nvSpPr>
            <p:cNvPr id="89" name="object 45">
              <a:extLst>
                <a:ext uri="{FF2B5EF4-FFF2-40B4-BE49-F238E27FC236}">
                  <a16:creationId xmlns:a16="http://schemas.microsoft.com/office/drawing/2014/main" id="{C741CFDB-8C7C-48FA-AA8E-6C6E992DBC50}"/>
                </a:ext>
              </a:extLst>
            </p:cNvPr>
            <p:cNvSpPr/>
            <p:nvPr/>
          </p:nvSpPr>
          <p:spPr>
            <a:xfrm>
              <a:off x="497059" y="8415820"/>
              <a:ext cx="4282440" cy="1270"/>
            </a:xfrm>
            <a:custGeom>
              <a:avLst/>
              <a:gdLst/>
              <a:ahLst/>
              <a:cxnLst/>
              <a:rect l="l" t="t" r="r" b="b"/>
              <a:pathLst>
                <a:path w="4282440" h="1270">
                  <a:moveTo>
                    <a:pt x="0" y="0"/>
                  </a:moveTo>
                  <a:lnTo>
                    <a:pt x="4282215" y="1186"/>
                  </a:lnTo>
                </a:path>
              </a:pathLst>
            </a:custGeom>
            <a:ln w="48874">
              <a:solidFill>
                <a:srgbClr val="000000"/>
              </a:solidFill>
            </a:ln>
          </p:spPr>
          <p:txBody>
            <a:bodyPr wrap="square" lIns="0" tIns="0" rIns="0" bIns="0" rtlCol="0"/>
            <a:lstStyle/>
            <a:p>
              <a:endParaRPr/>
            </a:p>
          </p:txBody>
        </p:sp>
        <p:sp>
          <p:nvSpPr>
            <p:cNvPr id="90" name="object 46">
              <a:extLst>
                <a:ext uri="{FF2B5EF4-FFF2-40B4-BE49-F238E27FC236}">
                  <a16:creationId xmlns:a16="http://schemas.microsoft.com/office/drawing/2014/main" id="{A0DD4FDF-2F06-4677-8E74-54F8173E96DF}"/>
                </a:ext>
              </a:extLst>
            </p:cNvPr>
            <p:cNvSpPr/>
            <p:nvPr/>
          </p:nvSpPr>
          <p:spPr>
            <a:xfrm>
              <a:off x="497059" y="8404742"/>
              <a:ext cx="4282440" cy="1270"/>
            </a:xfrm>
            <a:custGeom>
              <a:avLst/>
              <a:gdLst/>
              <a:ahLst/>
              <a:cxnLst/>
              <a:rect l="l" t="t" r="r" b="b"/>
              <a:pathLst>
                <a:path w="4282440" h="1270">
                  <a:moveTo>
                    <a:pt x="0" y="0"/>
                  </a:moveTo>
                  <a:lnTo>
                    <a:pt x="4282215" y="1186"/>
                  </a:lnTo>
                </a:path>
              </a:pathLst>
            </a:custGeom>
            <a:ln w="48874">
              <a:solidFill>
                <a:srgbClr val="C3BC96"/>
              </a:solidFill>
            </a:ln>
          </p:spPr>
          <p:txBody>
            <a:bodyPr wrap="square" lIns="0" tIns="0" rIns="0" bIns="0" rtlCol="0"/>
            <a:lstStyle/>
            <a:p>
              <a:endParaRPr/>
            </a:p>
          </p:txBody>
        </p:sp>
      </p:grpSp>
      <p:sp>
        <p:nvSpPr>
          <p:cNvPr id="91" name="object 32">
            <a:extLst>
              <a:ext uri="{FF2B5EF4-FFF2-40B4-BE49-F238E27FC236}">
                <a16:creationId xmlns:a16="http://schemas.microsoft.com/office/drawing/2014/main" id="{730237B4-2366-45B6-8265-6B5AE191C2F9}"/>
              </a:ext>
            </a:extLst>
          </p:cNvPr>
          <p:cNvSpPr txBox="1"/>
          <p:nvPr/>
        </p:nvSpPr>
        <p:spPr>
          <a:xfrm>
            <a:off x="507516" y="9523642"/>
            <a:ext cx="3622040" cy="473206"/>
          </a:xfrm>
          <a:prstGeom prst="rect">
            <a:avLst/>
          </a:prstGeom>
        </p:spPr>
        <p:txBody>
          <a:bodyPr vert="horz" wrap="square" lIns="0" tIns="163830" rIns="0" bIns="0" rtlCol="0">
            <a:spAutoFit/>
          </a:bodyPr>
          <a:lstStyle/>
          <a:p>
            <a:pPr marL="12700">
              <a:lnSpc>
                <a:spcPct val="100000"/>
              </a:lnSpc>
              <a:spcBef>
                <a:spcPts val="1290"/>
              </a:spcBef>
            </a:pPr>
            <a:r>
              <a:rPr lang="en-IN" sz="2000" b="1" spc="10" dirty="0">
                <a:latin typeface="Liberation Sans"/>
                <a:cs typeface="Liberation Sans"/>
              </a:rPr>
              <a:t>Project Advantages</a:t>
            </a:r>
          </a:p>
        </p:txBody>
      </p:sp>
      <p:pic>
        <p:nvPicPr>
          <p:cNvPr id="9" name="Picture 8" descr="Logo, company name&#10;&#10;Description automatically generated">
            <a:extLst>
              <a:ext uri="{FF2B5EF4-FFF2-40B4-BE49-F238E27FC236}">
                <a16:creationId xmlns:a16="http://schemas.microsoft.com/office/drawing/2014/main" id="{73ECFE45-BC36-804C-F236-29E6D8458C1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07516" y="184145"/>
            <a:ext cx="3251200" cy="1625600"/>
          </a:xfrm>
          <a:prstGeom prst="rect">
            <a:avLst/>
          </a:prstGeom>
        </p:spPr>
      </p:pic>
      <p:sp>
        <p:nvSpPr>
          <p:cNvPr id="19" name="TextBox 18">
            <a:extLst>
              <a:ext uri="{FF2B5EF4-FFF2-40B4-BE49-F238E27FC236}">
                <a16:creationId xmlns:a16="http://schemas.microsoft.com/office/drawing/2014/main" id="{0FAAF448-A29C-9DF0-8C44-F45AC5FEB01D}"/>
              </a:ext>
            </a:extLst>
          </p:cNvPr>
          <p:cNvSpPr txBox="1"/>
          <p:nvPr/>
        </p:nvSpPr>
        <p:spPr>
          <a:xfrm>
            <a:off x="466785" y="4007874"/>
            <a:ext cx="4282440" cy="2585323"/>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Admin will have access to all three modules and will  allocate projects and mentor accordingly. </a:t>
            </a:r>
          </a:p>
          <a:p>
            <a:r>
              <a:rPr lang="en-US" sz="1800" dirty="0">
                <a:effectLst/>
                <a:latin typeface="Calibri" panose="020F0502020204030204" pitchFamily="34" charset="0"/>
                <a:ea typeface="Calibri" panose="020F0502020204030204" pitchFamily="34" charset="0"/>
                <a:cs typeface="Calibri" panose="020F0502020204030204" pitchFamily="34" charset="0"/>
              </a:rPr>
              <a:t>Students will form a </a:t>
            </a:r>
            <a:r>
              <a:rPr lang="en-US" sz="1800" dirty="0">
                <a:latin typeface="Calibri" panose="020F0502020204030204" pitchFamily="34" charset="0"/>
                <a:ea typeface="Calibri" panose="020F0502020204030204" pitchFamily="34" charset="0"/>
                <a:cs typeface="Calibri" panose="020F0502020204030204" pitchFamily="34" charset="0"/>
              </a:rPr>
              <a:t>team</a:t>
            </a:r>
            <a:r>
              <a:rPr lang="en-US" sz="1800" dirty="0">
                <a:effectLst/>
                <a:latin typeface="Calibri" panose="020F0502020204030204" pitchFamily="34" charset="0"/>
                <a:ea typeface="Calibri" panose="020F0502020204030204" pitchFamily="34" charset="0"/>
                <a:cs typeface="Calibri" panose="020F0502020204030204" pitchFamily="34" charset="0"/>
              </a:rPr>
              <a:t> and then they will </a:t>
            </a:r>
            <a:r>
              <a:rPr lang="en-US" sz="1800" dirty="0">
                <a:latin typeface="Calibri" panose="020F0502020204030204" pitchFamily="34" charset="0"/>
                <a:ea typeface="Calibri" panose="020F0502020204030204" pitchFamily="34" charset="0"/>
                <a:cs typeface="Calibri" panose="020F0502020204030204" pitchFamily="34" charset="0"/>
              </a:rPr>
              <a:t>register to a </a:t>
            </a:r>
            <a:r>
              <a:rPr lang="en-US" sz="1800" dirty="0">
                <a:effectLst/>
                <a:latin typeface="Calibri" panose="020F0502020204030204" pitchFamily="34" charset="0"/>
                <a:ea typeface="Calibri" panose="020F0502020204030204" pitchFamily="34" charset="0"/>
                <a:cs typeface="Calibri" panose="020F0502020204030204" pitchFamily="34" charset="0"/>
              </a:rPr>
              <a:t>project and mentor accordingly. </a:t>
            </a:r>
          </a:p>
          <a:p>
            <a:r>
              <a:rPr lang="en-US" sz="1800" dirty="0">
                <a:latin typeface="Calibri" panose="020F0502020204030204" pitchFamily="34" charset="0"/>
                <a:ea typeface="Calibri" panose="020F0502020204030204" pitchFamily="34" charset="0"/>
                <a:cs typeface="Calibri" panose="020F0502020204030204" pitchFamily="34" charset="0"/>
              </a:rPr>
              <a:t>M</a:t>
            </a:r>
            <a:r>
              <a:rPr lang="en-US" sz="1800" dirty="0">
                <a:effectLst/>
                <a:latin typeface="Calibri" panose="020F0502020204030204" pitchFamily="34" charset="0"/>
                <a:ea typeface="Calibri" panose="020F0502020204030204" pitchFamily="34" charset="0"/>
                <a:cs typeface="Calibri" panose="020F0502020204030204" pitchFamily="34" charset="0"/>
              </a:rPr>
              <a:t>entor will assign tasks to students based on their projects and they will track the progress of projects.</a:t>
            </a:r>
          </a:p>
        </p:txBody>
      </p:sp>
      <p:sp>
        <p:nvSpPr>
          <p:cNvPr id="20" name="TextBox 19">
            <a:extLst>
              <a:ext uri="{FF2B5EF4-FFF2-40B4-BE49-F238E27FC236}">
                <a16:creationId xmlns:a16="http://schemas.microsoft.com/office/drawing/2014/main" id="{8BBFA4F0-0D98-A28A-F5A3-43D30677E6B3}"/>
              </a:ext>
            </a:extLst>
          </p:cNvPr>
          <p:cNvSpPr txBox="1"/>
          <p:nvPr/>
        </p:nvSpPr>
        <p:spPr>
          <a:xfrm>
            <a:off x="496864" y="10312725"/>
            <a:ext cx="4282440" cy="3970318"/>
          </a:xfrm>
          <a:prstGeom prst="rect">
            <a:avLst/>
          </a:prstGeom>
          <a:noFill/>
        </p:spPr>
        <p:txBody>
          <a:bodyPr wrap="square" rtlCol="0">
            <a:spAutoFit/>
          </a:bodyPr>
          <a:lstStyle/>
          <a:p>
            <a:r>
              <a:rPr lang="en-US" dirty="0"/>
              <a:t>Resource Allocation</a:t>
            </a:r>
          </a:p>
          <a:p>
            <a:endParaRPr lang="en-US" dirty="0"/>
          </a:p>
          <a:p>
            <a:r>
              <a:rPr lang="en-US" dirty="0"/>
              <a:t>Reduce Unnecessary meetings</a:t>
            </a:r>
          </a:p>
          <a:p>
            <a:endParaRPr lang="en-US" dirty="0"/>
          </a:p>
          <a:p>
            <a:r>
              <a:rPr lang="en-US" dirty="0"/>
              <a:t>Better access</a:t>
            </a:r>
          </a:p>
          <a:p>
            <a:endParaRPr lang="en-US" dirty="0"/>
          </a:p>
          <a:p>
            <a:r>
              <a:rPr lang="en-US" dirty="0"/>
              <a:t>With the project management software, you can be assured that you have access 24×7.</a:t>
            </a:r>
          </a:p>
          <a:p>
            <a:endParaRPr lang="en-US" dirty="0"/>
          </a:p>
          <a:p>
            <a:r>
              <a:rPr lang="en-US" dirty="0"/>
              <a:t>Irrespective of whether you are in your home or in your office, you can access it anytime.</a:t>
            </a:r>
          </a:p>
          <a:p>
            <a:endParaRPr lang="en-IN" dirty="0"/>
          </a:p>
        </p:txBody>
      </p:sp>
      <p:sp>
        <p:nvSpPr>
          <p:cNvPr id="21" name="TextBox 20">
            <a:extLst>
              <a:ext uri="{FF2B5EF4-FFF2-40B4-BE49-F238E27FC236}">
                <a16:creationId xmlns:a16="http://schemas.microsoft.com/office/drawing/2014/main" id="{70536D2B-B2FF-EC4B-B29B-0C904235D7D8}"/>
              </a:ext>
            </a:extLst>
          </p:cNvPr>
          <p:cNvSpPr txBox="1"/>
          <p:nvPr/>
        </p:nvSpPr>
        <p:spPr>
          <a:xfrm>
            <a:off x="5815658" y="3447433"/>
            <a:ext cx="4282440" cy="1384995"/>
          </a:xfrm>
          <a:prstGeom prst="rect">
            <a:avLst/>
          </a:prstGeom>
          <a:noFill/>
        </p:spPr>
        <p:txBody>
          <a:bodyPr wrap="square" rtlCol="0">
            <a:spAutoFit/>
          </a:bodyPr>
          <a:lstStyle/>
          <a:p>
            <a:r>
              <a:rPr lang="en-US" sz="2800" dirty="0"/>
              <a:t>ADMIN</a:t>
            </a:r>
          </a:p>
          <a:p>
            <a:r>
              <a:rPr lang="en-US" sz="2800" dirty="0"/>
              <a:t>STUDENT</a:t>
            </a:r>
          </a:p>
          <a:p>
            <a:r>
              <a:rPr lang="en-US" sz="2800" dirty="0"/>
              <a:t>MENTOR</a:t>
            </a:r>
            <a:endParaRPr lang="en-IN" sz="2800" dirty="0"/>
          </a:p>
        </p:txBody>
      </p:sp>
      <p:sp>
        <p:nvSpPr>
          <p:cNvPr id="22" name="TextBox 21">
            <a:extLst>
              <a:ext uri="{FF2B5EF4-FFF2-40B4-BE49-F238E27FC236}">
                <a16:creationId xmlns:a16="http://schemas.microsoft.com/office/drawing/2014/main" id="{AAB2A2DF-BEA9-4608-E06D-757ED5FE495D}"/>
              </a:ext>
            </a:extLst>
          </p:cNvPr>
          <p:cNvSpPr txBox="1"/>
          <p:nvPr/>
        </p:nvSpPr>
        <p:spPr>
          <a:xfrm>
            <a:off x="5815658" y="7724937"/>
            <a:ext cx="4236392" cy="369332"/>
          </a:xfrm>
          <a:prstGeom prst="rect">
            <a:avLst/>
          </a:prstGeom>
          <a:noFill/>
        </p:spPr>
        <p:txBody>
          <a:bodyPr wrap="square" rtlCol="0">
            <a:spAutoFit/>
          </a:bodyPr>
          <a:lstStyle/>
          <a:p>
            <a:pPr algn="ctr"/>
            <a:r>
              <a:rPr lang="en-IN" b="1" dirty="0"/>
              <a:t>Image</a:t>
            </a:r>
          </a:p>
        </p:txBody>
      </p:sp>
      <p:pic>
        <p:nvPicPr>
          <p:cNvPr id="7" name="Picture 6">
            <a:extLst>
              <a:ext uri="{FF2B5EF4-FFF2-40B4-BE49-F238E27FC236}">
                <a16:creationId xmlns:a16="http://schemas.microsoft.com/office/drawing/2014/main" id="{FCC5B6F0-02CE-5D0C-B22C-43DA9C68843A}"/>
              </a:ext>
            </a:extLst>
          </p:cNvPr>
          <p:cNvPicPr>
            <a:picLocks noChangeAspect="1"/>
          </p:cNvPicPr>
          <p:nvPr/>
        </p:nvPicPr>
        <p:blipFill>
          <a:blip r:embed="rId4"/>
          <a:stretch>
            <a:fillRect/>
          </a:stretch>
        </p:blipFill>
        <p:spPr>
          <a:xfrm>
            <a:off x="4048244" y="7691895"/>
            <a:ext cx="7159056" cy="4374249"/>
          </a:xfrm>
          <a:prstGeom prst="rect">
            <a:avLst/>
          </a:prstGeom>
        </p:spPr>
      </p:pic>
      <p:pic>
        <p:nvPicPr>
          <p:cNvPr id="50" name="Picture 49">
            <a:extLst>
              <a:ext uri="{FF2B5EF4-FFF2-40B4-BE49-F238E27FC236}">
                <a16:creationId xmlns:a16="http://schemas.microsoft.com/office/drawing/2014/main" id="{70EAC8B2-2A1D-8CE7-1931-31D14A3E27CB}"/>
              </a:ext>
            </a:extLst>
          </p:cNvPr>
          <p:cNvPicPr>
            <a:picLocks noChangeAspect="1"/>
          </p:cNvPicPr>
          <p:nvPr/>
        </p:nvPicPr>
        <p:blipFill>
          <a:blip r:embed="rId5"/>
          <a:stretch>
            <a:fillRect/>
          </a:stretch>
        </p:blipFill>
        <p:spPr>
          <a:xfrm>
            <a:off x="10657226" y="3020385"/>
            <a:ext cx="4656919" cy="2889761"/>
          </a:xfrm>
          <a:prstGeom prst="rect">
            <a:avLst/>
          </a:prstGeom>
        </p:spPr>
      </p:pic>
      <p:pic>
        <p:nvPicPr>
          <p:cNvPr id="52" name="Picture 51">
            <a:extLst>
              <a:ext uri="{FF2B5EF4-FFF2-40B4-BE49-F238E27FC236}">
                <a16:creationId xmlns:a16="http://schemas.microsoft.com/office/drawing/2014/main" id="{2B16304C-5AFE-915A-EB22-8E65663DEF4F}"/>
              </a:ext>
            </a:extLst>
          </p:cNvPr>
          <p:cNvPicPr>
            <a:picLocks noChangeAspect="1"/>
          </p:cNvPicPr>
          <p:nvPr/>
        </p:nvPicPr>
        <p:blipFill>
          <a:blip r:embed="rId6"/>
          <a:stretch>
            <a:fillRect/>
          </a:stretch>
        </p:blipFill>
        <p:spPr>
          <a:xfrm>
            <a:off x="15314145" y="3090641"/>
            <a:ext cx="4282439" cy="2773466"/>
          </a:xfrm>
          <a:prstGeom prst="rect">
            <a:avLst/>
          </a:prstGeom>
        </p:spPr>
      </p:pic>
      <p:pic>
        <p:nvPicPr>
          <p:cNvPr id="54" name="Picture 53">
            <a:extLst>
              <a:ext uri="{FF2B5EF4-FFF2-40B4-BE49-F238E27FC236}">
                <a16:creationId xmlns:a16="http://schemas.microsoft.com/office/drawing/2014/main" id="{99F2981D-F567-A883-4377-C590B2547D58}"/>
              </a:ext>
            </a:extLst>
          </p:cNvPr>
          <p:cNvPicPr>
            <a:picLocks noChangeAspect="1"/>
          </p:cNvPicPr>
          <p:nvPr/>
        </p:nvPicPr>
        <p:blipFill>
          <a:blip r:embed="rId7"/>
          <a:stretch>
            <a:fillRect/>
          </a:stretch>
        </p:blipFill>
        <p:spPr>
          <a:xfrm>
            <a:off x="10703183" y="5762121"/>
            <a:ext cx="4781569" cy="2636458"/>
          </a:xfrm>
          <a:prstGeom prst="rect">
            <a:avLst/>
          </a:prstGeom>
        </p:spPr>
      </p:pic>
      <p:pic>
        <p:nvPicPr>
          <p:cNvPr id="56" name="Picture 55">
            <a:extLst>
              <a:ext uri="{FF2B5EF4-FFF2-40B4-BE49-F238E27FC236}">
                <a16:creationId xmlns:a16="http://schemas.microsoft.com/office/drawing/2014/main" id="{93D9ED10-CB6A-9920-84E8-F6086086126A}"/>
              </a:ext>
            </a:extLst>
          </p:cNvPr>
          <p:cNvPicPr>
            <a:picLocks noChangeAspect="1"/>
          </p:cNvPicPr>
          <p:nvPr/>
        </p:nvPicPr>
        <p:blipFill>
          <a:blip r:embed="rId8"/>
          <a:stretch>
            <a:fillRect/>
          </a:stretch>
        </p:blipFill>
        <p:spPr>
          <a:xfrm>
            <a:off x="15489739" y="5805474"/>
            <a:ext cx="4178697" cy="2559452"/>
          </a:xfrm>
          <a:prstGeom prst="rect">
            <a:avLst/>
          </a:prstGeom>
        </p:spPr>
      </p:pic>
      <p:pic>
        <p:nvPicPr>
          <p:cNvPr id="58" name="Picture 57">
            <a:extLst>
              <a:ext uri="{FF2B5EF4-FFF2-40B4-BE49-F238E27FC236}">
                <a16:creationId xmlns:a16="http://schemas.microsoft.com/office/drawing/2014/main" id="{4CD5CCF9-76A0-305A-48AA-F025F382D0AD}"/>
              </a:ext>
            </a:extLst>
          </p:cNvPr>
          <p:cNvPicPr>
            <a:picLocks noChangeAspect="1"/>
          </p:cNvPicPr>
          <p:nvPr/>
        </p:nvPicPr>
        <p:blipFill>
          <a:blip r:embed="rId9"/>
          <a:stretch>
            <a:fillRect/>
          </a:stretch>
        </p:blipFill>
        <p:spPr>
          <a:xfrm>
            <a:off x="10695395" y="8398579"/>
            <a:ext cx="4819124" cy="2533805"/>
          </a:xfrm>
          <a:prstGeom prst="rect">
            <a:avLst/>
          </a:prstGeom>
        </p:spPr>
      </p:pic>
      <p:pic>
        <p:nvPicPr>
          <p:cNvPr id="60" name="Picture 59">
            <a:extLst>
              <a:ext uri="{FF2B5EF4-FFF2-40B4-BE49-F238E27FC236}">
                <a16:creationId xmlns:a16="http://schemas.microsoft.com/office/drawing/2014/main" id="{ABCAF124-DAD8-A1C6-2AA6-034BDA321030}"/>
              </a:ext>
            </a:extLst>
          </p:cNvPr>
          <p:cNvPicPr>
            <a:picLocks noChangeAspect="1"/>
          </p:cNvPicPr>
          <p:nvPr/>
        </p:nvPicPr>
        <p:blipFill>
          <a:blip r:embed="rId10"/>
          <a:stretch>
            <a:fillRect/>
          </a:stretch>
        </p:blipFill>
        <p:spPr>
          <a:xfrm>
            <a:off x="15514519" y="8262224"/>
            <a:ext cx="4282439" cy="2712385"/>
          </a:xfrm>
          <a:prstGeom prst="rect">
            <a:avLst/>
          </a:prstGeom>
        </p:spPr>
      </p:pic>
      <p:pic>
        <p:nvPicPr>
          <p:cNvPr id="62" name="Picture 61">
            <a:extLst>
              <a:ext uri="{FF2B5EF4-FFF2-40B4-BE49-F238E27FC236}">
                <a16:creationId xmlns:a16="http://schemas.microsoft.com/office/drawing/2014/main" id="{095E7082-58AA-58A3-DFFC-501993DF1FA7}"/>
              </a:ext>
            </a:extLst>
          </p:cNvPr>
          <p:cNvPicPr>
            <a:picLocks noChangeAspect="1"/>
          </p:cNvPicPr>
          <p:nvPr/>
        </p:nvPicPr>
        <p:blipFill>
          <a:blip r:embed="rId11"/>
          <a:stretch>
            <a:fillRect/>
          </a:stretch>
        </p:blipFill>
        <p:spPr>
          <a:xfrm>
            <a:off x="10718399" y="10955888"/>
            <a:ext cx="5079152" cy="2892005"/>
          </a:xfrm>
          <a:prstGeom prst="rect">
            <a:avLst/>
          </a:prstGeom>
        </p:spPr>
      </p:pic>
      <p:pic>
        <p:nvPicPr>
          <p:cNvPr id="64" name="Picture 63">
            <a:extLst>
              <a:ext uri="{FF2B5EF4-FFF2-40B4-BE49-F238E27FC236}">
                <a16:creationId xmlns:a16="http://schemas.microsoft.com/office/drawing/2014/main" id="{9542BF74-B612-264C-50C5-7DB368192FFF}"/>
              </a:ext>
            </a:extLst>
          </p:cNvPr>
          <p:cNvPicPr>
            <a:picLocks noChangeAspect="1"/>
          </p:cNvPicPr>
          <p:nvPr/>
        </p:nvPicPr>
        <p:blipFill>
          <a:blip r:embed="rId12"/>
          <a:stretch>
            <a:fillRect/>
          </a:stretch>
        </p:blipFill>
        <p:spPr>
          <a:xfrm>
            <a:off x="15416892" y="10989081"/>
            <a:ext cx="4687037" cy="2846112"/>
          </a:xfrm>
          <a:prstGeom prst="rect">
            <a:avLst/>
          </a:prstGeom>
        </p:spPr>
      </p:pic>
      <p:sp>
        <p:nvSpPr>
          <p:cNvPr id="65" name="TextBox 64">
            <a:extLst>
              <a:ext uri="{FF2B5EF4-FFF2-40B4-BE49-F238E27FC236}">
                <a16:creationId xmlns:a16="http://schemas.microsoft.com/office/drawing/2014/main" id="{996A8838-CBC2-BB9B-5A68-CC8F1B15E78E}"/>
              </a:ext>
            </a:extLst>
          </p:cNvPr>
          <p:cNvSpPr txBox="1"/>
          <p:nvPr/>
        </p:nvSpPr>
        <p:spPr>
          <a:xfrm>
            <a:off x="507516" y="7267575"/>
            <a:ext cx="3485515" cy="2585323"/>
          </a:xfrm>
          <a:prstGeom prst="rect">
            <a:avLst/>
          </a:prstGeom>
          <a:noFill/>
        </p:spPr>
        <p:txBody>
          <a:bodyPr wrap="square" rtlCol="0">
            <a:spAutoFit/>
          </a:bodyPr>
          <a:lstStyle/>
          <a:p>
            <a:r>
              <a:rPr lang="en-US" dirty="0"/>
              <a:t>If wrong password is entered it will redirect again to the login page.</a:t>
            </a:r>
          </a:p>
          <a:p>
            <a:endParaRPr lang="en-US" dirty="0"/>
          </a:p>
          <a:p>
            <a:r>
              <a:rPr lang="en-US" dirty="0"/>
              <a:t>The individual Team data and status is easy to access.</a:t>
            </a:r>
          </a:p>
          <a:p>
            <a:endParaRPr lang="en-US" dirty="0"/>
          </a:p>
          <a:p>
            <a:r>
              <a:rPr lang="en-US" dirty="0"/>
              <a:t>Reduce the duplicate data</a:t>
            </a:r>
          </a:p>
          <a:p>
            <a:endParaRPr lang="en-US"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249</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Liberation Sans</vt:lpstr>
      <vt:lpstr>Office Theme</vt:lpstr>
      <vt:lpstr>Include Project Title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Lange</dc:creator>
  <cp:lastModifiedBy>GANDI   VISHNU PRIYA</cp:lastModifiedBy>
  <cp:revision>13</cp:revision>
  <dcterms:created xsi:type="dcterms:W3CDTF">2021-04-19T10:49:00Z</dcterms:created>
  <dcterms:modified xsi:type="dcterms:W3CDTF">2022-12-03T23:28:35Z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2020-02-27T05:30:00Z</vt:filetime>
  </property>
  <property fmtid="{D5CDD505-2E9C-101B-9397-08002B2CF9AE}" pid="3" name="Creator">
    <vt:lpwstr>Impress</vt:lpwstr>
  </property>
  <property fmtid="{D5CDD505-2E9C-101B-9397-08002B2CF9AE}" pid="4" name="LastSaved">
    <vt:filetime>2021-04-19T05:30:00Z</vt:filetime>
  </property>
  <property fmtid="{D5CDD505-2E9C-101B-9397-08002B2CF9AE}" pid="5" name="KSOProductBuildVer">
    <vt:lpwstr>1033-11.2.0.10176</vt:lpwstr>
  </property>
</Properties>
</file>