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3" r:id="rId2"/>
    <p:sldId id="256" r:id="rId3"/>
    <p:sldId id="258" r:id="rId4"/>
    <p:sldId id="259" r:id="rId5"/>
    <p:sldId id="304" r:id="rId6"/>
    <p:sldId id="267" r:id="rId7"/>
    <p:sldId id="274" r:id="rId8"/>
    <p:sldId id="305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261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" initials="a" lastIdx="1" clrIdx="0"/>
  <p:cmAuthor id="1" name="2235429008@qq.com" initials="2" lastIdx="1" clrIdx="0"/>
  <p:cmAuthor id="2" name="作者" initials="A" lastIdx="0" clrIdx="1"/>
  <p:cmAuthor id="3" name=" " initials="" lastIdx="1" clrIdx="2"/>
  <p:cmAuthor id="4" name="IBM_USER" initials="I" lastIdx="4" clrIdx="1"/>
  <p:cmAuthor id="5" name="未知用户8" initials="未" lastIdx="1" clrIdx="2"/>
  <p:cmAuthor id="6" name="shinevin liu" initials="s" lastIdx="1" clrIdx="3"/>
  <p:cmAuthor id="7" name="未知用户1" initials="未" lastIdx="1" clrIdx="0"/>
  <p:cmAuthor id="8" name="dbc" initials="d" lastIdx="2" clrIdx="0"/>
  <p:cmAuthor id="10" name="aa" initials="a" lastIdx="10" clrIdx="9"/>
  <p:cmAuthor id="11" name="Davidpeng" initials="D" lastIdx="1" clrIdx="10"/>
  <p:cmAuthor id="12" name="813410715@qq.com" initials="8" lastIdx="1" clrIdx="11"/>
  <p:cmAuthor id="13" name="sam" initials="s" lastIdx="3" clrIdx="12"/>
  <p:cmAuthor id="14" name="Monica" initials="M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529"/>
    <a:srgbClr val="7F032C"/>
    <a:srgbClr val="800219"/>
    <a:srgbClr val="8F0323"/>
    <a:srgbClr val="A0053D"/>
    <a:srgbClr val="9B032E"/>
    <a:srgbClr val="AD053D"/>
    <a:srgbClr val="89072F"/>
    <a:srgbClr val="8D0428"/>
    <a:srgbClr val="8C0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F856D-089A-49F4-862B-DFFBD90F03C7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1E21D-1BFC-4A7C-8470-32B1D046F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291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1D99-1D27-4ED7-8092-5F3075C13141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A33B6-0388-423E-9BB0-C0F66D4EC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958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93015C-6344-4A8A-A079-94CC9C3C9A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0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228868" y="116167"/>
            <a:ext cx="5422631" cy="4696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marR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2400" spc="100" smtClean="0">
                <a:solidFill>
                  <a:schemeClr val="accent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10000"/>
              </a:lnSpc>
            </a:pPr>
            <a:r>
              <a:rPr lang="zh-CN" altLang="en-US" dirty="0"/>
              <a:t>单击此处添加章节标题</a:t>
            </a:r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6670675" y="585470"/>
            <a:ext cx="5313045" cy="0"/>
          </a:xfrm>
          <a:prstGeom prst="line">
            <a:avLst/>
          </a:prstGeom>
          <a:noFill/>
          <a:ln w="25400" cap="rnd" cmpd="sng" algn="ctr">
            <a:gradFill flip="none" rotWithShape="1">
              <a:gsLst>
                <a:gs pos="0">
                  <a:srgbClr val="95A2A9">
                    <a:alpha val="0"/>
                  </a:srgbClr>
                </a:gs>
                <a:gs pos="100000">
                  <a:srgbClr val="95A2A9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cxnSp>
        <p:nvCxnSpPr>
          <p:cNvPr id="29" name="直接连接符 28"/>
          <p:cNvCxnSpPr/>
          <p:nvPr userDrawn="1"/>
        </p:nvCxnSpPr>
        <p:spPr>
          <a:xfrm>
            <a:off x="688975" y="669925"/>
            <a:ext cx="11305540" cy="11430"/>
          </a:xfrm>
          <a:prstGeom prst="line">
            <a:avLst/>
          </a:prstGeom>
          <a:noFill/>
          <a:ln w="25400" cap="rnd" cmpd="sng" algn="ctr">
            <a:gradFill flip="none" rotWithShape="1">
              <a:gsLst>
                <a:gs pos="0">
                  <a:srgbClr val="AD053D">
                    <a:alpha val="0"/>
                  </a:srgbClr>
                </a:gs>
                <a:gs pos="100000">
                  <a:srgbClr val="AD053D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sp>
        <p:nvSpPr>
          <p:cNvPr id="18" name="文本占位符 1"/>
          <p:cNvSpPr>
            <a:spLocks noGrp="1"/>
          </p:cNvSpPr>
          <p:nvPr>
            <p:ph type="body" idx="11" hasCustomPrompt="1"/>
          </p:nvPr>
        </p:nvSpPr>
        <p:spPr>
          <a:xfrm>
            <a:off x="10858249" y="6412865"/>
            <a:ext cx="1064126" cy="4696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marR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2400" spc="100" smtClean="0">
                <a:solidFill>
                  <a:schemeClr val="bg1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10000"/>
              </a:lnSpc>
            </a:pPr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8755" y="6271260"/>
            <a:ext cx="3103245" cy="5867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rcRect r="8395"/>
          <a:stretch>
            <a:fillRect/>
          </a:stretch>
        </p:blipFill>
        <p:spPr>
          <a:xfrm>
            <a:off x="9287510" y="6363970"/>
            <a:ext cx="706755" cy="3359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113953" y="6528700"/>
            <a:ext cx="1152128" cy="17126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11321080" y="6334204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</a:rPr>
              <a:t>/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137" name="直接连接符 136"/>
          <p:cNvCxnSpPr/>
          <p:nvPr userDrawn="1"/>
        </p:nvCxnSpPr>
        <p:spPr>
          <a:xfrm flipV="1">
            <a:off x="228600" y="184785"/>
            <a:ext cx="0" cy="332105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228868" y="116167"/>
            <a:ext cx="5422631" cy="4696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marR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2400" spc="100" smtClean="0">
                <a:solidFill>
                  <a:schemeClr val="accent2"/>
                </a:solidFill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10000"/>
              </a:lnSpc>
            </a:pPr>
            <a:r>
              <a:rPr lang="zh-CN" altLang="en-US" dirty="0"/>
              <a:t>单击此处添加章节标题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88975" y="669925"/>
            <a:ext cx="11305540" cy="11430"/>
          </a:xfrm>
          <a:prstGeom prst="line">
            <a:avLst/>
          </a:prstGeom>
          <a:noFill/>
          <a:ln w="25400" cap="rnd" cmpd="sng" algn="ctr">
            <a:gradFill flip="none" rotWithShape="1">
              <a:gsLst>
                <a:gs pos="0">
                  <a:srgbClr val="AD053D">
                    <a:alpha val="0"/>
                  </a:srgbClr>
                </a:gs>
                <a:gs pos="100000">
                  <a:srgbClr val="AD053D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8755" y="6271260"/>
            <a:ext cx="3103245" cy="5867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87628" y="6364244"/>
            <a:ext cx="771715" cy="3358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113953" y="6528700"/>
            <a:ext cx="1152128" cy="171263"/>
          </a:xfrm>
          <a:prstGeom prst="rect">
            <a:avLst/>
          </a:prstGeom>
        </p:spPr>
      </p:pic>
      <p:sp>
        <p:nvSpPr>
          <p:cNvPr id="15" name="灯片编号占位符 5"/>
          <p:cNvSpPr txBox="1"/>
          <p:nvPr userDrawn="1"/>
        </p:nvSpPr>
        <p:spPr>
          <a:xfrm>
            <a:off x="11513655" y="6413076"/>
            <a:ext cx="1227463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z="1865" smtClean="0">
                <a:solidFill>
                  <a:srgbClr val="FFFFFF"/>
                </a:solidFill>
              </a:rPr>
              <a:t>‹#›</a:t>
            </a:fld>
            <a:endParaRPr lang="zh-CN" altLang="en-US" sz="1865" dirty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321080" y="6334204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</a:rPr>
              <a:t>/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6670675" y="585470"/>
            <a:ext cx="5313045" cy="0"/>
          </a:xfrm>
          <a:prstGeom prst="line">
            <a:avLst/>
          </a:prstGeom>
          <a:noFill/>
          <a:ln w="25400" cap="rnd" cmpd="sng" algn="ctr">
            <a:gradFill flip="none" rotWithShape="1">
              <a:gsLst>
                <a:gs pos="0">
                  <a:srgbClr val="95A2A9">
                    <a:alpha val="0"/>
                  </a:srgbClr>
                </a:gs>
                <a:gs pos="100000">
                  <a:srgbClr val="95A2A9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cxnSp>
        <p:nvCxnSpPr>
          <p:cNvPr id="137" name="直接连接符 136"/>
          <p:cNvCxnSpPr/>
          <p:nvPr userDrawn="1"/>
        </p:nvCxnSpPr>
        <p:spPr>
          <a:xfrm flipV="1">
            <a:off x="228600" y="184785"/>
            <a:ext cx="0" cy="332105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9985375" y="6292215"/>
            <a:ext cx="88265" cy="177800"/>
          </a:xfrm>
          <a:prstGeom prst="rect">
            <a:avLst/>
          </a:prstGeom>
          <a:solidFill>
            <a:srgbClr val="AD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首页"/>
          <p:cNvPicPr>
            <a:picLocks noChangeAspect="1"/>
          </p:cNvPicPr>
          <p:nvPr userDrawn="1"/>
        </p:nvPicPr>
        <p:blipFill>
          <a:blip r:embed="rId2"/>
          <a:srcRect t="48533"/>
          <a:stretch>
            <a:fillRect/>
          </a:stretch>
        </p:blipFill>
        <p:spPr>
          <a:xfrm>
            <a:off x="-19050" y="3328035"/>
            <a:ext cx="12230735" cy="354203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image" Target="../media/image6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aidu.com/s?rsv_dl=re_dqa_generate&amp;sa=re_dqa_generate&amp;wd=ERP&amp;rsv_pq=845ed1d7001257a5&amp;oq=SAP%20ewm%E7%AE%80%E4%BB%8B&amp;rsv_t=9c20NlYvMiYB2d9YuQSQahkziuAudcRce+S4PQrhsAAoI8gh4YRyv29fJHg&amp;tn=baidu&amp;ie=utf-8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赛意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025" y="2270760"/>
            <a:ext cx="3917950" cy="13836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27465" y="95885"/>
            <a:ext cx="3552190" cy="718820"/>
            <a:chOff x="13501" y="519"/>
            <a:chExt cx="5594" cy="1132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 rotWithShape="1">
            <a:blip r:embed="rId2"/>
            <a:srcRect r="24054"/>
            <a:stretch>
              <a:fillRect/>
            </a:stretch>
          </p:blipFill>
          <p:spPr>
            <a:xfrm>
              <a:off x="13501" y="519"/>
              <a:ext cx="2742" cy="1133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16335" y="707"/>
              <a:ext cx="2761" cy="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企业数字化赋能者 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工业管理软件践行者</a:t>
              </a: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6245" y="854"/>
              <a:ext cx="0" cy="478"/>
            </a:xfrm>
            <a:prstGeom prst="line">
              <a:avLst/>
            </a:prstGeom>
            <a:noFill/>
            <a:ln w="12700" cap="flat" cmpd="sng" algn="ctr">
              <a:solidFill>
                <a:srgbClr val="8EA2A9"/>
              </a:solidFill>
              <a:prstDash val="solid"/>
              <a:miter lim="800000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3696001" y="6426244"/>
            <a:ext cx="8567999" cy="175424"/>
            <a:chOff x="2839483" y="6415380"/>
            <a:chExt cx="9270616" cy="175424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6514161" y="6590804"/>
              <a:ext cx="5595938" cy="0"/>
            </a:xfrm>
            <a:prstGeom prst="line">
              <a:avLst/>
            </a:prstGeom>
            <a:noFill/>
            <a:ln w="1905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 flipH="1">
              <a:off x="2839483" y="6415380"/>
              <a:ext cx="8440367" cy="0"/>
            </a:xfrm>
            <a:prstGeom prst="line">
              <a:avLst/>
            </a:prstGeom>
            <a:noFill/>
            <a:ln w="1270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9" name="文本框 8"/>
          <p:cNvSpPr txBox="1"/>
          <p:nvPr/>
        </p:nvSpPr>
        <p:spPr>
          <a:xfrm>
            <a:off x="874828" y="696595"/>
            <a:ext cx="564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3.2</a:t>
            </a:r>
            <a:r>
              <a:rPr lang="zh-CN" altLang="en-US" sz="2000" b="1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000" dirty="0" smtClean="0"/>
              <a:t>定义</a:t>
            </a:r>
            <a:r>
              <a:rPr lang="zh-CN" altLang="zh-CN" sz="2000" dirty="0"/>
              <a:t>逻辑参数</a:t>
            </a:r>
            <a:endParaRPr lang="zh-CN" sz="20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4828" y="1096705"/>
            <a:ext cx="892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双击</a:t>
            </a:r>
            <a:r>
              <a:rPr lang="zh-CN" altLang="zh-CN" dirty="0"/>
              <a:t>标准逻辑参数</a:t>
            </a:r>
            <a:r>
              <a:rPr lang="en-US" altLang="zh-CN" dirty="0"/>
              <a:t>******</a:t>
            </a:r>
            <a:r>
              <a:rPr lang="zh-CN" altLang="zh-CN" dirty="0"/>
              <a:t>，映射逻辑事务步骤到子</a:t>
            </a:r>
            <a:r>
              <a:rPr lang="zh-CN" altLang="zh-CN" dirty="0" smtClean="0"/>
              <a:t>屏幕</a:t>
            </a:r>
            <a:r>
              <a:rPr lang="en-US" altLang="zh-CN" dirty="0" smtClean="0"/>
              <a:t>,</a:t>
            </a:r>
            <a:r>
              <a:rPr lang="zh-CN" altLang="zh-CN" dirty="0"/>
              <a:t>将选中的，替换成自定义程序与</a:t>
            </a:r>
            <a:r>
              <a:rPr lang="zh-CN" altLang="zh-CN" dirty="0" smtClean="0"/>
              <a:t>屏幕</a:t>
            </a:r>
            <a:r>
              <a:rPr lang="zh-CN" altLang="en-US" dirty="0"/>
              <a:t>。</a:t>
            </a:r>
            <a:r>
              <a:rPr lang="zh-CN" altLang="zh-CN" dirty="0" smtClean="0">
                <a:solidFill>
                  <a:srgbClr val="0070C0"/>
                </a:solidFill>
              </a:rPr>
              <a:t>路径：</a:t>
            </a:r>
            <a:r>
              <a:rPr lang="en-US" altLang="zh-CN" dirty="0" smtClean="0">
                <a:solidFill>
                  <a:srgbClr val="0070C0"/>
                </a:solidFill>
              </a:rPr>
              <a:t>SPRO-&gt; SCM Extended Warehouse Management-&gt;</a:t>
            </a:r>
            <a:r>
              <a:rPr lang="zh-CN" altLang="zh-CN" dirty="0" smtClean="0">
                <a:solidFill>
                  <a:srgbClr val="0070C0"/>
                </a:solidFill>
              </a:rPr>
              <a:t>高级仓库管理</a:t>
            </a:r>
            <a:r>
              <a:rPr lang="en-US" altLang="zh-CN" dirty="0" smtClean="0">
                <a:solidFill>
                  <a:srgbClr val="0070C0"/>
                </a:solidFill>
              </a:rPr>
              <a:t>-&gt;</a:t>
            </a:r>
            <a:r>
              <a:rPr lang="zh-CN" altLang="zh-CN" dirty="0" smtClean="0">
                <a:solidFill>
                  <a:srgbClr val="0070C0"/>
                </a:solidFill>
              </a:rPr>
              <a:t>移动数据条目</a:t>
            </a:r>
            <a:r>
              <a:rPr lang="en-US" altLang="zh-CN" dirty="0" smtClean="0">
                <a:solidFill>
                  <a:srgbClr val="0070C0"/>
                </a:solidFill>
              </a:rPr>
              <a:t>-&gt;</a:t>
            </a:r>
            <a:r>
              <a:rPr lang="zh-CN" altLang="zh-CN" dirty="0" smtClean="0">
                <a:solidFill>
                  <a:srgbClr val="0070C0"/>
                </a:solidFill>
              </a:rPr>
              <a:t>无线电频率（</a:t>
            </a:r>
            <a:r>
              <a:rPr lang="en-US" altLang="zh-CN" dirty="0" smtClean="0">
                <a:solidFill>
                  <a:srgbClr val="0070C0"/>
                </a:solidFill>
              </a:rPr>
              <a:t>RF</a:t>
            </a:r>
            <a:r>
              <a:rPr lang="zh-CN" altLang="zh-CN" dirty="0" smtClean="0">
                <a:solidFill>
                  <a:srgbClr val="0070C0"/>
                </a:solidFill>
              </a:rPr>
              <a:t>）框架</a:t>
            </a:r>
            <a:r>
              <a:rPr lang="en-US" altLang="zh-CN" dirty="0" smtClean="0">
                <a:solidFill>
                  <a:srgbClr val="0070C0"/>
                </a:solidFill>
              </a:rPr>
              <a:t>-&gt;</a:t>
            </a:r>
            <a:r>
              <a:rPr lang="zh-CN" altLang="zh-CN" dirty="0" smtClean="0">
                <a:solidFill>
                  <a:srgbClr val="0070C0"/>
                </a:solidFill>
              </a:rPr>
              <a:t>定义逻辑事务中的步骤</a:t>
            </a:r>
            <a:endParaRPr lang="zh-CN" altLang="zh-CN" dirty="0">
              <a:solidFill>
                <a:srgbClr val="0070C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6998" y="2020035"/>
            <a:ext cx="5447763" cy="374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7173" y="2020034"/>
            <a:ext cx="5396404" cy="374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631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27465" y="95885"/>
            <a:ext cx="3552190" cy="718820"/>
            <a:chOff x="13501" y="519"/>
            <a:chExt cx="5594" cy="1132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 rotWithShape="1">
            <a:blip r:embed="rId2"/>
            <a:srcRect r="24054"/>
            <a:stretch>
              <a:fillRect/>
            </a:stretch>
          </p:blipFill>
          <p:spPr>
            <a:xfrm>
              <a:off x="13501" y="519"/>
              <a:ext cx="2742" cy="1133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16335" y="707"/>
              <a:ext cx="2761" cy="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企业数字化赋能者 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工业管理软件践行者</a:t>
              </a: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6245" y="854"/>
              <a:ext cx="0" cy="478"/>
            </a:xfrm>
            <a:prstGeom prst="line">
              <a:avLst/>
            </a:prstGeom>
            <a:noFill/>
            <a:ln w="12700" cap="flat" cmpd="sng" algn="ctr">
              <a:solidFill>
                <a:srgbClr val="8EA2A9"/>
              </a:solidFill>
              <a:prstDash val="solid"/>
              <a:miter lim="800000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3696001" y="6426244"/>
            <a:ext cx="8567999" cy="175424"/>
            <a:chOff x="2839483" y="6415380"/>
            <a:chExt cx="9270616" cy="175424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6514161" y="6590804"/>
              <a:ext cx="5595938" cy="0"/>
            </a:xfrm>
            <a:prstGeom prst="line">
              <a:avLst/>
            </a:prstGeom>
            <a:noFill/>
            <a:ln w="1905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 flipH="1">
              <a:off x="2839483" y="6415380"/>
              <a:ext cx="8440367" cy="0"/>
            </a:xfrm>
            <a:prstGeom prst="line">
              <a:avLst/>
            </a:prstGeom>
            <a:noFill/>
            <a:ln w="1270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9" name="文本框 8"/>
          <p:cNvSpPr txBox="1"/>
          <p:nvPr/>
        </p:nvSpPr>
        <p:spPr>
          <a:xfrm>
            <a:off x="874828" y="696595"/>
            <a:ext cx="564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４</a:t>
            </a:r>
            <a:r>
              <a:rPr lang="en-US" altLang="zh-CN" sz="2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.1</a:t>
            </a:r>
            <a:r>
              <a:rPr lang="zh-CN" altLang="en-US" sz="2000" b="1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000" dirty="0"/>
              <a:t>定义展示参数文件</a:t>
            </a:r>
            <a:endParaRPr lang="zh-CN" sz="20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4828" y="1096705"/>
            <a:ext cx="892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复制</a:t>
            </a:r>
            <a:r>
              <a:rPr lang="zh-CN" altLang="zh-CN" dirty="0"/>
              <a:t>标准展示参数文件</a:t>
            </a:r>
            <a:r>
              <a:rPr lang="en-US" altLang="zh-CN" dirty="0"/>
              <a:t>****</a:t>
            </a:r>
            <a:r>
              <a:rPr lang="zh-CN" altLang="zh-CN" dirty="0"/>
              <a:t>至</a:t>
            </a:r>
            <a:r>
              <a:rPr lang="en-US" altLang="zh-CN" dirty="0" smtClean="0"/>
              <a:t>Z001,</a:t>
            </a:r>
            <a:r>
              <a:rPr lang="zh-CN" altLang="zh-CN" dirty="0" smtClean="0"/>
              <a:t>复制</a:t>
            </a:r>
            <a:r>
              <a:rPr lang="en-US" altLang="zh-CN" dirty="0"/>
              <a:t>**</a:t>
            </a:r>
            <a:r>
              <a:rPr lang="zh-CN" altLang="zh-CN" dirty="0"/>
              <a:t>至</a:t>
            </a:r>
            <a:r>
              <a:rPr lang="en-US" altLang="zh-CN" dirty="0"/>
              <a:t>Z1 </a:t>
            </a:r>
            <a:r>
              <a:rPr lang="en-US" altLang="zh-CN" dirty="0" smtClean="0"/>
              <a:t>,</a:t>
            </a:r>
            <a:r>
              <a:rPr lang="zh-CN" altLang="zh-CN" dirty="0" smtClean="0"/>
              <a:t>添加</a:t>
            </a:r>
            <a:r>
              <a:rPr lang="en-US" altLang="zh-CN" dirty="0"/>
              <a:t>Z1</a:t>
            </a:r>
            <a:r>
              <a:rPr lang="zh-CN" altLang="zh-CN" dirty="0"/>
              <a:t>个性化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70C0"/>
                </a:solidFill>
              </a:rPr>
              <a:t>路径： </a:t>
            </a:r>
            <a:r>
              <a:rPr lang="en-US" altLang="zh-CN" dirty="0">
                <a:solidFill>
                  <a:srgbClr val="0070C0"/>
                </a:solidFill>
              </a:rPr>
              <a:t>SPRO-&gt; SCM Extended Warehouse Management-&gt;</a:t>
            </a:r>
            <a:r>
              <a:rPr lang="zh-CN" altLang="zh-CN" dirty="0">
                <a:solidFill>
                  <a:srgbClr val="0070C0"/>
                </a:solidFill>
              </a:rPr>
              <a:t>高级仓库管理</a:t>
            </a:r>
            <a:r>
              <a:rPr lang="en-US" altLang="zh-CN" dirty="0">
                <a:solidFill>
                  <a:srgbClr val="0070C0"/>
                </a:solidFill>
              </a:rPr>
              <a:t>-&gt;</a:t>
            </a:r>
            <a:r>
              <a:rPr lang="zh-CN" altLang="zh-CN" dirty="0">
                <a:solidFill>
                  <a:srgbClr val="0070C0"/>
                </a:solidFill>
              </a:rPr>
              <a:t>移动数据条目</a:t>
            </a:r>
            <a:r>
              <a:rPr lang="en-US" altLang="zh-CN" dirty="0">
                <a:solidFill>
                  <a:srgbClr val="0070C0"/>
                </a:solidFill>
              </a:rPr>
              <a:t>-&gt;</a:t>
            </a:r>
            <a:r>
              <a:rPr lang="zh-CN" altLang="zh-CN" dirty="0">
                <a:solidFill>
                  <a:srgbClr val="0070C0"/>
                </a:solidFill>
              </a:rPr>
              <a:t>无线电频率（</a:t>
            </a:r>
            <a:r>
              <a:rPr lang="en-US" altLang="zh-CN" dirty="0">
                <a:solidFill>
                  <a:srgbClr val="0070C0"/>
                </a:solidFill>
              </a:rPr>
              <a:t>RF</a:t>
            </a:r>
            <a:r>
              <a:rPr lang="zh-CN" altLang="zh-CN" dirty="0">
                <a:solidFill>
                  <a:srgbClr val="0070C0"/>
                </a:solidFill>
              </a:rPr>
              <a:t>）框架</a:t>
            </a:r>
            <a:r>
              <a:rPr lang="en-US" altLang="zh-CN" dirty="0">
                <a:solidFill>
                  <a:srgbClr val="0070C0"/>
                </a:solidFill>
              </a:rPr>
              <a:t>-&gt;</a:t>
            </a:r>
            <a:r>
              <a:rPr lang="zh-CN" altLang="zh-CN" dirty="0">
                <a:solidFill>
                  <a:srgbClr val="0070C0"/>
                </a:solidFill>
              </a:rPr>
              <a:t>定义逻辑事务中的步骤</a:t>
            </a:r>
          </a:p>
          <a:p>
            <a:endParaRPr lang="zh-CN" altLang="zh-CN" dirty="0">
              <a:solidFill>
                <a:srgbClr val="0070C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4828" y="2446437"/>
            <a:ext cx="4593986" cy="323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8814" y="2430237"/>
            <a:ext cx="6242540" cy="324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088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27465" y="95885"/>
            <a:ext cx="3552190" cy="718820"/>
            <a:chOff x="13501" y="519"/>
            <a:chExt cx="5594" cy="1132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 rotWithShape="1">
            <a:blip r:embed="rId2"/>
            <a:srcRect r="24054"/>
            <a:stretch>
              <a:fillRect/>
            </a:stretch>
          </p:blipFill>
          <p:spPr>
            <a:xfrm>
              <a:off x="13501" y="519"/>
              <a:ext cx="2742" cy="1133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16335" y="707"/>
              <a:ext cx="2761" cy="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企业数字化赋能者 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工业管理软件践行者</a:t>
              </a: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6245" y="854"/>
              <a:ext cx="0" cy="478"/>
            </a:xfrm>
            <a:prstGeom prst="line">
              <a:avLst/>
            </a:prstGeom>
            <a:noFill/>
            <a:ln w="12700" cap="flat" cmpd="sng" algn="ctr">
              <a:solidFill>
                <a:srgbClr val="8EA2A9"/>
              </a:solidFill>
              <a:prstDash val="solid"/>
              <a:miter lim="800000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3696001" y="6426244"/>
            <a:ext cx="8567999" cy="175424"/>
            <a:chOff x="2839483" y="6415380"/>
            <a:chExt cx="9270616" cy="175424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6514161" y="6590804"/>
              <a:ext cx="5595938" cy="0"/>
            </a:xfrm>
            <a:prstGeom prst="line">
              <a:avLst/>
            </a:prstGeom>
            <a:noFill/>
            <a:ln w="1905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 flipH="1">
              <a:off x="2839483" y="6415380"/>
              <a:ext cx="8440367" cy="0"/>
            </a:xfrm>
            <a:prstGeom prst="line">
              <a:avLst/>
            </a:prstGeom>
            <a:noFill/>
            <a:ln w="1270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9" name="文本框 8"/>
          <p:cNvSpPr txBox="1"/>
          <p:nvPr/>
        </p:nvSpPr>
        <p:spPr>
          <a:xfrm>
            <a:off x="874828" y="696595"/>
            <a:ext cx="564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４</a:t>
            </a:r>
            <a:r>
              <a:rPr lang="en-US" altLang="zh-CN" sz="2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.1</a:t>
            </a:r>
            <a:r>
              <a:rPr lang="zh-CN" altLang="en-US" sz="2000" b="1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zh-CN" sz="20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4828" y="1096705"/>
            <a:ext cx="892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复制</a:t>
            </a:r>
            <a:r>
              <a:rPr lang="zh-CN" altLang="zh-CN" dirty="0"/>
              <a:t>标准展示参数文件</a:t>
            </a:r>
            <a:r>
              <a:rPr lang="en-US" altLang="zh-CN" dirty="0"/>
              <a:t>****</a:t>
            </a:r>
            <a:r>
              <a:rPr lang="zh-CN" altLang="zh-CN" dirty="0"/>
              <a:t>至</a:t>
            </a:r>
            <a:r>
              <a:rPr lang="en-US" altLang="zh-CN" dirty="0" smtClean="0"/>
              <a:t>Z001,</a:t>
            </a:r>
            <a:r>
              <a:rPr lang="zh-CN" altLang="zh-CN" dirty="0" smtClean="0"/>
              <a:t>复制</a:t>
            </a:r>
            <a:r>
              <a:rPr lang="en-US" altLang="zh-CN" dirty="0"/>
              <a:t>**</a:t>
            </a:r>
            <a:r>
              <a:rPr lang="zh-CN" altLang="zh-CN" dirty="0"/>
              <a:t>至</a:t>
            </a:r>
            <a:r>
              <a:rPr lang="en-US" altLang="zh-CN" dirty="0"/>
              <a:t>Z1 </a:t>
            </a:r>
            <a:r>
              <a:rPr lang="en-US" altLang="zh-CN" dirty="0" smtClean="0"/>
              <a:t>,</a:t>
            </a:r>
            <a:r>
              <a:rPr lang="zh-CN" altLang="zh-CN" dirty="0" smtClean="0"/>
              <a:t>添加</a:t>
            </a:r>
            <a:r>
              <a:rPr lang="en-US" altLang="zh-CN" dirty="0"/>
              <a:t>Z1</a:t>
            </a:r>
            <a:r>
              <a:rPr lang="zh-CN" altLang="zh-CN" dirty="0"/>
              <a:t>个性化</a:t>
            </a:r>
            <a:r>
              <a:rPr lang="zh-CN" altLang="zh-CN" dirty="0" smtClean="0"/>
              <a:t>参数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0070C0"/>
                </a:solidFill>
              </a:rPr>
              <a:t>路径： </a:t>
            </a:r>
            <a:r>
              <a:rPr lang="en-US" altLang="zh-CN" dirty="0">
                <a:solidFill>
                  <a:srgbClr val="0070C0"/>
                </a:solidFill>
              </a:rPr>
              <a:t>SPRO-&gt; SCM Extended Warehouse Management-&gt;</a:t>
            </a:r>
            <a:r>
              <a:rPr lang="zh-CN" altLang="zh-CN" dirty="0">
                <a:solidFill>
                  <a:srgbClr val="0070C0"/>
                </a:solidFill>
              </a:rPr>
              <a:t>高级仓库管理</a:t>
            </a:r>
            <a:r>
              <a:rPr lang="en-US" altLang="zh-CN" dirty="0">
                <a:solidFill>
                  <a:srgbClr val="0070C0"/>
                </a:solidFill>
              </a:rPr>
              <a:t>-&gt;</a:t>
            </a:r>
            <a:r>
              <a:rPr lang="zh-CN" altLang="zh-CN" dirty="0">
                <a:solidFill>
                  <a:srgbClr val="0070C0"/>
                </a:solidFill>
              </a:rPr>
              <a:t>移动数据条目</a:t>
            </a:r>
            <a:r>
              <a:rPr lang="en-US" altLang="zh-CN" dirty="0">
                <a:solidFill>
                  <a:srgbClr val="0070C0"/>
                </a:solidFill>
              </a:rPr>
              <a:t>-&gt;</a:t>
            </a:r>
            <a:r>
              <a:rPr lang="zh-CN" altLang="zh-CN" dirty="0">
                <a:solidFill>
                  <a:srgbClr val="0070C0"/>
                </a:solidFill>
              </a:rPr>
              <a:t>无线电频率（</a:t>
            </a:r>
            <a:r>
              <a:rPr lang="en-US" altLang="zh-CN" dirty="0">
                <a:solidFill>
                  <a:srgbClr val="0070C0"/>
                </a:solidFill>
              </a:rPr>
              <a:t>RF</a:t>
            </a:r>
            <a:r>
              <a:rPr lang="zh-CN" altLang="zh-CN" dirty="0">
                <a:solidFill>
                  <a:srgbClr val="0070C0"/>
                </a:solidFill>
              </a:rPr>
              <a:t>）框架</a:t>
            </a:r>
            <a:r>
              <a:rPr lang="en-US" altLang="zh-CN" dirty="0">
                <a:solidFill>
                  <a:srgbClr val="0070C0"/>
                </a:solidFill>
              </a:rPr>
              <a:t>-&gt;</a:t>
            </a:r>
            <a:r>
              <a:rPr lang="zh-CN" altLang="zh-CN" dirty="0">
                <a:solidFill>
                  <a:srgbClr val="0070C0"/>
                </a:solidFill>
              </a:rPr>
              <a:t>定义逻辑事务中的步骤</a:t>
            </a:r>
          </a:p>
          <a:p>
            <a:endParaRPr lang="zh-CN" altLang="zh-CN" dirty="0">
              <a:solidFill>
                <a:srgbClr val="0070C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4828" y="2446437"/>
            <a:ext cx="4593986" cy="323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8814" y="2430237"/>
            <a:ext cx="6242540" cy="324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67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27465" y="95885"/>
            <a:ext cx="3552190" cy="718820"/>
            <a:chOff x="13501" y="519"/>
            <a:chExt cx="5594" cy="1132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 rotWithShape="1">
            <a:blip r:embed="rId2"/>
            <a:srcRect r="24054"/>
            <a:stretch>
              <a:fillRect/>
            </a:stretch>
          </p:blipFill>
          <p:spPr>
            <a:xfrm>
              <a:off x="13501" y="519"/>
              <a:ext cx="2742" cy="1133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16335" y="707"/>
              <a:ext cx="2761" cy="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企业数字化赋能者 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工业管理软件践行者</a:t>
              </a: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6245" y="854"/>
              <a:ext cx="0" cy="478"/>
            </a:xfrm>
            <a:prstGeom prst="line">
              <a:avLst/>
            </a:prstGeom>
            <a:noFill/>
            <a:ln w="12700" cap="flat" cmpd="sng" algn="ctr">
              <a:solidFill>
                <a:srgbClr val="8EA2A9"/>
              </a:solidFill>
              <a:prstDash val="solid"/>
              <a:miter lim="800000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3696001" y="6426244"/>
            <a:ext cx="8567999" cy="175424"/>
            <a:chOff x="2839483" y="6415380"/>
            <a:chExt cx="9270616" cy="175424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6514161" y="6590804"/>
              <a:ext cx="5595938" cy="0"/>
            </a:xfrm>
            <a:prstGeom prst="line">
              <a:avLst/>
            </a:prstGeom>
            <a:noFill/>
            <a:ln w="1905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 flipH="1">
              <a:off x="2839483" y="6415380"/>
              <a:ext cx="8440367" cy="0"/>
            </a:xfrm>
            <a:prstGeom prst="line">
              <a:avLst/>
            </a:prstGeom>
            <a:noFill/>
            <a:ln w="1270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9" name="文本框 8"/>
          <p:cNvSpPr txBox="1"/>
          <p:nvPr/>
        </p:nvSpPr>
        <p:spPr>
          <a:xfrm>
            <a:off x="874828" y="696595"/>
            <a:ext cx="564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.1</a:t>
            </a:r>
            <a:r>
              <a:rPr lang="zh-CN" altLang="en-US" sz="2000" b="1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/>
              <a:t>RF</a:t>
            </a:r>
            <a:r>
              <a:rPr lang="zh-CN" altLang="zh-CN" sz="2000" dirty="0"/>
              <a:t>菜单管理器</a:t>
            </a:r>
            <a:endParaRPr lang="en-US" altLang="zh-CN" sz="2000" b="1" dirty="0">
              <a:solidFill>
                <a:srgbClr val="0056F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sz="20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4828" y="1096705"/>
            <a:ext cx="892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复制</a:t>
            </a:r>
            <a:r>
              <a:rPr lang="zh-CN" altLang="zh-CN" dirty="0"/>
              <a:t>标准菜单到自定义</a:t>
            </a:r>
            <a:r>
              <a:rPr lang="zh-CN" altLang="zh-CN" dirty="0" smtClean="0"/>
              <a:t>菜单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0070C0"/>
                </a:solidFill>
              </a:rPr>
              <a:t>路径</a:t>
            </a:r>
            <a:r>
              <a:rPr lang="zh-CN" altLang="zh-CN" dirty="0">
                <a:solidFill>
                  <a:srgbClr val="0070C0"/>
                </a:solidFill>
              </a:rPr>
              <a:t>： </a:t>
            </a:r>
            <a:r>
              <a:rPr lang="en-US" altLang="zh-CN" dirty="0">
                <a:solidFill>
                  <a:srgbClr val="0070C0"/>
                </a:solidFill>
              </a:rPr>
              <a:t>SPRO-&gt; SCM Extended Warehouse Management-&gt;</a:t>
            </a:r>
            <a:r>
              <a:rPr lang="zh-CN" altLang="zh-CN" dirty="0">
                <a:solidFill>
                  <a:srgbClr val="0070C0"/>
                </a:solidFill>
              </a:rPr>
              <a:t>高级仓库管理</a:t>
            </a:r>
            <a:r>
              <a:rPr lang="en-US" altLang="zh-CN" dirty="0">
                <a:solidFill>
                  <a:srgbClr val="0070C0"/>
                </a:solidFill>
              </a:rPr>
              <a:t>-&gt;</a:t>
            </a:r>
            <a:r>
              <a:rPr lang="zh-CN" altLang="zh-CN" dirty="0">
                <a:solidFill>
                  <a:srgbClr val="0070C0"/>
                </a:solidFill>
              </a:rPr>
              <a:t>移动数据条目</a:t>
            </a:r>
            <a:r>
              <a:rPr lang="en-US" altLang="zh-CN" dirty="0">
                <a:solidFill>
                  <a:srgbClr val="0070C0"/>
                </a:solidFill>
              </a:rPr>
              <a:t>-&gt;</a:t>
            </a:r>
            <a:r>
              <a:rPr lang="zh-CN" altLang="zh-CN" dirty="0">
                <a:solidFill>
                  <a:srgbClr val="0070C0"/>
                </a:solidFill>
              </a:rPr>
              <a:t>无线电频率（</a:t>
            </a:r>
            <a:r>
              <a:rPr lang="en-US" altLang="zh-CN" dirty="0">
                <a:solidFill>
                  <a:srgbClr val="0070C0"/>
                </a:solidFill>
              </a:rPr>
              <a:t>RF</a:t>
            </a:r>
            <a:r>
              <a:rPr lang="zh-CN" altLang="zh-CN" dirty="0">
                <a:solidFill>
                  <a:srgbClr val="0070C0"/>
                </a:solidFill>
              </a:rPr>
              <a:t>）框架</a:t>
            </a:r>
            <a:r>
              <a:rPr lang="en-US" altLang="zh-CN" dirty="0">
                <a:solidFill>
                  <a:srgbClr val="0070C0"/>
                </a:solidFill>
              </a:rPr>
              <a:t>-&gt; RF </a:t>
            </a:r>
            <a:r>
              <a:rPr lang="zh-CN" altLang="zh-CN" dirty="0">
                <a:solidFill>
                  <a:srgbClr val="0070C0"/>
                </a:solidFill>
              </a:rPr>
              <a:t>菜单</a:t>
            </a:r>
            <a:r>
              <a:rPr lang="zh-CN" altLang="zh-CN" dirty="0" smtClean="0">
                <a:solidFill>
                  <a:srgbClr val="0070C0"/>
                </a:solidFill>
              </a:rPr>
              <a:t>管理器</a:t>
            </a:r>
            <a:endParaRPr lang="zh-CN" altLang="zh-CN" dirty="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8845" y="2182249"/>
            <a:ext cx="9483132" cy="366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268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27465" y="95885"/>
            <a:ext cx="3552190" cy="718820"/>
            <a:chOff x="13501" y="519"/>
            <a:chExt cx="5594" cy="1132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 rotWithShape="1">
            <a:blip r:embed="rId2"/>
            <a:srcRect r="24054"/>
            <a:stretch>
              <a:fillRect/>
            </a:stretch>
          </p:blipFill>
          <p:spPr>
            <a:xfrm>
              <a:off x="13501" y="519"/>
              <a:ext cx="2742" cy="1133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16335" y="707"/>
              <a:ext cx="2761" cy="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企业数字化赋能者 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工业管理软件践行者</a:t>
              </a: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6245" y="854"/>
              <a:ext cx="0" cy="478"/>
            </a:xfrm>
            <a:prstGeom prst="line">
              <a:avLst/>
            </a:prstGeom>
            <a:noFill/>
            <a:ln w="12700" cap="flat" cmpd="sng" algn="ctr">
              <a:solidFill>
                <a:srgbClr val="8EA2A9"/>
              </a:solidFill>
              <a:prstDash val="solid"/>
              <a:miter lim="800000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3696001" y="6426244"/>
            <a:ext cx="8567999" cy="175424"/>
            <a:chOff x="2839483" y="6415380"/>
            <a:chExt cx="9270616" cy="175424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6514161" y="6590804"/>
              <a:ext cx="5595938" cy="0"/>
            </a:xfrm>
            <a:prstGeom prst="line">
              <a:avLst/>
            </a:prstGeom>
            <a:noFill/>
            <a:ln w="1905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 flipH="1">
              <a:off x="2839483" y="6415380"/>
              <a:ext cx="8440367" cy="0"/>
            </a:xfrm>
            <a:prstGeom prst="line">
              <a:avLst/>
            </a:prstGeom>
            <a:noFill/>
            <a:ln w="1270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9" name="文本框 8"/>
          <p:cNvSpPr txBox="1"/>
          <p:nvPr/>
        </p:nvSpPr>
        <p:spPr>
          <a:xfrm>
            <a:off x="874828" y="696595"/>
            <a:ext cx="564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5.2</a:t>
            </a:r>
            <a:r>
              <a:rPr lang="zh-CN" altLang="en-US" sz="2000" b="1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/>
              <a:t>RF</a:t>
            </a:r>
            <a:r>
              <a:rPr lang="zh-CN" altLang="zh-CN" sz="2000" dirty="0"/>
              <a:t>菜单</a:t>
            </a:r>
            <a:r>
              <a:rPr lang="zh-CN" altLang="zh-CN" sz="2000" dirty="0" smtClean="0"/>
              <a:t>管理器</a:t>
            </a:r>
            <a:endParaRPr lang="en-US" altLang="zh-CN" sz="2000" b="1" dirty="0">
              <a:solidFill>
                <a:srgbClr val="0056F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sz="20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4828" y="1096705"/>
            <a:ext cx="892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修改</a:t>
            </a:r>
            <a:r>
              <a:rPr lang="zh-CN" altLang="zh-CN" dirty="0"/>
              <a:t>自定义</a:t>
            </a:r>
            <a:r>
              <a:rPr lang="zh-CN" altLang="zh-CN" dirty="0" smtClean="0"/>
              <a:t>菜单</a:t>
            </a:r>
            <a:endParaRPr lang="en-US" altLang="zh-CN" dirty="0" smtClean="0"/>
          </a:p>
          <a:p>
            <a:r>
              <a:rPr lang="zh-CN" altLang="zh-CN" dirty="0" smtClean="0"/>
              <a:t>创建</a:t>
            </a:r>
            <a:r>
              <a:rPr lang="zh-CN" altLang="zh-CN" dirty="0"/>
              <a:t>菜单</a:t>
            </a:r>
            <a:r>
              <a:rPr lang="en-US" altLang="zh-CN" dirty="0"/>
              <a:t>ZMENU1,ZMENU...</a:t>
            </a:r>
            <a:r>
              <a:rPr lang="zh-CN" altLang="zh-CN" dirty="0"/>
              <a:t>等，拖至右边菜单层次结构下</a:t>
            </a:r>
            <a:r>
              <a:rPr lang="en-US" altLang="zh-CN" dirty="0"/>
              <a:t>(</a:t>
            </a:r>
            <a:r>
              <a:rPr lang="zh-CN" altLang="zh-CN" dirty="0"/>
              <a:t>把自定义的逻辑事务或标准逻辑事务拖至菜单中</a:t>
            </a:r>
            <a:r>
              <a:rPr lang="en-US" altLang="zh-CN" dirty="0"/>
              <a:t>)&lt;</a:t>
            </a:r>
            <a:r>
              <a:rPr lang="zh-CN" altLang="zh-CN" dirty="0"/>
              <a:t>后续新增菜单在该处增加即可</a:t>
            </a:r>
            <a:r>
              <a:rPr lang="en-US" altLang="zh-CN" dirty="0" smtClean="0"/>
              <a:t>&gt;</a:t>
            </a:r>
            <a:endParaRPr lang="zh-CN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8845" y="2153941"/>
            <a:ext cx="9474340" cy="3930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259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27465" y="95885"/>
            <a:ext cx="3552190" cy="718820"/>
            <a:chOff x="13501" y="519"/>
            <a:chExt cx="5594" cy="1132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 rotWithShape="1">
            <a:blip r:embed="rId2"/>
            <a:srcRect r="24054"/>
            <a:stretch>
              <a:fillRect/>
            </a:stretch>
          </p:blipFill>
          <p:spPr>
            <a:xfrm>
              <a:off x="13501" y="519"/>
              <a:ext cx="2742" cy="1133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16335" y="707"/>
              <a:ext cx="2761" cy="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企业数字化赋能者 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工业管理软件践行者</a:t>
              </a: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6245" y="854"/>
              <a:ext cx="0" cy="478"/>
            </a:xfrm>
            <a:prstGeom prst="line">
              <a:avLst/>
            </a:prstGeom>
            <a:noFill/>
            <a:ln w="12700" cap="flat" cmpd="sng" algn="ctr">
              <a:solidFill>
                <a:srgbClr val="8EA2A9"/>
              </a:solidFill>
              <a:prstDash val="solid"/>
              <a:miter lim="800000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3696001" y="6426244"/>
            <a:ext cx="8567999" cy="175424"/>
            <a:chOff x="2839483" y="6415380"/>
            <a:chExt cx="9270616" cy="175424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6514161" y="6590804"/>
              <a:ext cx="5595938" cy="0"/>
            </a:xfrm>
            <a:prstGeom prst="line">
              <a:avLst/>
            </a:prstGeom>
            <a:noFill/>
            <a:ln w="1905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 flipH="1">
              <a:off x="2839483" y="6415380"/>
              <a:ext cx="8440367" cy="0"/>
            </a:xfrm>
            <a:prstGeom prst="line">
              <a:avLst/>
            </a:prstGeom>
            <a:noFill/>
            <a:ln w="1270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9" name="文本框 8"/>
          <p:cNvSpPr txBox="1"/>
          <p:nvPr/>
        </p:nvSpPr>
        <p:spPr>
          <a:xfrm>
            <a:off x="874828" y="696595"/>
            <a:ext cx="564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6.1</a:t>
            </a:r>
            <a:r>
              <a:rPr lang="zh-CN" altLang="en-US" sz="2000" b="1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000" dirty="0"/>
              <a:t>分配展示参数文件到仓库</a:t>
            </a:r>
            <a:endParaRPr lang="en-US" altLang="zh-CN" sz="2000" b="1" dirty="0">
              <a:solidFill>
                <a:srgbClr val="0056F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sz="20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4828" y="1096705"/>
            <a:ext cx="892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70C0"/>
                </a:solidFill>
              </a:rPr>
              <a:t>路径： </a:t>
            </a:r>
            <a:r>
              <a:rPr lang="en-US" altLang="zh-CN" dirty="0">
                <a:solidFill>
                  <a:srgbClr val="0070C0"/>
                </a:solidFill>
              </a:rPr>
              <a:t>SPRO-&gt; SCM Extended Warehouse Management-&gt;</a:t>
            </a:r>
            <a:r>
              <a:rPr lang="zh-CN" altLang="zh-CN" dirty="0">
                <a:solidFill>
                  <a:srgbClr val="0070C0"/>
                </a:solidFill>
              </a:rPr>
              <a:t>高级仓库管理</a:t>
            </a:r>
            <a:r>
              <a:rPr lang="en-US" altLang="zh-CN" dirty="0">
                <a:solidFill>
                  <a:srgbClr val="0070C0"/>
                </a:solidFill>
              </a:rPr>
              <a:t>-&gt;</a:t>
            </a:r>
            <a:r>
              <a:rPr lang="zh-CN" altLang="zh-CN" dirty="0">
                <a:solidFill>
                  <a:srgbClr val="0070C0"/>
                </a:solidFill>
              </a:rPr>
              <a:t>移动数据条目</a:t>
            </a:r>
            <a:r>
              <a:rPr lang="en-US" altLang="zh-CN" dirty="0">
                <a:solidFill>
                  <a:srgbClr val="0070C0"/>
                </a:solidFill>
              </a:rPr>
              <a:t>-&gt;</a:t>
            </a:r>
            <a:r>
              <a:rPr lang="zh-CN" altLang="zh-CN" dirty="0">
                <a:solidFill>
                  <a:srgbClr val="0070C0"/>
                </a:solidFill>
              </a:rPr>
              <a:t>分配展示参数文件到仓库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4827" y="1804590"/>
            <a:ext cx="8963809" cy="376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563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27465" y="95885"/>
            <a:ext cx="3552190" cy="718820"/>
            <a:chOff x="13501" y="519"/>
            <a:chExt cx="5594" cy="1132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 rotWithShape="1">
            <a:blip r:embed="rId2"/>
            <a:srcRect r="24054"/>
            <a:stretch>
              <a:fillRect/>
            </a:stretch>
          </p:blipFill>
          <p:spPr>
            <a:xfrm>
              <a:off x="13501" y="519"/>
              <a:ext cx="2742" cy="1133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16335" y="707"/>
              <a:ext cx="2761" cy="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企业数字化赋能者 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工业管理软件践行者</a:t>
              </a: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6245" y="854"/>
              <a:ext cx="0" cy="478"/>
            </a:xfrm>
            <a:prstGeom prst="line">
              <a:avLst/>
            </a:prstGeom>
            <a:noFill/>
            <a:ln w="12700" cap="flat" cmpd="sng" algn="ctr">
              <a:solidFill>
                <a:srgbClr val="8EA2A9"/>
              </a:solidFill>
              <a:prstDash val="solid"/>
              <a:miter lim="800000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3696001" y="6426244"/>
            <a:ext cx="8567999" cy="175424"/>
            <a:chOff x="2839483" y="6415380"/>
            <a:chExt cx="9270616" cy="175424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6514161" y="6590804"/>
              <a:ext cx="5595938" cy="0"/>
            </a:xfrm>
            <a:prstGeom prst="line">
              <a:avLst/>
            </a:prstGeom>
            <a:noFill/>
            <a:ln w="1905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 flipH="1">
              <a:off x="2839483" y="6415380"/>
              <a:ext cx="8440367" cy="0"/>
            </a:xfrm>
            <a:prstGeom prst="line">
              <a:avLst/>
            </a:prstGeom>
            <a:noFill/>
            <a:ln w="1270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9" name="文本框 8"/>
          <p:cNvSpPr txBox="1"/>
          <p:nvPr/>
        </p:nvSpPr>
        <p:spPr>
          <a:xfrm>
            <a:off x="874828" y="696595"/>
            <a:ext cx="564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.1</a:t>
            </a:r>
            <a:r>
              <a:rPr lang="zh-CN" altLang="en-US" sz="2000" b="1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000" dirty="0"/>
              <a:t>配置资源</a:t>
            </a:r>
            <a:endParaRPr lang="en-US" altLang="zh-CN" sz="2000" b="1" dirty="0">
              <a:solidFill>
                <a:srgbClr val="0056F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sz="20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4828" y="1096705"/>
            <a:ext cx="892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1.tcode</a:t>
            </a:r>
            <a:r>
              <a:rPr lang="zh-CN" altLang="zh-CN" dirty="0"/>
              <a:t>：</a:t>
            </a:r>
            <a:r>
              <a:rPr lang="en-US" altLang="zh-CN" dirty="0"/>
              <a:t>/SCWM/PRDVC - </a:t>
            </a:r>
            <a:r>
              <a:rPr lang="zh-CN" altLang="zh-CN" dirty="0"/>
              <a:t>维护表示</a:t>
            </a:r>
            <a:r>
              <a:rPr lang="zh-CN" altLang="zh-CN" dirty="0" smtClean="0"/>
              <a:t>设备</a:t>
            </a:r>
            <a:r>
              <a:rPr lang="en-US" altLang="zh-CN" dirty="0"/>
              <a:t> </a:t>
            </a:r>
            <a:r>
              <a:rPr lang="en-US" altLang="zh-CN" dirty="0" smtClean="0"/>
              <a:t>   2.tcode</a:t>
            </a:r>
            <a:r>
              <a:rPr lang="zh-CN" altLang="zh-CN" dirty="0"/>
              <a:t>：</a:t>
            </a:r>
            <a:r>
              <a:rPr lang="en-US" altLang="zh-CN" dirty="0"/>
              <a:t>/SCWM/RGRP - </a:t>
            </a:r>
            <a:r>
              <a:rPr lang="zh-CN" altLang="zh-CN" dirty="0"/>
              <a:t>维护资源</a:t>
            </a:r>
            <a:r>
              <a:rPr lang="zh-CN" altLang="zh-CN" dirty="0" smtClean="0"/>
              <a:t>组</a:t>
            </a:r>
            <a:endParaRPr lang="en-US" altLang="zh-CN" dirty="0" smtClean="0"/>
          </a:p>
          <a:p>
            <a:r>
              <a:rPr lang="en-US" altLang="zh-CN" dirty="0" smtClean="0"/>
              <a:t>3.tcode</a:t>
            </a:r>
            <a:r>
              <a:rPr lang="zh-CN" altLang="zh-CN" dirty="0"/>
              <a:t>：</a:t>
            </a:r>
            <a:r>
              <a:rPr lang="en-US" altLang="zh-CN" dirty="0"/>
              <a:t>/SCWM/RSRC - </a:t>
            </a:r>
            <a:r>
              <a:rPr lang="zh-CN" altLang="zh-CN" dirty="0"/>
              <a:t>维护</a:t>
            </a:r>
            <a:r>
              <a:rPr lang="zh-CN" altLang="zh-CN" dirty="0" smtClean="0"/>
              <a:t>资源</a:t>
            </a:r>
            <a:r>
              <a:rPr lang="en-US" altLang="zh-CN" dirty="0"/>
              <a:t> </a:t>
            </a:r>
            <a:r>
              <a:rPr lang="en-US" altLang="zh-CN" dirty="0" smtClean="0"/>
              <a:t>             4.tcode</a:t>
            </a:r>
            <a:r>
              <a:rPr lang="zh-CN" altLang="zh-CN" dirty="0"/>
              <a:t>：</a:t>
            </a:r>
            <a:r>
              <a:rPr lang="en-US" altLang="zh-CN" dirty="0"/>
              <a:t>/SCWM/USER - </a:t>
            </a:r>
            <a:r>
              <a:rPr lang="zh-CN" altLang="zh-CN" dirty="0"/>
              <a:t>维护用户</a:t>
            </a:r>
            <a:endParaRPr lang="zh-CN" altLang="zh-CN" dirty="0">
              <a:solidFill>
                <a:srgbClr val="0070C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4731" y="1797968"/>
            <a:ext cx="9175401" cy="90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4828" y="2759681"/>
            <a:ext cx="9315304" cy="106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4391" y="3891041"/>
            <a:ext cx="9245741" cy="129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8844" y="5249017"/>
            <a:ext cx="9131287" cy="109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9051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27465" y="95885"/>
            <a:ext cx="3552190" cy="718820"/>
            <a:chOff x="13501" y="519"/>
            <a:chExt cx="5594" cy="1132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 rotWithShape="1">
            <a:blip r:embed="rId2"/>
            <a:srcRect r="24054"/>
            <a:stretch>
              <a:fillRect/>
            </a:stretch>
          </p:blipFill>
          <p:spPr>
            <a:xfrm>
              <a:off x="13501" y="519"/>
              <a:ext cx="2742" cy="1133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16335" y="707"/>
              <a:ext cx="2761" cy="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企业数字化赋能者 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工业管理软件践行者</a:t>
              </a: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6245" y="854"/>
              <a:ext cx="0" cy="478"/>
            </a:xfrm>
            <a:prstGeom prst="line">
              <a:avLst/>
            </a:prstGeom>
            <a:noFill/>
            <a:ln w="12700" cap="flat" cmpd="sng" algn="ctr">
              <a:solidFill>
                <a:srgbClr val="8EA2A9"/>
              </a:solidFill>
              <a:prstDash val="solid"/>
              <a:miter lim="800000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3696001" y="6426244"/>
            <a:ext cx="8567999" cy="175424"/>
            <a:chOff x="2839483" y="6415380"/>
            <a:chExt cx="9270616" cy="175424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6514161" y="6590804"/>
              <a:ext cx="5595938" cy="0"/>
            </a:xfrm>
            <a:prstGeom prst="line">
              <a:avLst/>
            </a:prstGeom>
            <a:noFill/>
            <a:ln w="1905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 flipH="1">
              <a:off x="2839483" y="6415380"/>
              <a:ext cx="8440367" cy="0"/>
            </a:xfrm>
            <a:prstGeom prst="line">
              <a:avLst/>
            </a:prstGeom>
            <a:noFill/>
            <a:ln w="1270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9" name="文本框 8"/>
          <p:cNvSpPr txBox="1"/>
          <p:nvPr/>
        </p:nvSpPr>
        <p:spPr>
          <a:xfrm>
            <a:off x="874828" y="696595"/>
            <a:ext cx="564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８</a:t>
            </a:r>
            <a:r>
              <a:rPr lang="en-US" altLang="zh-CN" sz="2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.1</a:t>
            </a:r>
            <a:r>
              <a:rPr lang="zh-CN" altLang="en-US" sz="2000" b="1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、框架</a:t>
            </a:r>
            <a:r>
              <a:rPr lang="zh-CN" altLang="zh-CN" sz="2000" dirty="0" smtClean="0"/>
              <a:t>测试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tcode</a:t>
            </a:r>
            <a:r>
              <a:rPr lang="zh-CN" altLang="zh-CN" sz="2000" dirty="0"/>
              <a:t>：</a:t>
            </a:r>
            <a:r>
              <a:rPr lang="en-US" altLang="zh-CN" sz="2000" dirty="0"/>
              <a:t>/</a:t>
            </a:r>
            <a:r>
              <a:rPr lang="en-US" altLang="zh-CN" sz="2000" dirty="0" smtClean="0"/>
              <a:t>n/</a:t>
            </a:r>
            <a:r>
              <a:rPr lang="en-US" altLang="zh-CN" sz="2000" dirty="0" err="1" smtClean="0"/>
              <a:t>scwm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rfui</a:t>
            </a:r>
            <a:endParaRPr lang="zh-CN" altLang="zh-CN" sz="20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0756" y="1304024"/>
            <a:ext cx="44767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7173" y="1448899"/>
            <a:ext cx="29622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335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9491333" y="3175594"/>
            <a:ext cx="2249229" cy="2865213"/>
            <a:chOff x="3975435" y="-245859"/>
            <a:chExt cx="4454484" cy="4021837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8429919" y="2699292"/>
              <a:ext cx="0" cy="252629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>
            <a:xfrm>
              <a:off x="4646613" y="2690545"/>
              <a:ext cx="0" cy="252629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>
            <a:xfrm>
              <a:off x="4279747" y="2351303"/>
              <a:ext cx="0" cy="252629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sp>
          <p:nvSpPr>
            <p:cNvPr id="130" name="椭圆 129"/>
            <p:cNvSpPr/>
            <p:nvPr/>
          </p:nvSpPr>
          <p:spPr>
            <a:xfrm>
              <a:off x="4504500" y="2388601"/>
              <a:ext cx="36000" cy="36000"/>
            </a:xfrm>
            <a:prstGeom prst="ellipse">
              <a:avLst/>
            </a:prstGeom>
            <a:solidFill>
              <a:srgbClr val="8EA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3975435" y="2699292"/>
              <a:ext cx="36000" cy="36000"/>
            </a:xfrm>
            <a:prstGeom prst="ellipse">
              <a:avLst/>
            </a:prstGeom>
            <a:solidFill>
              <a:srgbClr val="8EA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8096825" y="2780859"/>
              <a:ext cx="72000" cy="72000"/>
            </a:xfrm>
            <a:prstGeom prst="ellipse">
              <a:avLst/>
            </a:prstGeom>
            <a:solidFill>
              <a:srgbClr val="8EA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5928766" y="19140"/>
              <a:ext cx="1250009" cy="3670942"/>
              <a:chOff x="9680544" y="2138994"/>
              <a:chExt cx="1250009" cy="3670942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9680800" y="2399981"/>
                <a:ext cx="625794" cy="3409955"/>
              </a:xfrm>
              <a:prstGeom prst="rect">
                <a:avLst/>
              </a:prstGeom>
              <a:gradFill flip="none" rotWithShape="1">
                <a:gsLst>
                  <a:gs pos="24000">
                    <a:srgbClr val="AD053D">
                      <a:alpha val="0"/>
                    </a:srgbClr>
                  </a:gs>
                  <a:gs pos="76000">
                    <a:srgbClr val="AD053D"/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0297986" y="2399981"/>
                <a:ext cx="625794" cy="3409955"/>
              </a:xfrm>
              <a:prstGeom prst="rect">
                <a:avLst/>
              </a:prstGeom>
              <a:gradFill flip="none" rotWithShape="1">
                <a:gsLst>
                  <a:gs pos="23000">
                    <a:srgbClr val="EE004A">
                      <a:alpha val="0"/>
                    </a:srgbClr>
                  </a:gs>
                  <a:gs pos="63000">
                    <a:srgbClr val="EE004A"/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5" name="菱形 164"/>
              <p:cNvSpPr/>
              <p:nvPr/>
            </p:nvSpPr>
            <p:spPr>
              <a:xfrm>
                <a:off x="9680544" y="2138994"/>
                <a:ext cx="1250009" cy="521116"/>
              </a:xfrm>
              <a:prstGeom prst="diamond">
                <a:avLst/>
              </a:prstGeom>
              <a:gradFill flip="none" rotWithShape="1">
                <a:gsLst>
                  <a:gs pos="0">
                    <a:srgbClr val="AD053D"/>
                  </a:gs>
                  <a:gs pos="100000">
                    <a:srgbClr val="EE004A"/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5727802" y="-245859"/>
              <a:ext cx="1656167" cy="3985627"/>
              <a:chOff x="8854316" y="1476349"/>
              <a:chExt cx="1656167" cy="3985627"/>
            </a:xfrm>
          </p:grpSpPr>
          <p:sp>
            <p:nvSpPr>
              <p:cNvPr id="159" name="六边形 158"/>
              <p:cNvSpPr/>
              <p:nvPr/>
            </p:nvSpPr>
            <p:spPr>
              <a:xfrm rot="5400000">
                <a:off x="7705005" y="2689240"/>
                <a:ext cx="3952238" cy="1593233"/>
              </a:xfrm>
              <a:prstGeom prst="hexagon">
                <a:avLst>
                  <a:gd name="adj" fmla="val 20346"/>
                  <a:gd name="vf" fmla="val 115470"/>
                </a:avLst>
              </a:prstGeom>
              <a:gradFill flip="none" rotWithShape="1">
                <a:gsLst>
                  <a:gs pos="3000">
                    <a:srgbClr val="AD053D">
                      <a:alpha val="0"/>
                    </a:srgbClr>
                  </a:gs>
                  <a:gs pos="100000">
                    <a:srgbClr val="AD053D">
                      <a:alpha val="13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gradFill flip="none" rotWithShape="1">
                  <a:gsLst>
                    <a:gs pos="17000">
                      <a:srgbClr val="AD053D">
                        <a:alpha val="0"/>
                      </a:srgbClr>
                    </a:gs>
                    <a:gs pos="100000">
                      <a:srgbClr val="AD053D">
                        <a:alpha val="55000"/>
                      </a:srgbClr>
                    </a:gs>
                  </a:gsLst>
                  <a:lin ang="108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9641624" y="1476349"/>
                <a:ext cx="72000" cy="72000"/>
              </a:xfrm>
              <a:prstGeom prst="ellipse">
                <a:avLst/>
              </a:prstGeom>
              <a:solidFill>
                <a:srgbClr val="AD05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8854316" y="1808324"/>
                <a:ext cx="72000" cy="72000"/>
              </a:xfrm>
              <a:prstGeom prst="ellipse">
                <a:avLst/>
              </a:prstGeom>
              <a:solidFill>
                <a:srgbClr val="AD05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10438483" y="1806315"/>
                <a:ext cx="72000" cy="72000"/>
              </a:xfrm>
              <a:prstGeom prst="ellipse">
                <a:avLst/>
              </a:prstGeom>
              <a:solidFill>
                <a:srgbClr val="AD05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4908578" y="1771550"/>
              <a:ext cx="1110550" cy="2004428"/>
              <a:chOff x="8854316" y="1476349"/>
              <a:chExt cx="1656165" cy="2989207"/>
            </a:xfrm>
          </p:grpSpPr>
          <p:sp>
            <p:nvSpPr>
              <p:cNvPr id="155" name="六边形 154"/>
              <p:cNvSpPr/>
              <p:nvPr/>
            </p:nvSpPr>
            <p:spPr>
              <a:xfrm rot="5400000">
                <a:off x="8203213" y="2191032"/>
                <a:ext cx="2955817" cy="1593232"/>
              </a:xfrm>
              <a:prstGeom prst="hexagon">
                <a:avLst>
                  <a:gd name="adj" fmla="val 20346"/>
                  <a:gd name="vf" fmla="val 115470"/>
                </a:avLst>
              </a:prstGeom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>
                      <a:alpha val="13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gradFill flip="none" rotWithShape="1">
                  <a:gsLst>
                    <a:gs pos="22000">
                      <a:srgbClr val="8EA2A9">
                        <a:alpha val="0"/>
                      </a:srgbClr>
                    </a:gs>
                    <a:gs pos="100000">
                      <a:srgbClr val="8EA2A9"/>
                    </a:gs>
                  </a:gsLst>
                  <a:lin ang="108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9641624" y="1476349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8854316" y="1808323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10438481" y="1806314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5033795" y="1872943"/>
              <a:ext cx="845627" cy="1617055"/>
              <a:chOff x="8160309" y="3595151"/>
              <a:chExt cx="845627" cy="1617055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8160309" y="3777038"/>
                <a:ext cx="418042" cy="1435168"/>
              </a:xfrm>
              <a:prstGeom prst="rect">
                <a:avLst/>
              </a:prstGeom>
              <a:gradFill flip="none" rotWithShape="1">
                <a:gsLst>
                  <a:gs pos="3000">
                    <a:srgbClr val="8EA2A9">
                      <a:alpha val="0"/>
                    </a:srgbClr>
                  </a:gs>
                  <a:gs pos="100000">
                    <a:srgbClr val="8EA2A9">
                      <a:lumMod val="75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8577125" y="3767457"/>
                <a:ext cx="418042" cy="1435168"/>
              </a:xfrm>
              <a:prstGeom prst="rect">
                <a:avLst/>
              </a:prstGeom>
              <a:gradFill flip="none" rotWithShape="1">
                <a:gsLst>
                  <a:gs pos="13000">
                    <a:srgbClr val="8EA2A9">
                      <a:lumMod val="60000"/>
                      <a:lumOff val="40000"/>
                      <a:alpha val="0"/>
                    </a:srgbClr>
                  </a:gs>
                  <a:gs pos="100000">
                    <a:srgbClr val="8EA2A9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4" name="菱形 153"/>
              <p:cNvSpPr/>
              <p:nvPr/>
            </p:nvSpPr>
            <p:spPr>
              <a:xfrm>
                <a:off x="8160309" y="3595151"/>
                <a:ext cx="845627" cy="363763"/>
              </a:xfrm>
              <a:prstGeom prst="diamond">
                <a:avLst/>
              </a:prstGeom>
              <a:gradFill flip="none" rotWithShape="1">
                <a:gsLst>
                  <a:gs pos="0">
                    <a:srgbClr val="8EA2A9"/>
                  </a:gs>
                  <a:gs pos="100000">
                    <a:srgbClr val="8EA2A9">
                      <a:lumMod val="60000"/>
                      <a:lumOff val="40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7058604" y="2190240"/>
              <a:ext cx="808410" cy="1459096"/>
              <a:chOff x="9064262" y="3902491"/>
              <a:chExt cx="808410" cy="1459096"/>
            </a:xfrm>
          </p:grpSpPr>
          <p:grpSp>
            <p:nvGrpSpPr>
              <p:cNvPr id="143" name="组合 142"/>
              <p:cNvGrpSpPr/>
              <p:nvPr/>
            </p:nvGrpSpPr>
            <p:grpSpPr>
              <a:xfrm>
                <a:off x="9114482" y="3999764"/>
                <a:ext cx="707657" cy="1313800"/>
                <a:chOff x="10077495" y="4019083"/>
                <a:chExt cx="707657" cy="1313800"/>
              </a:xfrm>
            </p:grpSpPr>
            <p:sp>
              <p:nvSpPr>
                <p:cNvPr id="149" name="矩形 148"/>
                <p:cNvSpPr/>
                <p:nvPr/>
              </p:nvSpPr>
              <p:spPr>
                <a:xfrm>
                  <a:off x="10078340" y="4175715"/>
                  <a:ext cx="349835" cy="1157168"/>
                </a:xfrm>
                <a:prstGeom prst="rect">
                  <a:avLst/>
                </a:prstGeom>
                <a:gradFill flip="none" rotWithShape="1">
                  <a:gsLst>
                    <a:gs pos="30000">
                      <a:srgbClr val="8EA2A9">
                        <a:lumMod val="75000"/>
                        <a:alpha val="0"/>
                      </a:srgbClr>
                    </a:gs>
                    <a:gs pos="100000">
                      <a:srgbClr val="8EA2A9">
                        <a:lumMod val="75000"/>
                      </a:srgbClr>
                    </a:gs>
                  </a:gsLst>
                  <a:lin ang="162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>
                  <a:off x="10427150" y="4167697"/>
                  <a:ext cx="349835" cy="1157168"/>
                </a:xfrm>
                <a:prstGeom prst="rect">
                  <a:avLst/>
                </a:prstGeom>
                <a:gradFill flip="none" rotWithShape="1">
                  <a:gsLst>
                    <a:gs pos="27000">
                      <a:srgbClr val="8EA2A9">
                        <a:lumMod val="60000"/>
                        <a:lumOff val="40000"/>
                        <a:alpha val="0"/>
                      </a:srgbClr>
                    </a:gs>
                    <a:gs pos="100000">
                      <a:srgbClr val="8EA2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51" name="菱形 150"/>
                <p:cNvSpPr/>
                <p:nvPr/>
              </p:nvSpPr>
              <p:spPr>
                <a:xfrm>
                  <a:off x="10077495" y="4019083"/>
                  <a:ext cx="707657" cy="305844"/>
                </a:xfrm>
                <a:prstGeom prst="diamond">
                  <a:avLst/>
                </a:prstGeom>
                <a:gradFill flip="none" rotWithShape="1">
                  <a:gsLst>
                    <a:gs pos="0">
                      <a:srgbClr val="8EA2A9"/>
                    </a:gs>
                    <a:gs pos="100000">
                      <a:srgbClr val="8EA2A9">
                        <a:lumMod val="60000"/>
                        <a:lumOff val="40000"/>
                      </a:srgbClr>
                    </a:gs>
                  </a:gsLst>
                  <a:lin ang="108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144" name="组合 143"/>
              <p:cNvGrpSpPr/>
              <p:nvPr/>
            </p:nvGrpSpPr>
            <p:grpSpPr>
              <a:xfrm>
                <a:off x="9064262" y="3902491"/>
                <a:ext cx="808410" cy="1459096"/>
                <a:chOff x="8854316" y="1476349"/>
                <a:chExt cx="1656167" cy="2989211"/>
              </a:xfrm>
            </p:grpSpPr>
            <p:sp>
              <p:nvSpPr>
                <p:cNvPr id="145" name="六边形 144"/>
                <p:cNvSpPr/>
                <p:nvPr/>
              </p:nvSpPr>
              <p:spPr>
                <a:xfrm rot="5400000">
                  <a:off x="8203217" y="2191035"/>
                  <a:ext cx="2955817" cy="1593234"/>
                </a:xfrm>
                <a:prstGeom prst="hexagon">
                  <a:avLst>
                    <a:gd name="adj" fmla="val 20346"/>
                    <a:gd name="vf" fmla="val 115470"/>
                  </a:avLst>
                </a:prstGeom>
                <a:gradFill flip="none" rotWithShape="1">
                  <a:gsLst>
                    <a:gs pos="100000">
                      <a:srgbClr val="8EA2A9">
                        <a:alpha val="13000"/>
                      </a:srgbClr>
                    </a:gs>
                    <a:gs pos="0">
                      <a:srgbClr val="8EA2A9">
                        <a:alpha val="0"/>
                      </a:srgbClr>
                    </a:gs>
                  </a:gsLst>
                  <a:lin ang="10800000" scaled="1"/>
                  <a:tileRect/>
                </a:gradFill>
                <a:ln w="12700" cap="flat" cmpd="sng" algn="ctr">
                  <a:gradFill flip="none" rotWithShape="1">
                    <a:gsLst>
                      <a:gs pos="0">
                        <a:srgbClr val="8EA2A9">
                          <a:alpha val="0"/>
                        </a:srgbClr>
                      </a:gs>
                      <a:gs pos="100000">
                        <a:srgbClr val="8EA2A9">
                          <a:alpha val="68000"/>
                        </a:srgbClr>
                      </a:gs>
                    </a:gsLst>
                    <a:lin ang="108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9641624" y="1476349"/>
                  <a:ext cx="72000" cy="72000"/>
                </a:xfrm>
                <a:prstGeom prst="ellipse">
                  <a:avLst/>
                </a:prstGeom>
                <a:solidFill>
                  <a:srgbClr val="8EA2A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8854316" y="1808324"/>
                  <a:ext cx="72000" cy="72000"/>
                </a:xfrm>
                <a:prstGeom prst="ellipse">
                  <a:avLst/>
                </a:prstGeom>
                <a:solidFill>
                  <a:srgbClr val="8EA2A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10438483" y="1806315"/>
                  <a:ext cx="72000" cy="72000"/>
                </a:xfrm>
                <a:prstGeom prst="ellipse">
                  <a:avLst/>
                </a:prstGeom>
                <a:solidFill>
                  <a:srgbClr val="8EA2A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cxnSp>
          <p:nvCxnSpPr>
            <p:cNvPr id="138" name="直接连接符 137"/>
            <p:cNvCxnSpPr/>
            <p:nvPr/>
          </p:nvCxnSpPr>
          <p:spPr>
            <a:xfrm>
              <a:off x="6390324" y="2951921"/>
              <a:ext cx="0" cy="335775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>
              <a:off x="8030628" y="2148740"/>
              <a:ext cx="0" cy="335775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sp>
          <p:nvSpPr>
            <p:cNvPr id="140" name="椭圆 139"/>
            <p:cNvSpPr/>
            <p:nvPr/>
          </p:nvSpPr>
          <p:spPr>
            <a:xfrm>
              <a:off x="4703132" y="2907174"/>
              <a:ext cx="72000" cy="72000"/>
            </a:xfrm>
            <a:prstGeom prst="ellipse">
              <a:avLst/>
            </a:prstGeom>
            <a:solidFill>
              <a:srgbClr val="AD05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6814971" y="2958721"/>
              <a:ext cx="72000" cy="72000"/>
            </a:xfrm>
            <a:prstGeom prst="ellipse">
              <a:avLst/>
            </a:prstGeom>
            <a:solidFill>
              <a:srgbClr val="AD05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6185689" y="3172253"/>
              <a:ext cx="36000" cy="36000"/>
            </a:xfrm>
            <a:prstGeom prst="ellipse">
              <a:avLst/>
            </a:prstGeom>
            <a:solidFill>
              <a:srgbClr val="AD05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66" name="矩形: 圆角 165"/>
          <p:cNvSpPr/>
          <p:nvPr/>
        </p:nvSpPr>
        <p:spPr>
          <a:xfrm flipH="1">
            <a:off x="608978" y="806860"/>
            <a:ext cx="2311860" cy="4409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AD053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67" name="直接连接符 166"/>
          <p:cNvCxnSpPr/>
          <p:nvPr/>
        </p:nvCxnSpPr>
        <p:spPr>
          <a:xfrm flipH="1" flipV="1">
            <a:off x="673894" y="1290406"/>
            <a:ext cx="1474988" cy="7322"/>
          </a:xfrm>
          <a:prstGeom prst="line">
            <a:avLst/>
          </a:prstGeom>
          <a:noFill/>
          <a:ln w="38100" cap="rnd" cmpd="sng" algn="ctr">
            <a:gradFill flip="none" rotWithShape="1">
              <a:gsLst>
                <a:gs pos="0">
                  <a:srgbClr val="8EA2A9">
                    <a:alpha val="0"/>
                  </a:srgbClr>
                </a:gs>
                <a:gs pos="100000">
                  <a:srgbClr val="8EA2A9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grpSp>
        <p:nvGrpSpPr>
          <p:cNvPr id="168" name="组合 167"/>
          <p:cNvGrpSpPr/>
          <p:nvPr/>
        </p:nvGrpSpPr>
        <p:grpSpPr>
          <a:xfrm>
            <a:off x="3696001" y="6426244"/>
            <a:ext cx="8567999" cy="175424"/>
            <a:chOff x="2839483" y="6415380"/>
            <a:chExt cx="9270616" cy="175424"/>
          </a:xfrm>
        </p:grpSpPr>
        <p:cxnSp>
          <p:nvCxnSpPr>
            <p:cNvPr id="169" name="直接连接符 168"/>
            <p:cNvCxnSpPr/>
            <p:nvPr/>
          </p:nvCxnSpPr>
          <p:spPr>
            <a:xfrm flipH="1">
              <a:off x="6514161" y="6590804"/>
              <a:ext cx="5595938" cy="0"/>
            </a:xfrm>
            <a:prstGeom prst="line">
              <a:avLst/>
            </a:prstGeom>
            <a:noFill/>
            <a:ln w="1905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flipH="1">
              <a:off x="2839483" y="6415380"/>
              <a:ext cx="8440367" cy="0"/>
            </a:xfrm>
            <a:prstGeom prst="line">
              <a:avLst/>
            </a:prstGeom>
            <a:noFill/>
            <a:ln w="1270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171" name="文本占位符 1"/>
          <p:cNvSpPr txBox="1"/>
          <p:nvPr/>
        </p:nvSpPr>
        <p:spPr>
          <a:xfrm>
            <a:off x="673894" y="849408"/>
            <a:ext cx="4838632" cy="7386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18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0000"/>
              </a:lnSpc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</a:t>
            </a:r>
            <a:r>
              <a:rPr kumimoji="0" lang="zh-CN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３：</a:t>
            </a:r>
            <a:r>
              <a:rPr lang="en-US" altLang="zh-CN" sz="2000" dirty="0">
                <a:solidFill>
                  <a:srgbClr val="8EA2A9"/>
                </a:solidFill>
                <a:ea typeface="微软雅黑" panose="020B0503020204020204" charset="-122"/>
              </a:rPr>
              <a:t>SAP EWM RF </a:t>
            </a:r>
            <a:r>
              <a:rPr lang="zh-CN" altLang="en-US" sz="2000" dirty="0">
                <a:solidFill>
                  <a:srgbClr val="8EA2A9"/>
                </a:solidFill>
                <a:ea typeface="微软雅黑" panose="020B0503020204020204" charset="-122"/>
              </a:rPr>
              <a:t>开发简介</a:t>
            </a:r>
            <a:endParaRPr lang="zh-CN" altLang="en-US" sz="2800" i="0" spc="100" dirty="0">
              <a:solidFill>
                <a:srgbClr val="8EA2A9"/>
              </a:solidFill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8927465" y="95885"/>
            <a:ext cx="3552190" cy="718820"/>
            <a:chOff x="13501" y="519"/>
            <a:chExt cx="5594" cy="1132"/>
          </a:xfrm>
        </p:grpSpPr>
        <p:pic>
          <p:nvPicPr>
            <p:cNvPr id="174" name="图片 173"/>
            <p:cNvPicPr>
              <a:picLocks noChangeAspect="1"/>
            </p:cNvPicPr>
            <p:nvPr userDrawn="1"/>
          </p:nvPicPr>
          <p:blipFill rotWithShape="1">
            <a:blip r:embed="rId2"/>
            <a:srcRect r="24054"/>
            <a:stretch>
              <a:fillRect/>
            </a:stretch>
          </p:blipFill>
          <p:spPr>
            <a:xfrm>
              <a:off x="13501" y="519"/>
              <a:ext cx="2742" cy="1133"/>
            </a:xfrm>
            <a:prstGeom prst="rect">
              <a:avLst/>
            </a:prstGeom>
          </p:spPr>
        </p:pic>
        <p:sp>
          <p:nvSpPr>
            <p:cNvPr id="175" name="文本框 174"/>
            <p:cNvSpPr txBox="1"/>
            <p:nvPr userDrawn="1"/>
          </p:nvSpPr>
          <p:spPr>
            <a:xfrm>
              <a:off x="16335" y="707"/>
              <a:ext cx="2761" cy="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企业数字化赋能者 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工业管理软件践行者</a:t>
              </a:r>
            </a:p>
          </p:txBody>
        </p:sp>
        <p:cxnSp>
          <p:nvCxnSpPr>
            <p:cNvPr id="176" name="直接连接符 175"/>
            <p:cNvCxnSpPr/>
            <p:nvPr userDrawn="1"/>
          </p:nvCxnSpPr>
          <p:spPr>
            <a:xfrm>
              <a:off x="16245" y="854"/>
              <a:ext cx="0" cy="478"/>
            </a:xfrm>
            <a:prstGeom prst="line">
              <a:avLst/>
            </a:prstGeom>
            <a:noFill/>
            <a:ln w="12700" cap="flat" cmpd="sng" algn="ctr">
              <a:solidFill>
                <a:srgbClr val="8EA2A9"/>
              </a:solidFill>
              <a:prstDash val="solid"/>
              <a:miter lim="800000"/>
            </a:ln>
            <a:effectLst/>
          </p:spPr>
        </p:cxnSp>
      </p:grpSp>
      <p:sp>
        <p:nvSpPr>
          <p:cNvPr id="3" name="文本框 2"/>
          <p:cNvSpPr txBox="1"/>
          <p:nvPr/>
        </p:nvSpPr>
        <p:spPr>
          <a:xfrm>
            <a:off x="812533" y="1200081"/>
            <a:ext cx="966510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225"/>
              </a:lnSpc>
              <a:defRPr/>
            </a:pPr>
            <a:r>
              <a:rPr lang="zh-CN" altLang="en-US" sz="1600" dirty="0"/>
              <a:t> </a:t>
            </a:r>
            <a:r>
              <a:rPr lang="zh-CN" altLang="en-US" sz="1600" dirty="0" smtClean="0"/>
              <a:t>    </a:t>
            </a:r>
            <a:r>
              <a:rPr lang="en-US" altLang="zh-CN" sz="1600" dirty="0" smtClean="0"/>
              <a:t>EWM</a:t>
            </a:r>
            <a:r>
              <a:rPr lang="zh-CN" altLang="en-US" sz="1600" dirty="0"/>
              <a:t>模块的</a:t>
            </a:r>
            <a:r>
              <a:rPr lang="en-US" altLang="zh-CN" sz="1600" dirty="0"/>
              <a:t>RF</a:t>
            </a:r>
            <a:r>
              <a:rPr lang="zh-CN" altLang="en-US" sz="1600" dirty="0"/>
              <a:t>开发和其他模块的开发有很大的差别，很大一部分都是通过</a:t>
            </a:r>
            <a:r>
              <a:rPr lang="en-US" altLang="zh-CN" sz="1600" dirty="0"/>
              <a:t>SPRO</a:t>
            </a:r>
            <a:r>
              <a:rPr lang="zh-CN" altLang="en-US" sz="1600" dirty="0"/>
              <a:t>配置来实现的</a:t>
            </a:r>
            <a:r>
              <a:rPr lang="zh-CN" altLang="en-US" sz="1600" dirty="0" smtClean="0"/>
              <a:t>。每一个屏幕都对应</a:t>
            </a:r>
            <a:r>
              <a:rPr lang="en-US" altLang="zh-CN" sz="1600" dirty="0" smtClean="0"/>
              <a:t>PBO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PAI </a:t>
            </a:r>
            <a:r>
              <a:rPr lang="zh-CN" altLang="en-US" sz="1600" dirty="0" smtClean="0"/>
              <a:t>两个函数，</a:t>
            </a:r>
            <a:r>
              <a:rPr lang="zh-CN" altLang="en-US" sz="1600" dirty="0"/>
              <a:t>有多少个屏幕，就新建多少对函数</a:t>
            </a:r>
            <a:r>
              <a:rPr lang="zh-CN" altLang="en-US" sz="1600" dirty="0" smtClean="0"/>
              <a:t>模块。</a:t>
            </a:r>
            <a:r>
              <a:rPr lang="zh-CN" altLang="en-US" sz="1600" dirty="0"/>
              <a:t>建立的函数模块，根据需求，我们定义一些屏幕上输入的结构和表，放入</a:t>
            </a:r>
            <a:r>
              <a:rPr lang="zh-CN" altLang="en-US" sz="1600" b="1" dirty="0"/>
              <a:t>正在更改</a:t>
            </a:r>
            <a:r>
              <a:rPr lang="zh-CN" altLang="en-US" sz="1600" dirty="0"/>
              <a:t>中，同理</a:t>
            </a:r>
            <a:r>
              <a:rPr lang="en-US" altLang="zh-CN" sz="1600" dirty="0"/>
              <a:t>PAI</a:t>
            </a:r>
            <a:r>
              <a:rPr lang="zh-CN" altLang="en-US" sz="1600" dirty="0"/>
              <a:t>和</a:t>
            </a:r>
            <a:r>
              <a:rPr lang="en-US" altLang="zh-CN" sz="1600" dirty="0"/>
              <a:t>PBO</a:t>
            </a:r>
            <a:r>
              <a:rPr lang="zh-CN" altLang="en-US" sz="1600" dirty="0"/>
              <a:t>中的定义必须是相同</a:t>
            </a:r>
            <a:r>
              <a:rPr lang="zh-CN" altLang="en-US" sz="1600" dirty="0" smtClean="0"/>
              <a:t>的，如下图</a:t>
            </a:r>
            <a:r>
              <a:rPr lang="en-US" altLang="zh-CN" sz="1600" dirty="0" smtClean="0"/>
              <a:t>:</a:t>
            </a:r>
            <a:endParaRPr lang="zh-CN" altLang="zh-CN" sz="1600" dirty="0"/>
          </a:p>
        </p:txBody>
      </p:sp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46" y="2457586"/>
            <a:ext cx="5027745" cy="389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132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890260"/>
          </a:xfrm>
          <a:prstGeom prst="rect">
            <a:avLst/>
          </a:prstGeom>
          <a:solidFill>
            <a:srgbClr val="8EA2A9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24270" y="3608705"/>
            <a:ext cx="476377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8EA2A9"/>
                </a:solidFill>
                <a:latin typeface="Arial" panose="020B0604020202020204"/>
                <a:ea typeface="微软雅黑" panose="020B0503020204020204" charset="-122"/>
              </a:rPr>
              <a:t>企业数字化赋能者 </a:t>
            </a:r>
            <a:r>
              <a:rPr lang="en-US" altLang="zh-CN" sz="2000" dirty="0">
                <a:solidFill>
                  <a:srgbClr val="8EA2A9"/>
                </a:solidFill>
                <a:latin typeface="Arial" panose="020B0604020202020204"/>
                <a:ea typeface="微软雅黑" panose="020B0503020204020204" charset="-122"/>
              </a:rPr>
              <a:t>|</a:t>
            </a:r>
            <a:r>
              <a:rPr lang="zh-CN" altLang="en-US" sz="2000" dirty="0">
                <a:solidFill>
                  <a:srgbClr val="8EA2A9"/>
                </a:solidFill>
                <a:latin typeface="Arial" panose="020B0604020202020204"/>
                <a:ea typeface="微软雅黑" panose="020B0503020204020204" charset="-122"/>
              </a:rPr>
              <a:t>工业管理软件践行者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642620" y="6190615"/>
            <a:ext cx="11038840" cy="29210"/>
          </a:xfrm>
          <a:prstGeom prst="line">
            <a:avLst/>
          </a:prstGeom>
          <a:noFill/>
          <a:ln w="127000" cap="rnd" cmpd="sng" algn="ctr">
            <a:gradFill flip="none" rotWithShape="1">
              <a:gsLst>
                <a:gs pos="0">
                  <a:srgbClr val="AD053D">
                    <a:alpha val="0"/>
                  </a:srgbClr>
                </a:gs>
                <a:gs pos="100000">
                  <a:srgbClr val="AD053D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6376670" y="2154555"/>
            <a:ext cx="4763770" cy="1580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8800" b="1" spc="100" dirty="0">
                <a:solidFill>
                  <a:srgbClr val="8EA2A9"/>
                </a:solidFill>
                <a:latin typeface="Arial" panose="020B0604020202020204"/>
                <a:ea typeface="微软雅黑" panose="020B0503020204020204" charset="-122"/>
              </a:rPr>
              <a:t>Thanks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r="24054"/>
          <a:stretch>
            <a:fillRect/>
          </a:stretch>
        </p:blipFill>
        <p:spPr>
          <a:xfrm>
            <a:off x="372745" y="24130"/>
            <a:ext cx="2011680" cy="83058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783409" y="1002300"/>
            <a:ext cx="10749779" cy="11195"/>
          </a:xfrm>
          <a:prstGeom prst="line">
            <a:avLst/>
          </a:prstGeom>
          <a:noFill/>
          <a:ln w="127000" cap="rnd" cmpd="sng" algn="ctr">
            <a:gradFill flip="none" rotWithShape="1">
              <a:gsLst>
                <a:gs pos="0">
                  <a:srgbClr val="8EA2A9">
                    <a:alpha val="0"/>
                  </a:srgbClr>
                </a:gs>
                <a:gs pos="100000">
                  <a:srgbClr val="8EA2A9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cxnSp>
        <p:nvCxnSpPr>
          <p:cNvPr id="10" name="直接连接符 9"/>
          <p:cNvCxnSpPr/>
          <p:nvPr/>
        </p:nvCxnSpPr>
        <p:spPr>
          <a:xfrm>
            <a:off x="460943" y="854822"/>
            <a:ext cx="2940538" cy="0"/>
          </a:xfrm>
          <a:prstGeom prst="line">
            <a:avLst/>
          </a:prstGeom>
          <a:noFill/>
          <a:ln w="19050" cap="rnd" cmpd="sng" algn="ctr">
            <a:gradFill flip="none" rotWithShape="1">
              <a:gsLst>
                <a:gs pos="0">
                  <a:srgbClr val="AD053D">
                    <a:alpha val="0"/>
                  </a:srgbClr>
                </a:gs>
                <a:gs pos="100000">
                  <a:srgbClr val="AD053D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5" y="1489710"/>
            <a:ext cx="5336540" cy="4730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/>
          <a:srcRect r="24054"/>
          <a:stretch>
            <a:fillRect/>
          </a:stretch>
        </p:blipFill>
        <p:spPr>
          <a:xfrm>
            <a:off x="10272422" y="122270"/>
            <a:ext cx="1740915" cy="71939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597535" y="2743200"/>
            <a:ext cx="2905760" cy="41910"/>
          </a:xfrm>
          <a:prstGeom prst="line">
            <a:avLst/>
          </a:prstGeom>
          <a:noFill/>
          <a:ln w="38100" cap="rnd" cmpd="sng" algn="ctr">
            <a:gradFill flip="none" rotWithShape="1">
              <a:gsLst>
                <a:gs pos="0">
                  <a:srgbClr val="AD053D">
                    <a:alpha val="0"/>
                  </a:srgbClr>
                </a:gs>
                <a:gs pos="100000">
                  <a:srgbClr val="AD053D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cxnSp>
        <p:nvCxnSpPr>
          <p:cNvPr id="19" name="直接连接符 18"/>
          <p:cNvCxnSpPr/>
          <p:nvPr/>
        </p:nvCxnSpPr>
        <p:spPr>
          <a:xfrm>
            <a:off x="597535" y="2872740"/>
            <a:ext cx="1782445" cy="17780"/>
          </a:xfrm>
          <a:prstGeom prst="line">
            <a:avLst/>
          </a:prstGeom>
          <a:noFill/>
          <a:ln w="38100" cap="rnd" cmpd="sng" algn="ctr">
            <a:gradFill flip="none" rotWithShape="1">
              <a:gsLst>
                <a:gs pos="0">
                  <a:srgbClr val="8EA2A9">
                    <a:alpha val="0"/>
                  </a:srgbClr>
                </a:gs>
                <a:gs pos="100000">
                  <a:srgbClr val="8EA2A9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cxnSp>
        <p:nvCxnSpPr>
          <p:cNvPr id="20" name="直接连接符 19"/>
          <p:cNvCxnSpPr/>
          <p:nvPr/>
        </p:nvCxnSpPr>
        <p:spPr>
          <a:xfrm flipH="1">
            <a:off x="613197" y="6230268"/>
            <a:ext cx="10735149" cy="0"/>
          </a:xfrm>
          <a:prstGeom prst="line">
            <a:avLst/>
          </a:prstGeom>
          <a:noFill/>
          <a:ln w="95250" cap="rnd" cmpd="sng" algn="ctr">
            <a:gradFill flip="none" rotWithShape="1">
              <a:gsLst>
                <a:gs pos="0">
                  <a:srgbClr val="8EA2A9">
                    <a:alpha val="0"/>
                  </a:srgbClr>
                </a:gs>
                <a:gs pos="100000">
                  <a:srgbClr val="8EA2A9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cxnSp>
        <p:nvCxnSpPr>
          <p:cNvPr id="21" name="直接连接符 20"/>
          <p:cNvCxnSpPr/>
          <p:nvPr/>
        </p:nvCxnSpPr>
        <p:spPr>
          <a:xfrm flipH="1">
            <a:off x="597845" y="6499225"/>
            <a:ext cx="9734890" cy="0"/>
          </a:xfrm>
          <a:prstGeom prst="line">
            <a:avLst/>
          </a:prstGeom>
          <a:noFill/>
          <a:ln w="19050" cap="rnd" cmpd="sng" algn="ctr">
            <a:gradFill flip="none" rotWithShape="1">
              <a:gsLst>
                <a:gs pos="0">
                  <a:srgbClr val="AD053D">
                    <a:alpha val="0"/>
                  </a:srgbClr>
                </a:gs>
                <a:gs pos="100000">
                  <a:srgbClr val="AD053D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pic>
        <p:nvPicPr>
          <p:cNvPr id="22" name="图片 21" descr="徽标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12"/>
          <a:stretch>
            <a:fillRect/>
          </a:stretch>
        </p:blipFill>
        <p:spPr>
          <a:xfrm>
            <a:off x="6296952" y="1025011"/>
            <a:ext cx="5895048" cy="5159448"/>
          </a:xfrm>
          <a:prstGeom prst="rect">
            <a:avLst/>
          </a:prstGeom>
        </p:spPr>
      </p:pic>
      <p:sp>
        <p:nvSpPr>
          <p:cNvPr id="26" name="文本占位符 2"/>
          <p:cNvSpPr txBox="1"/>
          <p:nvPr/>
        </p:nvSpPr>
        <p:spPr>
          <a:xfrm>
            <a:off x="702097" y="4119238"/>
            <a:ext cx="1883018" cy="30670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rgbClr val="AD053D"/>
                </a:solidFill>
                <a:latin typeface="Arial" panose="020B0604020202020204"/>
                <a:ea typeface="微软雅黑" panose="020B0503020204020204" charset="-122"/>
              </a:rPr>
              <a:t>洪伟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AD053D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文本占位符 3"/>
          <p:cNvSpPr txBox="1"/>
          <p:nvPr/>
        </p:nvSpPr>
        <p:spPr>
          <a:xfrm>
            <a:off x="597771" y="1790945"/>
            <a:ext cx="6337651" cy="7169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4000" kern="1200" spc="1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EWM</a:t>
            </a:r>
            <a:r>
              <a:rPr kumimoji="0" lang="zh-CN" altLang="en-US" sz="40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框架搭建分享</a:t>
            </a:r>
            <a:endParaRPr kumimoji="0" lang="zh-CN" altLang="en-US" sz="4000" b="0" i="0" u="none" strike="noStrike" kern="1200" cap="none" spc="100" normalizeH="0" baseline="0" noProof="0" dirty="0">
              <a:ln>
                <a:noFill/>
              </a:ln>
              <a:solidFill>
                <a:srgbClr val="8EA2A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8" name="文本占位符 1"/>
          <p:cNvSpPr txBox="1"/>
          <p:nvPr/>
        </p:nvSpPr>
        <p:spPr>
          <a:xfrm>
            <a:off x="702097" y="4435693"/>
            <a:ext cx="1542872" cy="27559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12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2024/12/05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8EA2A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9" name="文本占位符 4"/>
          <p:cNvSpPr txBox="1"/>
          <p:nvPr/>
        </p:nvSpPr>
        <p:spPr>
          <a:xfrm>
            <a:off x="702097" y="3811263"/>
            <a:ext cx="1883018" cy="30670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14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D053D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华南开发部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0" y="0"/>
            <a:ext cx="3173449" cy="6858000"/>
          </a:xfrm>
          <a:prstGeom prst="rect">
            <a:avLst/>
          </a:prstGeom>
          <a:solidFill>
            <a:srgbClr val="8EA2A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30515" y="606355"/>
            <a:ext cx="1334442" cy="728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 spc="10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目录</a:t>
            </a:r>
            <a:endParaRPr lang="en-US" altLang="zh-CN" sz="4000" spc="10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20140" y="1273953"/>
            <a:ext cx="2029767" cy="37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pc="10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Content</a:t>
            </a:r>
          </a:p>
        </p:txBody>
      </p:sp>
      <p:cxnSp>
        <p:nvCxnSpPr>
          <p:cNvPr id="68" name="直接连接符 67"/>
          <p:cNvCxnSpPr/>
          <p:nvPr/>
        </p:nvCxnSpPr>
        <p:spPr>
          <a:xfrm>
            <a:off x="10827696" y="5646150"/>
            <a:ext cx="0" cy="335775"/>
          </a:xfrm>
          <a:prstGeom prst="line">
            <a:avLst/>
          </a:prstGeom>
          <a:noFill/>
          <a:ln w="38100" cap="rnd" cmpd="sng" algn="ctr">
            <a:gradFill flip="none" rotWithShape="1">
              <a:gsLst>
                <a:gs pos="0">
                  <a:srgbClr val="8EA2A9">
                    <a:alpha val="0"/>
                  </a:srgbClr>
                </a:gs>
                <a:gs pos="100000">
                  <a:srgbClr val="8EA2A9"/>
                </a:gs>
              </a:gsLst>
              <a:lin ang="16200000" scaled="1"/>
              <a:tileRect/>
            </a:gradFill>
            <a:prstDash val="solid"/>
            <a:round/>
          </a:ln>
          <a:effectLst/>
        </p:spPr>
      </p:cxnSp>
      <p:sp>
        <p:nvSpPr>
          <p:cNvPr id="69" name="椭圆 68"/>
          <p:cNvSpPr/>
          <p:nvPr/>
        </p:nvSpPr>
        <p:spPr>
          <a:xfrm>
            <a:off x="11252343" y="5652950"/>
            <a:ext cx="72000" cy="72000"/>
          </a:xfrm>
          <a:prstGeom prst="ellipse">
            <a:avLst/>
          </a:prstGeom>
          <a:solidFill>
            <a:srgbClr val="AD053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10623061" y="5866482"/>
            <a:ext cx="36000" cy="36000"/>
          </a:xfrm>
          <a:prstGeom prst="ellipse">
            <a:avLst/>
          </a:prstGeom>
          <a:solidFill>
            <a:srgbClr val="AD053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10803102" y="4768117"/>
            <a:ext cx="894951" cy="2153732"/>
            <a:chOff x="7932383" y="1237483"/>
            <a:chExt cx="1656167" cy="3985627"/>
          </a:xfrm>
        </p:grpSpPr>
        <p:grpSp>
          <p:nvGrpSpPr>
            <p:cNvPr id="72" name="组合 71"/>
            <p:cNvGrpSpPr/>
            <p:nvPr/>
          </p:nvGrpSpPr>
          <p:grpSpPr>
            <a:xfrm>
              <a:off x="7932383" y="1237483"/>
              <a:ext cx="1656167" cy="3985627"/>
              <a:chOff x="8854316" y="1476349"/>
              <a:chExt cx="1656167" cy="3985627"/>
            </a:xfrm>
          </p:grpSpPr>
          <p:sp>
            <p:nvSpPr>
              <p:cNvPr id="77" name="六边形 76"/>
              <p:cNvSpPr/>
              <p:nvPr/>
            </p:nvSpPr>
            <p:spPr>
              <a:xfrm rot="5400000">
                <a:off x="7705005" y="2689240"/>
                <a:ext cx="3952238" cy="1593233"/>
              </a:xfrm>
              <a:prstGeom prst="hexagon">
                <a:avLst>
                  <a:gd name="adj" fmla="val 20346"/>
                  <a:gd name="vf" fmla="val 115470"/>
                </a:avLst>
              </a:prstGeom>
              <a:gradFill flip="none" rotWithShape="1">
                <a:gsLst>
                  <a:gs pos="3000">
                    <a:srgbClr val="AD053D">
                      <a:alpha val="0"/>
                    </a:srgbClr>
                  </a:gs>
                  <a:gs pos="100000">
                    <a:srgbClr val="AD053D">
                      <a:alpha val="13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gradFill flip="none" rotWithShape="1">
                  <a:gsLst>
                    <a:gs pos="0">
                      <a:srgbClr val="AD053D">
                        <a:alpha val="0"/>
                      </a:srgbClr>
                    </a:gs>
                    <a:gs pos="100000">
                      <a:srgbClr val="AD053D">
                        <a:alpha val="55000"/>
                      </a:srgbClr>
                    </a:gs>
                  </a:gsLst>
                  <a:lin ang="108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9641624" y="1476349"/>
                <a:ext cx="72000" cy="72000"/>
              </a:xfrm>
              <a:prstGeom prst="ellipse">
                <a:avLst/>
              </a:prstGeom>
              <a:solidFill>
                <a:srgbClr val="AD05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8854316" y="1808324"/>
                <a:ext cx="72000" cy="72000"/>
              </a:xfrm>
              <a:prstGeom prst="ellipse">
                <a:avLst/>
              </a:prstGeom>
              <a:solidFill>
                <a:srgbClr val="AD05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0438483" y="1806315"/>
                <a:ext cx="72000" cy="72000"/>
              </a:xfrm>
              <a:prstGeom prst="ellipse">
                <a:avLst/>
              </a:prstGeom>
              <a:solidFill>
                <a:srgbClr val="AD05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8133347" y="1502482"/>
              <a:ext cx="1250009" cy="3670942"/>
              <a:chOff x="9680544" y="2138994"/>
              <a:chExt cx="1250009" cy="3670942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9680800" y="2399981"/>
                <a:ext cx="625794" cy="3409955"/>
              </a:xfrm>
              <a:prstGeom prst="rect">
                <a:avLst/>
              </a:prstGeom>
              <a:gradFill flip="none" rotWithShape="1">
                <a:gsLst>
                  <a:gs pos="24000">
                    <a:srgbClr val="AD053D">
                      <a:alpha val="0"/>
                    </a:srgbClr>
                  </a:gs>
                  <a:gs pos="76000">
                    <a:srgbClr val="AD053D"/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0297986" y="2399981"/>
                <a:ext cx="625794" cy="3409955"/>
              </a:xfrm>
              <a:prstGeom prst="rect">
                <a:avLst/>
              </a:prstGeom>
              <a:gradFill flip="none" rotWithShape="1">
                <a:gsLst>
                  <a:gs pos="23000">
                    <a:srgbClr val="EE004A">
                      <a:alpha val="0"/>
                    </a:srgbClr>
                  </a:gs>
                  <a:gs pos="63000">
                    <a:srgbClr val="EE004A"/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6" name="菱形 75"/>
              <p:cNvSpPr/>
              <p:nvPr/>
            </p:nvSpPr>
            <p:spPr>
              <a:xfrm>
                <a:off x="9680544" y="2138994"/>
                <a:ext cx="1250009" cy="521116"/>
              </a:xfrm>
              <a:prstGeom prst="diamond">
                <a:avLst/>
              </a:prstGeom>
              <a:gradFill flip="none" rotWithShape="1">
                <a:gsLst>
                  <a:gs pos="0">
                    <a:srgbClr val="AD053D"/>
                  </a:gs>
                  <a:gs pos="100000">
                    <a:srgbClr val="EE004A"/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10340196" y="5573612"/>
            <a:ext cx="754426" cy="1361660"/>
            <a:chOff x="7860291" y="7394087"/>
            <a:chExt cx="1110550" cy="2004428"/>
          </a:xfrm>
        </p:grpSpPr>
        <p:grpSp>
          <p:nvGrpSpPr>
            <p:cNvPr id="82" name="组合 81"/>
            <p:cNvGrpSpPr/>
            <p:nvPr/>
          </p:nvGrpSpPr>
          <p:grpSpPr>
            <a:xfrm>
              <a:off x="7860291" y="7394087"/>
              <a:ext cx="1110550" cy="2004428"/>
              <a:chOff x="8854316" y="1476349"/>
              <a:chExt cx="1656165" cy="2989207"/>
            </a:xfrm>
          </p:grpSpPr>
          <p:sp>
            <p:nvSpPr>
              <p:cNvPr id="87" name="六边形 86"/>
              <p:cNvSpPr/>
              <p:nvPr/>
            </p:nvSpPr>
            <p:spPr>
              <a:xfrm rot="5400000">
                <a:off x="8203213" y="2191032"/>
                <a:ext cx="2955817" cy="1593232"/>
              </a:xfrm>
              <a:prstGeom prst="hexagon">
                <a:avLst>
                  <a:gd name="adj" fmla="val 20346"/>
                  <a:gd name="vf" fmla="val 115470"/>
                </a:avLst>
              </a:prstGeom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>
                      <a:alpha val="13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gradFill flip="none" rotWithShape="1">
                  <a:gsLst>
                    <a:gs pos="0">
                      <a:srgbClr val="8EA2A9">
                        <a:alpha val="0"/>
                      </a:srgbClr>
                    </a:gs>
                    <a:gs pos="100000">
                      <a:srgbClr val="8EA2A9"/>
                    </a:gs>
                  </a:gsLst>
                  <a:lin ang="108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9641624" y="1476349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8854316" y="1808323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10438481" y="1806314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8017668" y="7543760"/>
              <a:ext cx="845627" cy="1617055"/>
              <a:chOff x="8160309" y="3595151"/>
              <a:chExt cx="845627" cy="1617055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8160309" y="3777038"/>
                <a:ext cx="418042" cy="1435168"/>
              </a:xfrm>
              <a:prstGeom prst="rect">
                <a:avLst/>
              </a:prstGeom>
              <a:gradFill flip="none" rotWithShape="1">
                <a:gsLst>
                  <a:gs pos="3000">
                    <a:srgbClr val="8EA2A9">
                      <a:alpha val="0"/>
                    </a:srgbClr>
                  </a:gs>
                  <a:gs pos="100000">
                    <a:srgbClr val="8EA2A9">
                      <a:lumMod val="75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8577125" y="3767457"/>
                <a:ext cx="418042" cy="1435168"/>
              </a:xfrm>
              <a:prstGeom prst="rect">
                <a:avLst/>
              </a:prstGeom>
              <a:gradFill flip="none" rotWithShape="1">
                <a:gsLst>
                  <a:gs pos="13000">
                    <a:srgbClr val="8EA2A9">
                      <a:lumMod val="60000"/>
                      <a:lumOff val="40000"/>
                      <a:alpha val="0"/>
                    </a:srgbClr>
                  </a:gs>
                  <a:gs pos="100000">
                    <a:srgbClr val="8EA2A9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6" name="菱形 85"/>
              <p:cNvSpPr/>
              <p:nvPr/>
            </p:nvSpPr>
            <p:spPr>
              <a:xfrm>
                <a:off x="8160309" y="3595151"/>
                <a:ext cx="845627" cy="363763"/>
              </a:xfrm>
              <a:prstGeom prst="diamond">
                <a:avLst/>
              </a:prstGeom>
              <a:gradFill flip="none" rotWithShape="1">
                <a:gsLst>
                  <a:gs pos="0">
                    <a:srgbClr val="8EA2A9"/>
                  </a:gs>
                  <a:gs pos="100000">
                    <a:srgbClr val="8EA2A9">
                      <a:lumMod val="60000"/>
                      <a:lumOff val="40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11444407" y="5619972"/>
            <a:ext cx="632266" cy="1141175"/>
            <a:chOff x="7860291" y="7394087"/>
            <a:chExt cx="1110550" cy="2004428"/>
          </a:xfrm>
        </p:grpSpPr>
        <p:grpSp>
          <p:nvGrpSpPr>
            <p:cNvPr id="92" name="组合 91"/>
            <p:cNvGrpSpPr/>
            <p:nvPr/>
          </p:nvGrpSpPr>
          <p:grpSpPr>
            <a:xfrm>
              <a:off x="7860291" y="7394087"/>
              <a:ext cx="1110550" cy="2004428"/>
              <a:chOff x="8854316" y="1476349"/>
              <a:chExt cx="1656165" cy="2989207"/>
            </a:xfrm>
          </p:grpSpPr>
          <p:sp>
            <p:nvSpPr>
              <p:cNvPr id="97" name="六边形 96"/>
              <p:cNvSpPr/>
              <p:nvPr/>
            </p:nvSpPr>
            <p:spPr>
              <a:xfrm rot="5400000">
                <a:off x="8203213" y="2191032"/>
                <a:ext cx="2955817" cy="1593232"/>
              </a:xfrm>
              <a:prstGeom prst="hexagon">
                <a:avLst>
                  <a:gd name="adj" fmla="val 20346"/>
                  <a:gd name="vf" fmla="val 115470"/>
                </a:avLst>
              </a:prstGeom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>
                      <a:alpha val="13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gradFill flip="none" rotWithShape="1">
                  <a:gsLst>
                    <a:gs pos="0">
                      <a:srgbClr val="8EA2A9">
                        <a:alpha val="0"/>
                      </a:srgbClr>
                    </a:gs>
                    <a:gs pos="100000">
                      <a:srgbClr val="8EA2A9"/>
                    </a:gs>
                  </a:gsLst>
                  <a:lin ang="108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9641624" y="1476349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8854316" y="1808323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10438481" y="1806314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017668" y="7543760"/>
              <a:ext cx="845627" cy="1617055"/>
              <a:chOff x="8160309" y="3595151"/>
              <a:chExt cx="845627" cy="1617055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8160309" y="3777038"/>
                <a:ext cx="418042" cy="1435168"/>
              </a:xfrm>
              <a:prstGeom prst="rect">
                <a:avLst/>
              </a:prstGeom>
              <a:gradFill flip="none" rotWithShape="1">
                <a:gsLst>
                  <a:gs pos="3000">
                    <a:srgbClr val="8EA2A9">
                      <a:alpha val="0"/>
                    </a:srgbClr>
                  </a:gs>
                  <a:gs pos="100000">
                    <a:srgbClr val="8EA2A9">
                      <a:lumMod val="75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8577125" y="3767457"/>
                <a:ext cx="418042" cy="1435168"/>
              </a:xfrm>
              <a:prstGeom prst="rect">
                <a:avLst/>
              </a:prstGeom>
              <a:gradFill flip="none" rotWithShape="1">
                <a:gsLst>
                  <a:gs pos="13000">
                    <a:srgbClr val="8EA2A9">
                      <a:lumMod val="60000"/>
                      <a:lumOff val="40000"/>
                      <a:alpha val="0"/>
                    </a:srgbClr>
                  </a:gs>
                  <a:gs pos="100000">
                    <a:srgbClr val="8EA2A9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6" name="菱形 95"/>
              <p:cNvSpPr/>
              <p:nvPr/>
            </p:nvSpPr>
            <p:spPr>
              <a:xfrm>
                <a:off x="8160309" y="3595151"/>
                <a:ext cx="845627" cy="363763"/>
              </a:xfrm>
              <a:prstGeom prst="diamond">
                <a:avLst/>
              </a:prstGeom>
              <a:gradFill flip="none" rotWithShape="1">
                <a:gsLst>
                  <a:gs pos="0">
                    <a:srgbClr val="8EA2A9"/>
                  </a:gs>
                  <a:gs pos="100000">
                    <a:srgbClr val="8EA2A9">
                      <a:lumMod val="60000"/>
                      <a:lumOff val="40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01" name="矩形 100"/>
          <p:cNvSpPr/>
          <p:nvPr/>
        </p:nvSpPr>
        <p:spPr>
          <a:xfrm>
            <a:off x="729216" y="1622448"/>
            <a:ext cx="10666625" cy="442538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8EA2A9">
                <a:alpha val="44000"/>
              </a:srgbClr>
            </a:solidFill>
            <a:prstDash val="solid"/>
            <a:miter lim="800000"/>
          </a:ln>
          <a:effectLst>
            <a:outerShdw blurRad="254000" dist="38100" dir="5400000" algn="t" rotWithShape="0">
              <a:srgbClr val="8EA2A9">
                <a:lumMod val="50000"/>
                <a:alpha val="35000"/>
              </a:srgbClr>
            </a:outerShdw>
          </a:effectLst>
        </p:spPr>
        <p:txBody>
          <a:bodyPr rtlCol="0" anchor="ctr"/>
          <a:lstStyle/>
          <a:p>
            <a:endParaRPr lang="zh-CN" altLang="en-US" sz="1800" b="1" dirty="0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16200000" scaled="1"/>
                <a:tileRect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02" name="文本占位符 1"/>
          <p:cNvSpPr txBox="1"/>
          <p:nvPr>
            <p:custDataLst>
              <p:tags r:id="rId1"/>
            </p:custDataLst>
          </p:nvPr>
        </p:nvSpPr>
        <p:spPr>
          <a:xfrm>
            <a:off x="2124472" y="2854404"/>
            <a:ext cx="3587261" cy="104028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zh-CN" altLang="en-US" sz="2400" kern="1200" spc="1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lang="en-US" altLang="zh-CN" dirty="0">
                <a:solidFill>
                  <a:srgbClr val="8EA2A9"/>
                </a:solidFill>
                <a:ea typeface="微软雅黑" panose="020B0503020204020204" charset="-122"/>
              </a:rPr>
              <a:t>SAP</a:t>
            </a:r>
            <a:r>
              <a:rPr lang="zh-CN" altLang="en-US" dirty="0">
                <a:solidFill>
                  <a:srgbClr val="8EA2A9"/>
                </a:solidFill>
                <a:ea typeface="微软雅黑" panose="020B0503020204020204" charset="-122"/>
              </a:rPr>
              <a:t> </a:t>
            </a:r>
            <a:r>
              <a:rPr lang="en-US" altLang="zh-CN" dirty="0" smtClean="0">
                <a:solidFill>
                  <a:srgbClr val="8EA2A9"/>
                </a:solidFill>
                <a:ea typeface="微软雅黑" panose="020B0503020204020204" charset="-122"/>
              </a:rPr>
              <a:t>EWM</a:t>
            </a:r>
            <a:r>
              <a:rPr lang="zh-CN" altLang="en-US" sz="3200" dirty="0" smtClean="0">
                <a:solidFill>
                  <a:srgbClr val="8EA2A9"/>
                </a:solidFill>
                <a:ea typeface="微软雅黑" panose="020B0503020204020204" charset="-122"/>
              </a:rPr>
              <a:t>简介</a:t>
            </a:r>
            <a:endParaRPr lang="zh-CN" altLang="en-US" sz="3200" dirty="0">
              <a:solidFill>
                <a:srgbClr val="8EA2A9"/>
              </a:solidFill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rgbClr val="8EA2A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3" name="文本占位符 2"/>
          <p:cNvSpPr txBox="1"/>
          <p:nvPr>
            <p:custDataLst>
              <p:tags r:id="rId2"/>
            </p:custDataLst>
          </p:nvPr>
        </p:nvSpPr>
        <p:spPr>
          <a:xfrm>
            <a:off x="2124472" y="4196693"/>
            <a:ext cx="3859846" cy="4985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zh-CN" altLang="en-US" sz="2400" kern="1200" spc="1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olidFill>
                  <a:srgbClr val="8EA2A9"/>
                </a:solidFill>
                <a:latin typeface="Arial" panose="020B0604020202020204"/>
                <a:ea typeface="微软雅黑" panose="020B0503020204020204" charset="-122"/>
              </a:rPr>
              <a:t>SAP EWM RF </a:t>
            </a:r>
            <a:r>
              <a:rPr lang="zh-CN" altLang="en-US" dirty="0" smtClean="0">
                <a:solidFill>
                  <a:srgbClr val="8EA2A9"/>
                </a:solidFill>
                <a:latin typeface="Arial" panose="020B0604020202020204"/>
                <a:ea typeface="微软雅黑" panose="020B0503020204020204" charset="-122"/>
              </a:rPr>
              <a:t>开发简介</a:t>
            </a: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rgbClr val="8EA2A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4" name="文本占位符 3"/>
          <p:cNvSpPr txBox="1"/>
          <p:nvPr>
            <p:custDataLst>
              <p:tags r:id="rId3"/>
            </p:custDataLst>
          </p:nvPr>
        </p:nvSpPr>
        <p:spPr>
          <a:xfrm>
            <a:off x="7490962" y="4236254"/>
            <a:ext cx="3587261" cy="4696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zh-CN" altLang="en-US" sz="2400" kern="1200" spc="1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None/>
              <a:defRPr/>
            </a:pPr>
            <a:r>
              <a:rPr lang="zh-CN" altLang="en-US" dirty="0">
                <a:solidFill>
                  <a:srgbClr val="8EA2A9"/>
                </a:solidFill>
                <a:ea typeface="微软雅黑" panose="020B0503020204020204" charset="-122"/>
              </a:rPr>
              <a:t>探讨环节</a:t>
            </a:r>
            <a:endParaRPr lang="zh-CN" altLang="en-US" sz="3200" dirty="0">
              <a:solidFill>
                <a:srgbClr val="8EA2A9"/>
              </a:solidFill>
              <a:ea typeface="微软雅黑" panose="020B0503020204020204" charset="-122"/>
            </a:endParaRPr>
          </a:p>
        </p:txBody>
      </p:sp>
      <p:sp>
        <p:nvSpPr>
          <p:cNvPr id="105" name="文本占位符 4"/>
          <p:cNvSpPr txBox="1"/>
          <p:nvPr>
            <p:custDataLst>
              <p:tags r:id="rId4"/>
            </p:custDataLst>
          </p:nvPr>
        </p:nvSpPr>
        <p:spPr>
          <a:xfrm>
            <a:off x="7426888" y="2880072"/>
            <a:ext cx="3818460" cy="49859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zh-CN" altLang="en-US" sz="2400" kern="1200" spc="1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 smtClean="0">
                <a:solidFill>
                  <a:srgbClr val="8EA2A9"/>
                </a:solidFill>
                <a:latin typeface="Arial" panose="020B0604020202020204"/>
                <a:ea typeface="微软雅黑" panose="020B0503020204020204" charset="-122"/>
              </a:rPr>
              <a:t>SAP EWM RF </a:t>
            </a:r>
            <a:r>
              <a:rPr lang="zh-CN" altLang="en-US" noProof="0" dirty="0" smtClean="0">
                <a:solidFill>
                  <a:srgbClr val="8EA2A9"/>
                </a:solidFill>
                <a:latin typeface="Arial" panose="020B0604020202020204"/>
                <a:ea typeface="微软雅黑" panose="020B0503020204020204" charset="-122"/>
              </a:rPr>
              <a:t>框架搭建</a:t>
            </a:r>
            <a:endParaRPr kumimoji="0" lang="zh-CN" altLang="en-US" sz="2400" b="0" i="0" u="none" strike="noStrike" kern="1200" cap="none" spc="100" normalizeH="0" baseline="0" noProof="0" dirty="0">
              <a:ln>
                <a:noFill/>
              </a:ln>
              <a:solidFill>
                <a:srgbClr val="8EA2A9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8865235" y="100330"/>
            <a:ext cx="3552190" cy="718820"/>
            <a:chOff x="13142" y="1264"/>
            <a:chExt cx="5594" cy="1132"/>
          </a:xfrm>
        </p:grpSpPr>
        <p:pic>
          <p:nvPicPr>
            <p:cNvPr id="107" name="图片 106"/>
            <p:cNvPicPr>
              <a:picLocks noChangeAspect="1"/>
            </p:cNvPicPr>
            <p:nvPr userDrawn="1"/>
          </p:nvPicPr>
          <p:blipFill rotWithShape="1">
            <a:blip r:embed="rId20"/>
            <a:srcRect r="24054"/>
            <a:stretch>
              <a:fillRect/>
            </a:stretch>
          </p:blipFill>
          <p:spPr>
            <a:xfrm>
              <a:off x="13142" y="1264"/>
              <a:ext cx="2742" cy="1133"/>
            </a:xfrm>
            <a:prstGeom prst="rect">
              <a:avLst/>
            </a:prstGeom>
          </p:spPr>
        </p:pic>
        <p:sp>
          <p:nvSpPr>
            <p:cNvPr id="108" name="文本框 107"/>
            <p:cNvSpPr txBox="1"/>
            <p:nvPr userDrawn="1"/>
          </p:nvSpPr>
          <p:spPr>
            <a:xfrm>
              <a:off x="15976" y="1452"/>
              <a:ext cx="2761" cy="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企业数字化赋能者 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工业管理软件践行者</a:t>
              </a:r>
            </a:p>
          </p:txBody>
        </p:sp>
        <p:cxnSp>
          <p:nvCxnSpPr>
            <p:cNvPr id="109" name="直接连接符 108"/>
            <p:cNvCxnSpPr/>
            <p:nvPr userDrawn="1"/>
          </p:nvCxnSpPr>
          <p:spPr>
            <a:xfrm>
              <a:off x="15886" y="1599"/>
              <a:ext cx="0" cy="478"/>
            </a:xfrm>
            <a:prstGeom prst="line">
              <a:avLst/>
            </a:prstGeom>
            <a:noFill/>
            <a:ln w="12700" cap="flat" cmpd="sng" algn="ctr">
              <a:solidFill>
                <a:srgbClr val="8EA2A9"/>
              </a:solidFill>
              <a:prstDash val="solid"/>
              <a:miter lim="800000"/>
            </a:ln>
            <a:effectLst/>
          </p:spPr>
        </p:cxnSp>
      </p:grpSp>
      <p:sp>
        <p:nvSpPr>
          <p:cNvPr id="110" name="文本框 109"/>
          <p:cNvSpPr txBox="1"/>
          <p:nvPr>
            <p:custDataLst>
              <p:tags r:id="rId5"/>
            </p:custDataLst>
          </p:nvPr>
        </p:nvSpPr>
        <p:spPr>
          <a:xfrm>
            <a:off x="1616360" y="4126092"/>
            <a:ext cx="79869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gradFill flip="none" rotWithShape="1">
                  <a:gsLst>
                    <a:gs pos="0">
                      <a:srgbClr val="AD053D">
                        <a:alpha val="0"/>
                      </a:srgbClr>
                    </a:gs>
                    <a:gs pos="100000">
                      <a:srgbClr val="AD053D"/>
                    </a:gs>
                  </a:gsLst>
                  <a:lin ang="16200000" scaled="1"/>
                  <a:tileRect/>
                </a:gradFill>
                <a:latin typeface="Arial" panose="020B0604020202020204"/>
                <a:ea typeface="微软雅黑" panose="020B0503020204020204" charset="-122"/>
              </a:rPr>
              <a:t>03</a:t>
            </a:r>
            <a:endParaRPr lang="zh-CN" altLang="en-US" sz="2800" b="1" dirty="0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16200000" scaled="1"/>
                <a:tileRect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111" name="组合 110"/>
          <p:cNvGrpSpPr/>
          <p:nvPr>
            <p:custDataLst>
              <p:tags r:id="rId6"/>
            </p:custDataLst>
          </p:nvPr>
        </p:nvGrpSpPr>
        <p:grpSpPr>
          <a:xfrm>
            <a:off x="1452939" y="3474805"/>
            <a:ext cx="4077153" cy="73789"/>
            <a:chOff x="10228870" y="-1876245"/>
            <a:chExt cx="1109599" cy="49098"/>
          </a:xfrm>
        </p:grpSpPr>
        <p:cxnSp>
          <p:nvCxnSpPr>
            <p:cNvPr id="112" name="直接连接符 111"/>
            <p:cNvCxnSpPr/>
            <p:nvPr>
              <p:custDataLst>
                <p:tags r:id="rId17"/>
              </p:custDataLst>
            </p:nvPr>
          </p:nvCxnSpPr>
          <p:spPr>
            <a:xfrm>
              <a:off x="10228870" y="-1827147"/>
              <a:ext cx="208749" cy="0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13" name="直接连接符 112"/>
            <p:cNvCxnSpPr/>
            <p:nvPr>
              <p:custDataLst>
                <p:tags r:id="rId18"/>
              </p:custDataLst>
            </p:nvPr>
          </p:nvCxnSpPr>
          <p:spPr>
            <a:xfrm>
              <a:off x="10273345" y="-1876245"/>
              <a:ext cx="1065124" cy="0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grpSp>
        <p:nvGrpSpPr>
          <p:cNvPr id="114" name="组合 113"/>
          <p:cNvGrpSpPr/>
          <p:nvPr>
            <p:custDataLst>
              <p:tags r:id="rId7"/>
            </p:custDataLst>
          </p:nvPr>
        </p:nvGrpSpPr>
        <p:grpSpPr>
          <a:xfrm>
            <a:off x="1534854" y="4772110"/>
            <a:ext cx="4077153" cy="73789"/>
            <a:chOff x="10228870" y="-1876245"/>
            <a:chExt cx="1109599" cy="49098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10228870" y="-1827147"/>
              <a:ext cx="208749" cy="0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16" name="直接连接符 115"/>
            <p:cNvCxnSpPr/>
            <p:nvPr>
              <p:custDataLst>
                <p:tags r:id="rId16"/>
              </p:custDataLst>
            </p:nvPr>
          </p:nvCxnSpPr>
          <p:spPr>
            <a:xfrm>
              <a:off x="10273345" y="-1876245"/>
              <a:ext cx="1065124" cy="0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117" name="文本框 116"/>
          <p:cNvSpPr txBox="1"/>
          <p:nvPr>
            <p:custDataLst>
              <p:tags r:id="rId8"/>
            </p:custDataLst>
          </p:nvPr>
        </p:nvSpPr>
        <p:spPr>
          <a:xfrm>
            <a:off x="1518896" y="2827538"/>
            <a:ext cx="798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gradFill flip="none" rotWithShape="1">
                  <a:gsLst>
                    <a:gs pos="0">
                      <a:srgbClr val="AD053D">
                        <a:alpha val="0"/>
                      </a:srgbClr>
                    </a:gs>
                    <a:gs pos="100000">
                      <a:srgbClr val="AD053D"/>
                    </a:gs>
                  </a:gsLst>
                  <a:lin ang="16200000" scaled="1"/>
                  <a:tileRect/>
                </a:gradFill>
                <a:latin typeface="Arial" panose="020B0604020202020204"/>
                <a:ea typeface="微软雅黑" panose="020B0503020204020204" charset="-122"/>
              </a:rPr>
              <a:t>01</a:t>
            </a:r>
            <a:endParaRPr lang="zh-CN" altLang="en-US" sz="2800" b="1" dirty="0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16200000" scaled="1"/>
                <a:tileRect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118" name="组合 117"/>
          <p:cNvGrpSpPr/>
          <p:nvPr>
            <p:custDataLst>
              <p:tags r:id="rId9"/>
            </p:custDataLst>
          </p:nvPr>
        </p:nvGrpSpPr>
        <p:grpSpPr>
          <a:xfrm>
            <a:off x="6834564" y="3474805"/>
            <a:ext cx="4077153" cy="73789"/>
            <a:chOff x="10228870" y="-1876245"/>
            <a:chExt cx="1109599" cy="49098"/>
          </a:xfrm>
        </p:grpSpPr>
        <p:cxnSp>
          <p:nvCxnSpPr>
            <p:cNvPr id="119" name="直接连接符 118"/>
            <p:cNvCxnSpPr/>
            <p:nvPr>
              <p:custDataLst>
                <p:tags r:id="rId14"/>
              </p:custDataLst>
            </p:nvPr>
          </p:nvCxnSpPr>
          <p:spPr>
            <a:xfrm>
              <a:off x="10228870" y="-1827147"/>
              <a:ext cx="208749" cy="0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20" name="直接连接符 119"/>
            <p:cNvCxnSpPr/>
            <p:nvPr>
              <p:custDataLst>
                <p:tags r:id="rId15"/>
              </p:custDataLst>
            </p:nvPr>
          </p:nvCxnSpPr>
          <p:spPr>
            <a:xfrm>
              <a:off x="10273345" y="-1876245"/>
              <a:ext cx="1065124" cy="0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121" name="文本框 120"/>
          <p:cNvSpPr txBox="1"/>
          <p:nvPr>
            <p:custDataLst>
              <p:tags r:id="rId10"/>
            </p:custDataLst>
          </p:nvPr>
        </p:nvSpPr>
        <p:spPr>
          <a:xfrm>
            <a:off x="6834481" y="2880243"/>
            <a:ext cx="79869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gradFill flip="none" rotWithShape="1">
                  <a:gsLst>
                    <a:gs pos="0">
                      <a:srgbClr val="AD053D">
                        <a:alpha val="0"/>
                      </a:srgbClr>
                    </a:gs>
                    <a:gs pos="100000">
                      <a:srgbClr val="AD053D"/>
                    </a:gs>
                  </a:gsLst>
                  <a:lin ang="16200000" scaled="1"/>
                  <a:tileRect/>
                </a:gradFill>
                <a:latin typeface="Arial" panose="020B0604020202020204"/>
                <a:ea typeface="微软雅黑" panose="020B0503020204020204" charset="-122"/>
              </a:rPr>
              <a:t>02</a:t>
            </a:r>
            <a:endParaRPr lang="zh-CN" altLang="en-US" sz="2800" b="1" dirty="0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16200000" scaled="1"/>
                <a:tileRect/>
              </a:gradFill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122" name="组合 121"/>
          <p:cNvGrpSpPr/>
          <p:nvPr>
            <p:custDataLst>
              <p:tags r:id="rId11"/>
            </p:custDataLst>
          </p:nvPr>
        </p:nvGrpSpPr>
        <p:grpSpPr>
          <a:xfrm>
            <a:off x="6915844" y="4735280"/>
            <a:ext cx="4077153" cy="73789"/>
            <a:chOff x="10228870" y="-1876245"/>
            <a:chExt cx="1109599" cy="49098"/>
          </a:xfrm>
        </p:grpSpPr>
        <p:cxnSp>
          <p:nvCxnSpPr>
            <p:cNvPr id="123" name="直接连接符 122"/>
            <p:cNvCxnSpPr/>
            <p:nvPr/>
          </p:nvCxnSpPr>
          <p:spPr>
            <a:xfrm>
              <a:off x="10228870" y="-1827147"/>
              <a:ext cx="208749" cy="0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24" name="直接连接符 123"/>
            <p:cNvCxnSpPr/>
            <p:nvPr>
              <p:custDataLst>
                <p:tags r:id="rId13"/>
              </p:custDataLst>
            </p:nvPr>
          </p:nvCxnSpPr>
          <p:spPr>
            <a:xfrm>
              <a:off x="10273345" y="-1876245"/>
              <a:ext cx="1065124" cy="0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125" name="文本框 124"/>
          <p:cNvSpPr txBox="1"/>
          <p:nvPr>
            <p:custDataLst>
              <p:tags r:id="rId12"/>
            </p:custDataLst>
          </p:nvPr>
        </p:nvSpPr>
        <p:spPr>
          <a:xfrm>
            <a:off x="6884186" y="4253386"/>
            <a:ext cx="79869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gradFill flip="none" rotWithShape="1">
                  <a:gsLst>
                    <a:gs pos="0">
                      <a:srgbClr val="AD053D">
                        <a:alpha val="0"/>
                      </a:srgbClr>
                    </a:gs>
                    <a:gs pos="100000">
                      <a:srgbClr val="AD053D"/>
                    </a:gs>
                  </a:gsLst>
                  <a:lin ang="16200000" scaled="1"/>
                  <a:tileRect/>
                </a:gradFill>
                <a:latin typeface="Arial" panose="020B0604020202020204"/>
                <a:ea typeface="微软雅黑" panose="020B0503020204020204" charset="-122"/>
              </a:rPr>
              <a:t>04</a:t>
            </a:r>
            <a:endParaRPr lang="zh-CN" altLang="en-US" sz="2800" b="1" dirty="0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16200000" scaled="1"/>
                <a:tileRect/>
              </a:gradFill>
              <a:latin typeface="Arial" panose="020B0604020202020204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8490857" y="2926080"/>
            <a:ext cx="3249705" cy="3114727"/>
            <a:chOff x="3975435" y="-245859"/>
            <a:chExt cx="4454484" cy="4021837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8429919" y="2699292"/>
              <a:ext cx="0" cy="252629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>
            <a:xfrm>
              <a:off x="4646613" y="2690545"/>
              <a:ext cx="0" cy="252629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>
            <a:xfrm>
              <a:off x="4279747" y="2351303"/>
              <a:ext cx="0" cy="252629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sp>
          <p:nvSpPr>
            <p:cNvPr id="130" name="椭圆 129"/>
            <p:cNvSpPr/>
            <p:nvPr/>
          </p:nvSpPr>
          <p:spPr>
            <a:xfrm>
              <a:off x="4504500" y="2388601"/>
              <a:ext cx="36000" cy="36000"/>
            </a:xfrm>
            <a:prstGeom prst="ellipse">
              <a:avLst/>
            </a:prstGeom>
            <a:solidFill>
              <a:srgbClr val="8EA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3975435" y="2699292"/>
              <a:ext cx="36000" cy="36000"/>
            </a:xfrm>
            <a:prstGeom prst="ellipse">
              <a:avLst/>
            </a:prstGeom>
            <a:solidFill>
              <a:srgbClr val="8EA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8096825" y="2780859"/>
              <a:ext cx="72000" cy="72000"/>
            </a:xfrm>
            <a:prstGeom prst="ellipse">
              <a:avLst/>
            </a:prstGeom>
            <a:solidFill>
              <a:srgbClr val="8EA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5928766" y="19140"/>
              <a:ext cx="1250009" cy="3670942"/>
              <a:chOff x="9680544" y="2138994"/>
              <a:chExt cx="1250009" cy="3670942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9680800" y="2399981"/>
                <a:ext cx="625794" cy="3409955"/>
              </a:xfrm>
              <a:prstGeom prst="rect">
                <a:avLst/>
              </a:prstGeom>
              <a:gradFill flip="none" rotWithShape="1">
                <a:gsLst>
                  <a:gs pos="24000">
                    <a:srgbClr val="AD053D">
                      <a:alpha val="0"/>
                    </a:srgbClr>
                  </a:gs>
                  <a:gs pos="76000">
                    <a:srgbClr val="AD053D"/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0297986" y="2399981"/>
                <a:ext cx="625794" cy="3409955"/>
              </a:xfrm>
              <a:prstGeom prst="rect">
                <a:avLst/>
              </a:prstGeom>
              <a:gradFill flip="none" rotWithShape="1">
                <a:gsLst>
                  <a:gs pos="23000">
                    <a:srgbClr val="EE004A">
                      <a:alpha val="0"/>
                    </a:srgbClr>
                  </a:gs>
                  <a:gs pos="63000">
                    <a:srgbClr val="EE004A"/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5" name="菱形 164"/>
              <p:cNvSpPr/>
              <p:nvPr/>
            </p:nvSpPr>
            <p:spPr>
              <a:xfrm>
                <a:off x="9680544" y="2138994"/>
                <a:ext cx="1250009" cy="521116"/>
              </a:xfrm>
              <a:prstGeom prst="diamond">
                <a:avLst/>
              </a:prstGeom>
              <a:gradFill flip="none" rotWithShape="1">
                <a:gsLst>
                  <a:gs pos="0">
                    <a:srgbClr val="AD053D"/>
                  </a:gs>
                  <a:gs pos="100000">
                    <a:srgbClr val="EE004A"/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5727802" y="-245859"/>
              <a:ext cx="1656167" cy="3985627"/>
              <a:chOff x="8854316" y="1476349"/>
              <a:chExt cx="1656167" cy="3985627"/>
            </a:xfrm>
          </p:grpSpPr>
          <p:sp>
            <p:nvSpPr>
              <p:cNvPr id="159" name="六边形 158"/>
              <p:cNvSpPr/>
              <p:nvPr/>
            </p:nvSpPr>
            <p:spPr>
              <a:xfrm rot="5400000">
                <a:off x="7705005" y="2689240"/>
                <a:ext cx="3952238" cy="1593233"/>
              </a:xfrm>
              <a:prstGeom prst="hexagon">
                <a:avLst>
                  <a:gd name="adj" fmla="val 20346"/>
                  <a:gd name="vf" fmla="val 115470"/>
                </a:avLst>
              </a:prstGeom>
              <a:gradFill flip="none" rotWithShape="1">
                <a:gsLst>
                  <a:gs pos="3000">
                    <a:srgbClr val="AD053D">
                      <a:alpha val="0"/>
                    </a:srgbClr>
                  </a:gs>
                  <a:gs pos="100000">
                    <a:srgbClr val="AD053D">
                      <a:alpha val="13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gradFill flip="none" rotWithShape="1">
                  <a:gsLst>
                    <a:gs pos="17000">
                      <a:srgbClr val="AD053D">
                        <a:alpha val="0"/>
                      </a:srgbClr>
                    </a:gs>
                    <a:gs pos="100000">
                      <a:srgbClr val="AD053D">
                        <a:alpha val="55000"/>
                      </a:srgbClr>
                    </a:gs>
                  </a:gsLst>
                  <a:lin ang="108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9641624" y="1476349"/>
                <a:ext cx="72000" cy="72000"/>
              </a:xfrm>
              <a:prstGeom prst="ellipse">
                <a:avLst/>
              </a:prstGeom>
              <a:solidFill>
                <a:srgbClr val="AD05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8854316" y="1808324"/>
                <a:ext cx="72000" cy="72000"/>
              </a:xfrm>
              <a:prstGeom prst="ellipse">
                <a:avLst/>
              </a:prstGeom>
              <a:solidFill>
                <a:srgbClr val="AD05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10438483" y="1806315"/>
                <a:ext cx="72000" cy="72000"/>
              </a:xfrm>
              <a:prstGeom prst="ellipse">
                <a:avLst/>
              </a:prstGeom>
              <a:solidFill>
                <a:srgbClr val="AD05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4908578" y="1771550"/>
              <a:ext cx="1110550" cy="2004428"/>
              <a:chOff x="8854316" y="1476349"/>
              <a:chExt cx="1656165" cy="2989207"/>
            </a:xfrm>
          </p:grpSpPr>
          <p:sp>
            <p:nvSpPr>
              <p:cNvPr id="155" name="六边形 154"/>
              <p:cNvSpPr/>
              <p:nvPr/>
            </p:nvSpPr>
            <p:spPr>
              <a:xfrm rot="5400000">
                <a:off x="8203213" y="2191032"/>
                <a:ext cx="2955817" cy="1593232"/>
              </a:xfrm>
              <a:prstGeom prst="hexagon">
                <a:avLst>
                  <a:gd name="adj" fmla="val 20346"/>
                  <a:gd name="vf" fmla="val 115470"/>
                </a:avLst>
              </a:prstGeom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>
                      <a:alpha val="13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gradFill flip="none" rotWithShape="1">
                  <a:gsLst>
                    <a:gs pos="22000">
                      <a:srgbClr val="8EA2A9">
                        <a:alpha val="0"/>
                      </a:srgbClr>
                    </a:gs>
                    <a:gs pos="100000">
                      <a:srgbClr val="8EA2A9"/>
                    </a:gs>
                  </a:gsLst>
                  <a:lin ang="108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9641624" y="1476349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8854316" y="1808323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10438481" y="1806314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5033795" y="1872943"/>
              <a:ext cx="845627" cy="1617055"/>
              <a:chOff x="8160309" y="3595151"/>
              <a:chExt cx="845627" cy="1617055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8160309" y="3777038"/>
                <a:ext cx="418042" cy="1435168"/>
              </a:xfrm>
              <a:prstGeom prst="rect">
                <a:avLst/>
              </a:prstGeom>
              <a:gradFill flip="none" rotWithShape="1">
                <a:gsLst>
                  <a:gs pos="3000">
                    <a:srgbClr val="8EA2A9">
                      <a:alpha val="0"/>
                    </a:srgbClr>
                  </a:gs>
                  <a:gs pos="100000">
                    <a:srgbClr val="8EA2A9">
                      <a:lumMod val="75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8577125" y="3767457"/>
                <a:ext cx="418042" cy="1435168"/>
              </a:xfrm>
              <a:prstGeom prst="rect">
                <a:avLst/>
              </a:prstGeom>
              <a:gradFill flip="none" rotWithShape="1">
                <a:gsLst>
                  <a:gs pos="13000">
                    <a:srgbClr val="8EA2A9">
                      <a:lumMod val="60000"/>
                      <a:lumOff val="40000"/>
                      <a:alpha val="0"/>
                    </a:srgbClr>
                  </a:gs>
                  <a:gs pos="100000">
                    <a:srgbClr val="8EA2A9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4" name="菱形 153"/>
              <p:cNvSpPr/>
              <p:nvPr/>
            </p:nvSpPr>
            <p:spPr>
              <a:xfrm>
                <a:off x="8160309" y="3595151"/>
                <a:ext cx="845627" cy="363763"/>
              </a:xfrm>
              <a:prstGeom prst="diamond">
                <a:avLst/>
              </a:prstGeom>
              <a:gradFill flip="none" rotWithShape="1">
                <a:gsLst>
                  <a:gs pos="0">
                    <a:srgbClr val="8EA2A9"/>
                  </a:gs>
                  <a:gs pos="100000">
                    <a:srgbClr val="8EA2A9">
                      <a:lumMod val="60000"/>
                      <a:lumOff val="40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7058604" y="2190240"/>
              <a:ext cx="808410" cy="1459096"/>
              <a:chOff x="9064262" y="3902491"/>
              <a:chExt cx="808410" cy="1459096"/>
            </a:xfrm>
          </p:grpSpPr>
          <p:grpSp>
            <p:nvGrpSpPr>
              <p:cNvPr id="143" name="组合 142"/>
              <p:cNvGrpSpPr/>
              <p:nvPr/>
            </p:nvGrpSpPr>
            <p:grpSpPr>
              <a:xfrm>
                <a:off x="9114482" y="3999764"/>
                <a:ext cx="707657" cy="1313800"/>
                <a:chOff x="10077495" y="4019083"/>
                <a:chExt cx="707657" cy="1313800"/>
              </a:xfrm>
            </p:grpSpPr>
            <p:sp>
              <p:nvSpPr>
                <p:cNvPr id="149" name="矩形 148"/>
                <p:cNvSpPr/>
                <p:nvPr/>
              </p:nvSpPr>
              <p:spPr>
                <a:xfrm>
                  <a:off x="10078340" y="4175715"/>
                  <a:ext cx="349835" cy="1157168"/>
                </a:xfrm>
                <a:prstGeom prst="rect">
                  <a:avLst/>
                </a:prstGeom>
                <a:gradFill flip="none" rotWithShape="1">
                  <a:gsLst>
                    <a:gs pos="30000">
                      <a:srgbClr val="8EA2A9">
                        <a:lumMod val="75000"/>
                        <a:alpha val="0"/>
                      </a:srgbClr>
                    </a:gs>
                    <a:gs pos="100000">
                      <a:srgbClr val="8EA2A9">
                        <a:lumMod val="75000"/>
                      </a:srgbClr>
                    </a:gs>
                  </a:gsLst>
                  <a:lin ang="162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>
                  <a:off x="10427150" y="4167697"/>
                  <a:ext cx="349835" cy="1157168"/>
                </a:xfrm>
                <a:prstGeom prst="rect">
                  <a:avLst/>
                </a:prstGeom>
                <a:gradFill flip="none" rotWithShape="1">
                  <a:gsLst>
                    <a:gs pos="27000">
                      <a:srgbClr val="8EA2A9">
                        <a:lumMod val="60000"/>
                        <a:lumOff val="40000"/>
                        <a:alpha val="0"/>
                      </a:srgbClr>
                    </a:gs>
                    <a:gs pos="100000">
                      <a:srgbClr val="8EA2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51" name="菱形 150"/>
                <p:cNvSpPr/>
                <p:nvPr/>
              </p:nvSpPr>
              <p:spPr>
                <a:xfrm>
                  <a:off x="10077495" y="4019083"/>
                  <a:ext cx="707657" cy="305844"/>
                </a:xfrm>
                <a:prstGeom prst="diamond">
                  <a:avLst/>
                </a:prstGeom>
                <a:gradFill flip="none" rotWithShape="1">
                  <a:gsLst>
                    <a:gs pos="0">
                      <a:srgbClr val="8EA2A9"/>
                    </a:gs>
                    <a:gs pos="100000">
                      <a:srgbClr val="8EA2A9">
                        <a:lumMod val="60000"/>
                        <a:lumOff val="40000"/>
                      </a:srgbClr>
                    </a:gs>
                  </a:gsLst>
                  <a:lin ang="108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144" name="组合 143"/>
              <p:cNvGrpSpPr/>
              <p:nvPr/>
            </p:nvGrpSpPr>
            <p:grpSpPr>
              <a:xfrm>
                <a:off x="9064262" y="3902491"/>
                <a:ext cx="808410" cy="1459096"/>
                <a:chOff x="8854316" y="1476349"/>
                <a:chExt cx="1656167" cy="2989211"/>
              </a:xfrm>
            </p:grpSpPr>
            <p:sp>
              <p:nvSpPr>
                <p:cNvPr id="145" name="六边形 144"/>
                <p:cNvSpPr/>
                <p:nvPr/>
              </p:nvSpPr>
              <p:spPr>
                <a:xfrm rot="5400000">
                  <a:off x="8203217" y="2191035"/>
                  <a:ext cx="2955817" cy="1593234"/>
                </a:xfrm>
                <a:prstGeom prst="hexagon">
                  <a:avLst>
                    <a:gd name="adj" fmla="val 20346"/>
                    <a:gd name="vf" fmla="val 115470"/>
                  </a:avLst>
                </a:prstGeom>
                <a:gradFill flip="none" rotWithShape="1">
                  <a:gsLst>
                    <a:gs pos="100000">
                      <a:srgbClr val="8EA2A9">
                        <a:alpha val="13000"/>
                      </a:srgbClr>
                    </a:gs>
                    <a:gs pos="0">
                      <a:srgbClr val="8EA2A9">
                        <a:alpha val="0"/>
                      </a:srgbClr>
                    </a:gs>
                  </a:gsLst>
                  <a:lin ang="10800000" scaled="1"/>
                  <a:tileRect/>
                </a:gradFill>
                <a:ln w="12700" cap="flat" cmpd="sng" algn="ctr">
                  <a:gradFill flip="none" rotWithShape="1">
                    <a:gsLst>
                      <a:gs pos="0">
                        <a:srgbClr val="8EA2A9">
                          <a:alpha val="0"/>
                        </a:srgbClr>
                      </a:gs>
                      <a:gs pos="100000">
                        <a:srgbClr val="8EA2A9">
                          <a:alpha val="68000"/>
                        </a:srgbClr>
                      </a:gs>
                    </a:gsLst>
                    <a:lin ang="108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9641624" y="1476349"/>
                  <a:ext cx="72000" cy="72000"/>
                </a:xfrm>
                <a:prstGeom prst="ellipse">
                  <a:avLst/>
                </a:prstGeom>
                <a:solidFill>
                  <a:srgbClr val="8EA2A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8854316" y="1808324"/>
                  <a:ext cx="72000" cy="72000"/>
                </a:xfrm>
                <a:prstGeom prst="ellipse">
                  <a:avLst/>
                </a:prstGeom>
                <a:solidFill>
                  <a:srgbClr val="8EA2A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10438483" y="1806315"/>
                  <a:ext cx="72000" cy="72000"/>
                </a:xfrm>
                <a:prstGeom prst="ellipse">
                  <a:avLst/>
                </a:prstGeom>
                <a:solidFill>
                  <a:srgbClr val="8EA2A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cxnSp>
          <p:nvCxnSpPr>
            <p:cNvPr id="138" name="直接连接符 137"/>
            <p:cNvCxnSpPr/>
            <p:nvPr/>
          </p:nvCxnSpPr>
          <p:spPr>
            <a:xfrm>
              <a:off x="6390324" y="2951921"/>
              <a:ext cx="0" cy="335775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>
              <a:off x="8030628" y="2148740"/>
              <a:ext cx="0" cy="335775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sp>
          <p:nvSpPr>
            <p:cNvPr id="140" name="椭圆 139"/>
            <p:cNvSpPr/>
            <p:nvPr/>
          </p:nvSpPr>
          <p:spPr>
            <a:xfrm>
              <a:off x="4703132" y="2907174"/>
              <a:ext cx="72000" cy="72000"/>
            </a:xfrm>
            <a:prstGeom prst="ellipse">
              <a:avLst/>
            </a:prstGeom>
            <a:solidFill>
              <a:srgbClr val="AD05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6814971" y="2958721"/>
              <a:ext cx="72000" cy="72000"/>
            </a:xfrm>
            <a:prstGeom prst="ellipse">
              <a:avLst/>
            </a:prstGeom>
            <a:solidFill>
              <a:srgbClr val="AD05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6185689" y="3172253"/>
              <a:ext cx="36000" cy="36000"/>
            </a:xfrm>
            <a:prstGeom prst="ellipse">
              <a:avLst/>
            </a:prstGeom>
            <a:solidFill>
              <a:srgbClr val="AD05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66" name="矩形: 圆角 165"/>
          <p:cNvSpPr/>
          <p:nvPr/>
        </p:nvSpPr>
        <p:spPr>
          <a:xfrm flipH="1">
            <a:off x="608978" y="794606"/>
            <a:ext cx="2311860" cy="4409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AD053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67" name="直接连接符 166"/>
          <p:cNvCxnSpPr/>
          <p:nvPr/>
        </p:nvCxnSpPr>
        <p:spPr>
          <a:xfrm flipH="1" flipV="1">
            <a:off x="673894" y="1290406"/>
            <a:ext cx="1474988" cy="7322"/>
          </a:xfrm>
          <a:prstGeom prst="line">
            <a:avLst/>
          </a:prstGeom>
          <a:noFill/>
          <a:ln w="38100" cap="rnd" cmpd="sng" algn="ctr">
            <a:gradFill flip="none" rotWithShape="1">
              <a:gsLst>
                <a:gs pos="0">
                  <a:srgbClr val="8EA2A9">
                    <a:alpha val="0"/>
                  </a:srgbClr>
                </a:gs>
                <a:gs pos="100000">
                  <a:srgbClr val="8EA2A9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grpSp>
        <p:nvGrpSpPr>
          <p:cNvPr id="168" name="组合 167"/>
          <p:cNvGrpSpPr/>
          <p:nvPr/>
        </p:nvGrpSpPr>
        <p:grpSpPr>
          <a:xfrm>
            <a:off x="3696001" y="6426244"/>
            <a:ext cx="8567999" cy="175424"/>
            <a:chOff x="2839483" y="6415380"/>
            <a:chExt cx="9270616" cy="175424"/>
          </a:xfrm>
        </p:grpSpPr>
        <p:cxnSp>
          <p:nvCxnSpPr>
            <p:cNvPr id="169" name="直接连接符 168"/>
            <p:cNvCxnSpPr/>
            <p:nvPr/>
          </p:nvCxnSpPr>
          <p:spPr>
            <a:xfrm flipH="1">
              <a:off x="6514161" y="6590804"/>
              <a:ext cx="5595938" cy="0"/>
            </a:xfrm>
            <a:prstGeom prst="line">
              <a:avLst/>
            </a:prstGeom>
            <a:noFill/>
            <a:ln w="1905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flipH="1">
              <a:off x="2839483" y="6415380"/>
              <a:ext cx="8440367" cy="0"/>
            </a:xfrm>
            <a:prstGeom prst="line">
              <a:avLst/>
            </a:prstGeom>
            <a:noFill/>
            <a:ln w="1270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171" name="文本占位符 1"/>
          <p:cNvSpPr txBox="1"/>
          <p:nvPr/>
        </p:nvSpPr>
        <p:spPr>
          <a:xfrm>
            <a:off x="751866" y="892248"/>
            <a:ext cx="4838632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18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1</a:t>
            </a:r>
            <a:r>
              <a:rPr kumimoji="0" lang="zh-CN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EWM</a:t>
            </a:r>
            <a:r>
              <a:rPr kumimoji="0" lang="en-US" altLang="zh-CN" sz="2000" b="1" i="1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2000" b="1" i="1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简介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2" name="文本占位符 2"/>
          <p:cNvSpPr txBox="1"/>
          <p:nvPr/>
        </p:nvSpPr>
        <p:spPr>
          <a:xfrm>
            <a:off x="420266" y="1603557"/>
            <a:ext cx="8945880" cy="449353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4000" kern="1200" spc="1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990529"/>
                </a:solidFill>
              </a:rPr>
              <a:t>SAP </a:t>
            </a:r>
            <a:r>
              <a:rPr lang="en-US" altLang="zh-CN" sz="2000" b="1" dirty="0" smtClean="0">
                <a:solidFill>
                  <a:srgbClr val="990529"/>
                </a:solidFill>
              </a:rPr>
              <a:t>EWM</a:t>
            </a:r>
            <a:r>
              <a:rPr lang="zh-CN" altLang="en-US" sz="2000" b="1" dirty="0" smtClean="0">
                <a:solidFill>
                  <a:srgbClr val="990529"/>
                </a:solidFill>
              </a:rPr>
              <a:t>简介</a:t>
            </a:r>
            <a:r>
              <a:rPr lang="en-US" altLang="zh-CN" sz="2000" b="1" dirty="0" smtClean="0">
                <a:solidFill>
                  <a:srgbClr val="990529"/>
                </a:solidFill>
              </a:rPr>
              <a:t>:</a:t>
            </a:r>
            <a:endParaRPr lang="zh-CN" altLang="en-US" sz="2000" b="1" dirty="0">
              <a:solidFill>
                <a:srgbClr val="990529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‌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SAP EWM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Extended Warehouse Management</a:t>
            </a:r>
            <a:r>
              <a:rPr lang="zh-CN" altLang="en-US" sz="2000" dirty="0">
                <a:solidFill>
                  <a:schemeClr val="tx1"/>
                </a:solidFill>
              </a:rPr>
              <a:t>）是一个高级仓库管理系统，旨在管理客户所有仓库物流流程，提供灵活的自动化支持，以高效处理各种商品移动和管理仓库库存</a:t>
            </a:r>
            <a:r>
              <a:rPr lang="zh-CN" altLang="en-US" sz="2000" dirty="0" smtClean="0">
                <a:solidFill>
                  <a:schemeClr val="tx1"/>
                </a:solidFill>
              </a:rPr>
              <a:t>‌‌。</a:t>
            </a:r>
            <a:r>
              <a:rPr lang="en-US" altLang="zh-CN" sz="2000" dirty="0">
                <a:solidFill>
                  <a:schemeClr val="tx1"/>
                </a:solidFill>
              </a:rPr>
              <a:t>SAP EWM</a:t>
            </a:r>
            <a:r>
              <a:rPr lang="zh-CN" altLang="en-US" sz="2000" dirty="0">
                <a:solidFill>
                  <a:schemeClr val="tx1"/>
                </a:solidFill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</a:rPr>
              <a:t>SAP</a:t>
            </a:r>
            <a:r>
              <a:rPr lang="zh-CN" altLang="en-US" sz="2000" dirty="0">
                <a:solidFill>
                  <a:schemeClr val="tx1"/>
                </a:solidFill>
              </a:rPr>
              <a:t>公司推出的现代化且弹性的仓储管理系统，适用于各种行业和规模的企业，帮助企业应对不断变化的业务环境</a:t>
            </a:r>
            <a:r>
              <a:rPr lang="zh-CN" altLang="en-US" sz="2000" dirty="0" smtClean="0">
                <a:solidFill>
                  <a:schemeClr val="tx1"/>
                </a:solidFill>
              </a:rPr>
              <a:t>‌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/>
                <a:ea typeface="微软雅黑" panose="020B0503020204020204" charset="-122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/>
              <a:ea typeface="微软雅黑" panose="020B0503020204020204" charset="-122"/>
            </a:endParaRPr>
          </a:p>
          <a:p>
            <a:r>
              <a:rPr lang="zh-CN" altLang="en-US" sz="2000" b="1" dirty="0">
                <a:solidFill>
                  <a:srgbClr val="990529"/>
                </a:solidFill>
              </a:rPr>
              <a:t>主要</a:t>
            </a:r>
            <a:r>
              <a:rPr lang="zh-CN" altLang="en-US" sz="2000" b="1" dirty="0" smtClean="0">
                <a:solidFill>
                  <a:srgbClr val="990529"/>
                </a:solidFill>
              </a:rPr>
              <a:t>功能</a:t>
            </a:r>
            <a:r>
              <a:rPr lang="en-US" altLang="zh-CN" sz="2000" b="1" dirty="0" smtClean="0">
                <a:solidFill>
                  <a:srgbClr val="990529"/>
                </a:solidFill>
              </a:rPr>
              <a:t>:</a:t>
            </a:r>
            <a:endParaRPr lang="zh-CN" altLang="en-US" sz="2000" b="1" dirty="0">
              <a:solidFill>
                <a:srgbClr val="990529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SAP </a:t>
            </a:r>
            <a:r>
              <a:rPr lang="en-US" altLang="zh-CN" sz="2000" dirty="0">
                <a:solidFill>
                  <a:schemeClr val="tx1"/>
                </a:solidFill>
              </a:rPr>
              <a:t>EWM</a:t>
            </a:r>
            <a:r>
              <a:rPr lang="zh-CN" altLang="en-US" sz="2000" dirty="0">
                <a:solidFill>
                  <a:schemeClr val="tx1"/>
                </a:solidFill>
              </a:rPr>
              <a:t>提供了全面的仓库业务功能，包括收货入库、发货出库、质检、退货、补货管理等。系统支持波次管理、出库策略和自动化流程，确保仓库效率。通过硬件集成如</a:t>
            </a:r>
            <a:r>
              <a:rPr lang="en-US" altLang="zh-CN" sz="2000" dirty="0">
                <a:solidFill>
                  <a:schemeClr val="tx1"/>
                </a:solidFill>
              </a:rPr>
              <a:t>RF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PDA</a:t>
            </a:r>
            <a:r>
              <a:rPr lang="zh-CN" altLang="en-US" sz="2000" dirty="0">
                <a:solidFill>
                  <a:schemeClr val="tx1"/>
                </a:solidFill>
              </a:rPr>
              <a:t>以及软件集成，实现高效数据输入和流程控制。质量管理功能确保产品达到标准，而资源管理优化了仓库任务的分配和执行‌。</a:t>
            </a:r>
            <a:endParaRPr lang="zh-CN" altLang="en-US" sz="2000" dirty="0">
              <a:solidFill>
                <a:schemeClr val="tx1"/>
              </a:solidFill>
              <a:ea typeface="微软雅黑" panose="020B0503020204020204" charset="-122"/>
            </a:endParaRPr>
          </a:p>
          <a:p>
            <a:endParaRPr kumimoji="0" lang="zh-CN" altLang="en-US" sz="2000" i="0" u="none" strike="noStrike" kern="1200" cap="none" spc="1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8927465" y="95885"/>
            <a:ext cx="3552190" cy="718820"/>
            <a:chOff x="13501" y="519"/>
            <a:chExt cx="5594" cy="1132"/>
          </a:xfrm>
        </p:grpSpPr>
        <p:pic>
          <p:nvPicPr>
            <p:cNvPr id="174" name="图片 173"/>
            <p:cNvPicPr>
              <a:picLocks noChangeAspect="1"/>
            </p:cNvPicPr>
            <p:nvPr userDrawn="1"/>
          </p:nvPicPr>
          <p:blipFill rotWithShape="1">
            <a:blip r:embed="rId2"/>
            <a:srcRect r="24054"/>
            <a:stretch>
              <a:fillRect/>
            </a:stretch>
          </p:blipFill>
          <p:spPr>
            <a:xfrm>
              <a:off x="13501" y="519"/>
              <a:ext cx="2742" cy="1133"/>
            </a:xfrm>
            <a:prstGeom prst="rect">
              <a:avLst/>
            </a:prstGeom>
          </p:spPr>
        </p:pic>
        <p:sp>
          <p:nvSpPr>
            <p:cNvPr id="175" name="文本框 174"/>
            <p:cNvSpPr txBox="1"/>
            <p:nvPr userDrawn="1"/>
          </p:nvSpPr>
          <p:spPr>
            <a:xfrm>
              <a:off x="16335" y="707"/>
              <a:ext cx="2761" cy="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企业数字化赋能者 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工业管理软件践行者</a:t>
              </a:r>
            </a:p>
          </p:txBody>
        </p:sp>
        <p:cxnSp>
          <p:nvCxnSpPr>
            <p:cNvPr id="176" name="直接连接符 175"/>
            <p:cNvCxnSpPr/>
            <p:nvPr userDrawn="1"/>
          </p:nvCxnSpPr>
          <p:spPr>
            <a:xfrm>
              <a:off x="16245" y="854"/>
              <a:ext cx="0" cy="478"/>
            </a:xfrm>
            <a:prstGeom prst="line">
              <a:avLst/>
            </a:prstGeom>
            <a:noFill/>
            <a:ln w="12700" cap="flat" cmpd="sng" algn="ctr">
              <a:solidFill>
                <a:srgbClr val="8EA2A9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8490857" y="2926080"/>
            <a:ext cx="3249705" cy="3114727"/>
            <a:chOff x="3975435" y="-245859"/>
            <a:chExt cx="4454484" cy="4021837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8429919" y="2699292"/>
              <a:ext cx="0" cy="252629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>
            <a:xfrm>
              <a:off x="4646613" y="2690545"/>
              <a:ext cx="0" cy="252629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>
            <a:xfrm>
              <a:off x="4279747" y="2351303"/>
              <a:ext cx="0" cy="252629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sp>
          <p:nvSpPr>
            <p:cNvPr id="130" name="椭圆 129"/>
            <p:cNvSpPr/>
            <p:nvPr/>
          </p:nvSpPr>
          <p:spPr>
            <a:xfrm>
              <a:off x="4504500" y="2388601"/>
              <a:ext cx="36000" cy="36000"/>
            </a:xfrm>
            <a:prstGeom prst="ellipse">
              <a:avLst/>
            </a:prstGeom>
            <a:solidFill>
              <a:srgbClr val="8EA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3975435" y="2699292"/>
              <a:ext cx="36000" cy="36000"/>
            </a:xfrm>
            <a:prstGeom prst="ellipse">
              <a:avLst/>
            </a:prstGeom>
            <a:solidFill>
              <a:srgbClr val="8EA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8096825" y="2780859"/>
              <a:ext cx="72000" cy="72000"/>
            </a:xfrm>
            <a:prstGeom prst="ellipse">
              <a:avLst/>
            </a:prstGeom>
            <a:solidFill>
              <a:srgbClr val="8EA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5928766" y="19140"/>
              <a:ext cx="1250009" cy="3670942"/>
              <a:chOff x="9680544" y="2138994"/>
              <a:chExt cx="1250009" cy="3670942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9680800" y="2399981"/>
                <a:ext cx="625794" cy="3409955"/>
              </a:xfrm>
              <a:prstGeom prst="rect">
                <a:avLst/>
              </a:prstGeom>
              <a:gradFill flip="none" rotWithShape="1">
                <a:gsLst>
                  <a:gs pos="24000">
                    <a:srgbClr val="AD053D">
                      <a:alpha val="0"/>
                    </a:srgbClr>
                  </a:gs>
                  <a:gs pos="76000">
                    <a:srgbClr val="AD053D"/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0297986" y="2399981"/>
                <a:ext cx="625794" cy="3409955"/>
              </a:xfrm>
              <a:prstGeom prst="rect">
                <a:avLst/>
              </a:prstGeom>
              <a:gradFill flip="none" rotWithShape="1">
                <a:gsLst>
                  <a:gs pos="23000">
                    <a:srgbClr val="EE004A">
                      <a:alpha val="0"/>
                    </a:srgbClr>
                  </a:gs>
                  <a:gs pos="63000">
                    <a:srgbClr val="EE004A"/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5" name="菱形 164"/>
              <p:cNvSpPr/>
              <p:nvPr/>
            </p:nvSpPr>
            <p:spPr>
              <a:xfrm>
                <a:off x="9680544" y="2138994"/>
                <a:ext cx="1250009" cy="521116"/>
              </a:xfrm>
              <a:prstGeom prst="diamond">
                <a:avLst/>
              </a:prstGeom>
              <a:gradFill flip="none" rotWithShape="1">
                <a:gsLst>
                  <a:gs pos="0">
                    <a:srgbClr val="AD053D"/>
                  </a:gs>
                  <a:gs pos="100000">
                    <a:srgbClr val="EE004A"/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5727802" y="-245859"/>
              <a:ext cx="1656167" cy="3985627"/>
              <a:chOff x="8854316" y="1476349"/>
              <a:chExt cx="1656167" cy="3985627"/>
            </a:xfrm>
          </p:grpSpPr>
          <p:sp>
            <p:nvSpPr>
              <p:cNvPr id="159" name="六边形 158"/>
              <p:cNvSpPr/>
              <p:nvPr/>
            </p:nvSpPr>
            <p:spPr>
              <a:xfrm rot="5400000">
                <a:off x="7705005" y="2689240"/>
                <a:ext cx="3952238" cy="1593233"/>
              </a:xfrm>
              <a:prstGeom prst="hexagon">
                <a:avLst>
                  <a:gd name="adj" fmla="val 20346"/>
                  <a:gd name="vf" fmla="val 115470"/>
                </a:avLst>
              </a:prstGeom>
              <a:gradFill flip="none" rotWithShape="1">
                <a:gsLst>
                  <a:gs pos="3000">
                    <a:srgbClr val="AD053D">
                      <a:alpha val="0"/>
                    </a:srgbClr>
                  </a:gs>
                  <a:gs pos="100000">
                    <a:srgbClr val="AD053D">
                      <a:alpha val="13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gradFill flip="none" rotWithShape="1">
                  <a:gsLst>
                    <a:gs pos="17000">
                      <a:srgbClr val="AD053D">
                        <a:alpha val="0"/>
                      </a:srgbClr>
                    </a:gs>
                    <a:gs pos="100000">
                      <a:srgbClr val="AD053D">
                        <a:alpha val="55000"/>
                      </a:srgbClr>
                    </a:gs>
                  </a:gsLst>
                  <a:lin ang="108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9641624" y="1476349"/>
                <a:ext cx="72000" cy="72000"/>
              </a:xfrm>
              <a:prstGeom prst="ellipse">
                <a:avLst/>
              </a:prstGeom>
              <a:solidFill>
                <a:srgbClr val="AD05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8854316" y="1808324"/>
                <a:ext cx="72000" cy="72000"/>
              </a:xfrm>
              <a:prstGeom prst="ellipse">
                <a:avLst/>
              </a:prstGeom>
              <a:solidFill>
                <a:srgbClr val="AD05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10438483" y="1806315"/>
                <a:ext cx="72000" cy="72000"/>
              </a:xfrm>
              <a:prstGeom prst="ellipse">
                <a:avLst/>
              </a:prstGeom>
              <a:solidFill>
                <a:srgbClr val="AD05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4908578" y="1771550"/>
              <a:ext cx="1110550" cy="2004428"/>
              <a:chOff x="8854316" y="1476349"/>
              <a:chExt cx="1656165" cy="2989207"/>
            </a:xfrm>
          </p:grpSpPr>
          <p:sp>
            <p:nvSpPr>
              <p:cNvPr id="155" name="六边形 154"/>
              <p:cNvSpPr/>
              <p:nvPr/>
            </p:nvSpPr>
            <p:spPr>
              <a:xfrm rot="5400000">
                <a:off x="8203213" y="2191032"/>
                <a:ext cx="2955817" cy="1593232"/>
              </a:xfrm>
              <a:prstGeom prst="hexagon">
                <a:avLst>
                  <a:gd name="adj" fmla="val 20346"/>
                  <a:gd name="vf" fmla="val 115470"/>
                </a:avLst>
              </a:prstGeom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>
                      <a:alpha val="13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gradFill flip="none" rotWithShape="1">
                  <a:gsLst>
                    <a:gs pos="22000">
                      <a:srgbClr val="8EA2A9">
                        <a:alpha val="0"/>
                      </a:srgbClr>
                    </a:gs>
                    <a:gs pos="100000">
                      <a:srgbClr val="8EA2A9"/>
                    </a:gs>
                  </a:gsLst>
                  <a:lin ang="108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9641624" y="1476349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8854316" y="1808323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10438481" y="1806314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5033795" y="1872943"/>
              <a:ext cx="845627" cy="1617055"/>
              <a:chOff x="8160309" y="3595151"/>
              <a:chExt cx="845627" cy="1617055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8160309" y="3777038"/>
                <a:ext cx="418042" cy="1435168"/>
              </a:xfrm>
              <a:prstGeom prst="rect">
                <a:avLst/>
              </a:prstGeom>
              <a:gradFill flip="none" rotWithShape="1">
                <a:gsLst>
                  <a:gs pos="3000">
                    <a:srgbClr val="8EA2A9">
                      <a:alpha val="0"/>
                    </a:srgbClr>
                  </a:gs>
                  <a:gs pos="100000">
                    <a:srgbClr val="8EA2A9">
                      <a:lumMod val="75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8577125" y="3767457"/>
                <a:ext cx="418042" cy="1435168"/>
              </a:xfrm>
              <a:prstGeom prst="rect">
                <a:avLst/>
              </a:prstGeom>
              <a:gradFill flip="none" rotWithShape="1">
                <a:gsLst>
                  <a:gs pos="13000">
                    <a:srgbClr val="8EA2A9">
                      <a:lumMod val="60000"/>
                      <a:lumOff val="40000"/>
                      <a:alpha val="0"/>
                    </a:srgbClr>
                  </a:gs>
                  <a:gs pos="100000">
                    <a:srgbClr val="8EA2A9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4" name="菱形 153"/>
              <p:cNvSpPr/>
              <p:nvPr/>
            </p:nvSpPr>
            <p:spPr>
              <a:xfrm>
                <a:off x="8160309" y="3595151"/>
                <a:ext cx="845627" cy="363763"/>
              </a:xfrm>
              <a:prstGeom prst="diamond">
                <a:avLst/>
              </a:prstGeom>
              <a:gradFill flip="none" rotWithShape="1">
                <a:gsLst>
                  <a:gs pos="0">
                    <a:srgbClr val="8EA2A9"/>
                  </a:gs>
                  <a:gs pos="100000">
                    <a:srgbClr val="8EA2A9">
                      <a:lumMod val="60000"/>
                      <a:lumOff val="40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7058604" y="2190240"/>
              <a:ext cx="808410" cy="1459096"/>
              <a:chOff x="9064262" y="3902491"/>
              <a:chExt cx="808410" cy="1459096"/>
            </a:xfrm>
          </p:grpSpPr>
          <p:grpSp>
            <p:nvGrpSpPr>
              <p:cNvPr id="143" name="组合 142"/>
              <p:cNvGrpSpPr/>
              <p:nvPr/>
            </p:nvGrpSpPr>
            <p:grpSpPr>
              <a:xfrm>
                <a:off x="9114482" y="3999764"/>
                <a:ext cx="707657" cy="1313800"/>
                <a:chOff x="10077495" y="4019083"/>
                <a:chExt cx="707657" cy="1313800"/>
              </a:xfrm>
            </p:grpSpPr>
            <p:sp>
              <p:nvSpPr>
                <p:cNvPr id="149" name="矩形 148"/>
                <p:cNvSpPr/>
                <p:nvPr/>
              </p:nvSpPr>
              <p:spPr>
                <a:xfrm>
                  <a:off x="10078340" y="4175715"/>
                  <a:ext cx="349835" cy="1157168"/>
                </a:xfrm>
                <a:prstGeom prst="rect">
                  <a:avLst/>
                </a:prstGeom>
                <a:gradFill flip="none" rotWithShape="1">
                  <a:gsLst>
                    <a:gs pos="30000">
                      <a:srgbClr val="8EA2A9">
                        <a:lumMod val="75000"/>
                        <a:alpha val="0"/>
                      </a:srgbClr>
                    </a:gs>
                    <a:gs pos="100000">
                      <a:srgbClr val="8EA2A9">
                        <a:lumMod val="75000"/>
                      </a:srgbClr>
                    </a:gs>
                  </a:gsLst>
                  <a:lin ang="162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>
                  <a:off x="10427150" y="4167697"/>
                  <a:ext cx="349835" cy="1157168"/>
                </a:xfrm>
                <a:prstGeom prst="rect">
                  <a:avLst/>
                </a:prstGeom>
                <a:gradFill flip="none" rotWithShape="1">
                  <a:gsLst>
                    <a:gs pos="27000">
                      <a:srgbClr val="8EA2A9">
                        <a:lumMod val="60000"/>
                        <a:lumOff val="40000"/>
                        <a:alpha val="0"/>
                      </a:srgbClr>
                    </a:gs>
                    <a:gs pos="100000">
                      <a:srgbClr val="8EA2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51" name="菱形 150"/>
                <p:cNvSpPr/>
                <p:nvPr/>
              </p:nvSpPr>
              <p:spPr>
                <a:xfrm>
                  <a:off x="10077495" y="4019083"/>
                  <a:ext cx="707657" cy="305844"/>
                </a:xfrm>
                <a:prstGeom prst="diamond">
                  <a:avLst/>
                </a:prstGeom>
                <a:gradFill flip="none" rotWithShape="1">
                  <a:gsLst>
                    <a:gs pos="0">
                      <a:srgbClr val="8EA2A9"/>
                    </a:gs>
                    <a:gs pos="100000">
                      <a:srgbClr val="8EA2A9">
                        <a:lumMod val="60000"/>
                        <a:lumOff val="40000"/>
                      </a:srgbClr>
                    </a:gs>
                  </a:gsLst>
                  <a:lin ang="108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144" name="组合 143"/>
              <p:cNvGrpSpPr/>
              <p:nvPr/>
            </p:nvGrpSpPr>
            <p:grpSpPr>
              <a:xfrm>
                <a:off x="9064262" y="3902491"/>
                <a:ext cx="808410" cy="1459096"/>
                <a:chOff x="8854316" y="1476349"/>
                <a:chExt cx="1656167" cy="2989211"/>
              </a:xfrm>
            </p:grpSpPr>
            <p:sp>
              <p:nvSpPr>
                <p:cNvPr id="145" name="六边形 144"/>
                <p:cNvSpPr/>
                <p:nvPr/>
              </p:nvSpPr>
              <p:spPr>
                <a:xfrm rot="5400000">
                  <a:off x="8203217" y="2191035"/>
                  <a:ext cx="2955817" cy="1593234"/>
                </a:xfrm>
                <a:prstGeom prst="hexagon">
                  <a:avLst>
                    <a:gd name="adj" fmla="val 20346"/>
                    <a:gd name="vf" fmla="val 115470"/>
                  </a:avLst>
                </a:prstGeom>
                <a:gradFill flip="none" rotWithShape="1">
                  <a:gsLst>
                    <a:gs pos="100000">
                      <a:srgbClr val="8EA2A9">
                        <a:alpha val="13000"/>
                      </a:srgbClr>
                    </a:gs>
                    <a:gs pos="0">
                      <a:srgbClr val="8EA2A9">
                        <a:alpha val="0"/>
                      </a:srgbClr>
                    </a:gs>
                  </a:gsLst>
                  <a:lin ang="10800000" scaled="1"/>
                  <a:tileRect/>
                </a:gradFill>
                <a:ln w="12700" cap="flat" cmpd="sng" algn="ctr">
                  <a:gradFill flip="none" rotWithShape="1">
                    <a:gsLst>
                      <a:gs pos="0">
                        <a:srgbClr val="8EA2A9">
                          <a:alpha val="0"/>
                        </a:srgbClr>
                      </a:gs>
                      <a:gs pos="100000">
                        <a:srgbClr val="8EA2A9">
                          <a:alpha val="68000"/>
                        </a:srgbClr>
                      </a:gs>
                    </a:gsLst>
                    <a:lin ang="108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9641624" y="1476349"/>
                  <a:ext cx="72000" cy="72000"/>
                </a:xfrm>
                <a:prstGeom prst="ellipse">
                  <a:avLst/>
                </a:prstGeom>
                <a:solidFill>
                  <a:srgbClr val="8EA2A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8854316" y="1808324"/>
                  <a:ext cx="72000" cy="72000"/>
                </a:xfrm>
                <a:prstGeom prst="ellipse">
                  <a:avLst/>
                </a:prstGeom>
                <a:solidFill>
                  <a:srgbClr val="8EA2A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10438483" y="1806315"/>
                  <a:ext cx="72000" cy="72000"/>
                </a:xfrm>
                <a:prstGeom prst="ellipse">
                  <a:avLst/>
                </a:prstGeom>
                <a:solidFill>
                  <a:srgbClr val="8EA2A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cxnSp>
          <p:nvCxnSpPr>
            <p:cNvPr id="138" name="直接连接符 137"/>
            <p:cNvCxnSpPr/>
            <p:nvPr/>
          </p:nvCxnSpPr>
          <p:spPr>
            <a:xfrm>
              <a:off x="6390324" y="2951921"/>
              <a:ext cx="0" cy="335775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>
              <a:off x="8030628" y="2148740"/>
              <a:ext cx="0" cy="335775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sp>
          <p:nvSpPr>
            <p:cNvPr id="140" name="椭圆 139"/>
            <p:cNvSpPr/>
            <p:nvPr/>
          </p:nvSpPr>
          <p:spPr>
            <a:xfrm>
              <a:off x="4703132" y="2907174"/>
              <a:ext cx="72000" cy="72000"/>
            </a:xfrm>
            <a:prstGeom prst="ellipse">
              <a:avLst/>
            </a:prstGeom>
            <a:solidFill>
              <a:srgbClr val="AD05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6814971" y="2958721"/>
              <a:ext cx="72000" cy="72000"/>
            </a:xfrm>
            <a:prstGeom prst="ellipse">
              <a:avLst/>
            </a:prstGeom>
            <a:solidFill>
              <a:srgbClr val="AD05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6185689" y="3172253"/>
              <a:ext cx="36000" cy="36000"/>
            </a:xfrm>
            <a:prstGeom prst="ellipse">
              <a:avLst/>
            </a:prstGeom>
            <a:solidFill>
              <a:srgbClr val="AD05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66" name="矩形: 圆角 165"/>
          <p:cNvSpPr/>
          <p:nvPr/>
        </p:nvSpPr>
        <p:spPr>
          <a:xfrm flipH="1">
            <a:off x="608978" y="794606"/>
            <a:ext cx="2311860" cy="4409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AD053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67" name="直接连接符 166"/>
          <p:cNvCxnSpPr/>
          <p:nvPr/>
        </p:nvCxnSpPr>
        <p:spPr>
          <a:xfrm flipH="1" flipV="1">
            <a:off x="673894" y="1290406"/>
            <a:ext cx="1474988" cy="7322"/>
          </a:xfrm>
          <a:prstGeom prst="line">
            <a:avLst/>
          </a:prstGeom>
          <a:noFill/>
          <a:ln w="38100" cap="rnd" cmpd="sng" algn="ctr">
            <a:gradFill flip="none" rotWithShape="1">
              <a:gsLst>
                <a:gs pos="0">
                  <a:srgbClr val="8EA2A9">
                    <a:alpha val="0"/>
                  </a:srgbClr>
                </a:gs>
                <a:gs pos="100000">
                  <a:srgbClr val="8EA2A9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grpSp>
        <p:nvGrpSpPr>
          <p:cNvPr id="168" name="组合 167"/>
          <p:cNvGrpSpPr/>
          <p:nvPr/>
        </p:nvGrpSpPr>
        <p:grpSpPr>
          <a:xfrm>
            <a:off x="3696001" y="6426244"/>
            <a:ext cx="8567999" cy="175424"/>
            <a:chOff x="2839483" y="6415380"/>
            <a:chExt cx="9270616" cy="175424"/>
          </a:xfrm>
        </p:grpSpPr>
        <p:cxnSp>
          <p:nvCxnSpPr>
            <p:cNvPr id="169" name="直接连接符 168"/>
            <p:cNvCxnSpPr/>
            <p:nvPr/>
          </p:nvCxnSpPr>
          <p:spPr>
            <a:xfrm flipH="1">
              <a:off x="6514161" y="6590804"/>
              <a:ext cx="5595938" cy="0"/>
            </a:xfrm>
            <a:prstGeom prst="line">
              <a:avLst/>
            </a:prstGeom>
            <a:noFill/>
            <a:ln w="1905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flipH="1">
              <a:off x="2839483" y="6415380"/>
              <a:ext cx="8440367" cy="0"/>
            </a:xfrm>
            <a:prstGeom prst="line">
              <a:avLst/>
            </a:prstGeom>
            <a:noFill/>
            <a:ln w="1270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171" name="文本占位符 1"/>
          <p:cNvSpPr txBox="1"/>
          <p:nvPr/>
        </p:nvSpPr>
        <p:spPr>
          <a:xfrm>
            <a:off x="751866" y="892248"/>
            <a:ext cx="4838632" cy="70675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18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1</a:t>
            </a:r>
            <a:r>
              <a:rPr kumimoji="0" lang="zh-CN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：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EWM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简介</a:t>
            </a:r>
            <a:endParaRPr lang="en-US" altLang="en-US" sz="2000" b="1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2" name="文本占位符 2"/>
          <p:cNvSpPr txBox="1"/>
          <p:nvPr/>
        </p:nvSpPr>
        <p:spPr>
          <a:xfrm>
            <a:off x="474921" y="1665158"/>
            <a:ext cx="8945880" cy="415498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4000" kern="1200" spc="1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部署</a:t>
            </a:r>
            <a:r>
              <a:rPr lang="zh-CN" altLang="en-US" sz="2000" b="1" dirty="0" smtClean="0"/>
              <a:t>方式：</a:t>
            </a:r>
            <a:endParaRPr lang="zh-CN" altLang="en-US" sz="2000" b="1" dirty="0"/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SAP </a:t>
            </a:r>
            <a:r>
              <a:rPr lang="en-US" altLang="zh-CN" sz="2000" dirty="0">
                <a:solidFill>
                  <a:schemeClr val="tx1"/>
                </a:solidFill>
              </a:rPr>
              <a:t>EWM</a:t>
            </a:r>
            <a:r>
              <a:rPr lang="zh-CN" altLang="en-US" sz="2000" dirty="0">
                <a:solidFill>
                  <a:schemeClr val="tx1"/>
                </a:solidFill>
              </a:rPr>
              <a:t>可以独立部署，运行在独立的服务器上，有效降低</a:t>
            </a:r>
            <a:r>
              <a:rPr lang="en-US" altLang="zh-CN" sz="2000" dirty="0">
                <a:solidFill>
                  <a:schemeClr val="tx1"/>
                </a:solidFill>
                <a:hlinkClick r:id="rId2"/>
              </a:rPr>
              <a:t>ERP</a:t>
            </a:r>
            <a:r>
              <a:rPr lang="zh-CN" altLang="en-US" sz="2000" dirty="0">
                <a:solidFill>
                  <a:schemeClr val="tx1"/>
                </a:solidFill>
              </a:rPr>
              <a:t>服务器的负载。即使在</a:t>
            </a:r>
            <a:r>
              <a:rPr lang="en-US" altLang="zh-CN" sz="2000" dirty="0">
                <a:solidFill>
                  <a:schemeClr val="tx1"/>
                </a:solidFill>
              </a:rPr>
              <a:t>ERP</a:t>
            </a:r>
            <a:r>
              <a:rPr lang="zh-CN" altLang="en-US" sz="2000" dirty="0">
                <a:solidFill>
                  <a:schemeClr val="tx1"/>
                </a:solidFill>
              </a:rPr>
              <a:t>系统异常的情况下，仓库业务依然可以正常进行，保障仓库的持续运营</a:t>
            </a:r>
            <a:r>
              <a:rPr lang="zh-CN" altLang="en-US" sz="2000" dirty="0" smtClean="0">
                <a:solidFill>
                  <a:schemeClr val="tx1"/>
                </a:solidFill>
              </a:rPr>
              <a:t>‌。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b="1" dirty="0"/>
              <a:t>行业</a:t>
            </a:r>
            <a:r>
              <a:rPr lang="zh-CN" altLang="en-US" sz="2000" b="1" dirty="0" smtClean="0"/>
              <a:t>应用：</a:t>
            </a:r>
            <a:endParaRPr lang="zh-CN" altLang="en-US" sz="2000" b="1" dirty="0"/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SAP </a:t>
            </a:r>
            <a:r>
              <a:rPr lang="en-US" altLang="zh-CN" sz="2000" dirty="0">
                <a:solidFill>
                  <a:schemeClr val="tx1"/>
                </a:solidFill>
              </a:rPr>
              <a:t>EWM</a:t>
            </a:r>
            <a:r>
              <a:rPr lang="zh-CN" altLang="en-US" sz="2000" dirty="0">
                <a:solidFill>
                  <a:schemeClr val="tx1"/>
                </a:solidFill>
              </a:rPr>
              <a:t>支持多个行业的业务特性需求，包括汽车行业的生产线供货、化工行业的批次管理和危险品管理、消费品和零售业的批次管理和商品越库、高科技和生命科学行业的序列号管理和产品使用日期管理等‌</a:t>
            </a:r>
          </a:p>
          <a:p>
            <a:endParaRPr lang="zh-CN" altLang="en-US" sz="2000" dirty="0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2000" b="0" i="0" u="none" strike="noStrike" cap="none" normalizeH="0" baseline="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2000" b="0" i="0" u="none" strike="noStrike" cap="none" normalizeH="0" baseline="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2000" b="0" i="0" u="none" strike="noStrike" cap="none" normalizeH="0" baseline="0" dirty="0">
              <a:solidFill>
                <a:schemeClr val="tx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8927465" y="95885"/>
            <a:ext cx="3552190" cy="718820"/>
            <a:chOff x="13501" y="519"/>
            <a:chExt cx="5594" cy="1132"/>
          </a:xfrm>
        </p:grpSpPr>
        <p:pic>
          <p:nvPicPr>
            <p:cNvPr id="174" name="图片 173"/>
            <p:cNvPicPr>
              <a:picLocks noChangeAspect="1"/>
            </p:cNvPicPr>
            <p:nvPr userDrawn="1"/>
          </p:nvPicPr>
          <p:blipFill rotWithShape="1">
            <a:blip r:embed="rId3"/>
            <a:srcRect r="24054"/>
            <a:stretch>
              <a:fillRect/>
            </a:stretch>
          </p:blipFill>
          <p:spPr>
            <a:xfrm>
              <a:off x="13501" y="519"/>
              <a:ext cx="2742" cy="1133"/>
            </a:xfrm>
            <a:prstGeom prst="rect">
              <a:avLst/>
            </a:prstGeom>
          </p:spPr>
        </p:pic>
        <p:sp>
          <p:nvSpPr>
            <p:cNvPr id="175" name="文本框 174"/>
            <p:cNvSpPr txBox="1"/>
            <p:nvPr userDrawn="1"/>
          </p:nvSpPr>
          <p:spPr>
            <a:xfrm>
              <a:off x="16335" y="707"/>
              <a:ext cx="2761" cy="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企业数字化赋能者 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工业管理软件践行者</a:t>
              </a:r>
            </a:p>
          </p:txBody>
        </p:sp>
        <p:cxnSp>
          <p:nvCxnSpPr>
            <p:cNvPr id="176" name="直接连接符 175"/>
            <p:cNvCxnSpPr/>
            <p:nvPr userDrawn="1"/>
          </p:nvCxnSpPr>
          <p:spPr>
            <a:xfrm>
              <a:off x="16245" y="854"/>
              <a:ext cx="0" cy="478"/>
            </a:xfrm>
            <a:prstGeom prst="line">
              <a:avLst/>
            </a:prstGeom>
            <a:noFill/>
            <a:ln w="12700" cap="flat" cmpd="sng" algn="ctr">
              <a:solidFill>
                <a:srgbClr val="8EA2A9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 125"/>
          <p:cNvGrpSpPr/>
          <p:nvPr/>
        </p:nvGrpSpPr>
        <p:grpSpPr>
          <a:xfrm>
            <a:off x="9491333" y="3175594"/>
            <a:ext cx="2249229" cy="2865213"/>
            <a:chOff x="3975435" y="-245859"/>
            <a:chExt cx="4454484" cy="4021837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8429919" y="2699292"/>
              <a:ext cx="0" cy="252629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>
            <a:xfrm>
              <a:off x="4646613" y="2690545"/>
              <a:ext cx="0" cy="252629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>
            <a:xfrm>
              <a:off x="4279747" y="2351303"/>
              <a:ext cx="0" cy="252629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sp>
          <p:nvSpPr>
            <p:cNvPr id="130" name="椭圆 129"/>
            <p:cNvSpPr/>
            <p:nvPr/>
          </p:nvSpPr>
          <p:spPr>
            <a:xfrm>
              <a:off x="4504500" y="2388601"/>
              <a:ext cx="36000" cy="36000"/>
            </a:xfrm>
            <a:prstGeom prst="ellipse">
              <a:avLst/>
            </a:prstGeom>
            <a:solidFill>
              <a:srgbClr val="8EA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3975435" y="2699292"/>
              <a:ext cx="36000" cy="36000"/>
            </a:xfrm>
            <a:prstGeom prst="ellipse">
              <a:avLst/>
            </a:prstGeom>
            <a:solidFill>
              <a:srgbClr val="8EA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8096825" y="2780859"/>
              <a:ext cx="72000" cy="72000"/>
            </a:xfrm>
            <a:prstGeom prst="ellipse">
              <a:avLst/>
            </a:prstGeom>
            <a:solidFill>
              <a:srgbClr val="8EA2A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5928766" y="19140"/>
              <a:ext cx="1250009" cy="3670942"/>
              <a:chOff x="9680544" y="2138994"/>
              <a:chExt cx="1250009" cy="3670942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9680800" y="2399981"/>
                <a:ext cx="625794" cy="3409955"/>
              </a:xfrm>
              <a:prstGeom prst="rect">
                <a:avLst/>
              </a:prstGeom>
              <a:gradFill flip="none" rotWithShape="1">
                <a:gsLst>
                  <a:gs pos="24000">
                    <a:srgbClr val="AD053D">
                      <a:alpha val="0"/>
                    </a:srgbClr>
                  </a:gs>
                  <a:gs pos="76000">
                    <a:srgbClr val="AD053D"/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0297986" y="2399981"/>
                <a:ext cx="625794" cy="3409955"/>
              </a:xfrm>
              <a:prstGeom prst="rect">
                <a:avLst/>
              </a:prstGeom>
              <a:gradFill flip="none" rotWithShape="1">
                <a:gsLst>
                  <a:gs pos="23000">
                    <a:srgbClr val="EE004A">
                      <a:alpha val="0"/>
                    </a:srgbClr>
                  </a:gs>
                  <a:gs pos="63000">
                    <a:srgbClr val="EE004A"/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5" name="菱形 164"/>
              <p:cNvSpPr/>
              <p:nvPr/>
            </p:nvSpPr>
            <p:spPr>
              <a:xfrm>
                <a:off x="9680544" y="2138994"/>
                <a:ext cx="1250009" cy="521116"/>
              </a:xfrm>
              <a:prstGeom prst="diamond">
                <a:avLst/>
              </a:prstGeom>
              <a:gradFill flip="none" rotWithShape="1">
                <a:gsLst>
                  <a:gs pos="0">
                    <a:srgbClr val="AD053D"/>
                  </a:gs>
                  <a:gs pos="100000">
                    <a:srgbClr val="EE004A"/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5727802" y="-245859"/>
              <a:ext cx="1656167" cy="3985627"/>
              <a:chOff x="8854316" y="1476349"/>
              <a:chExt cx="1656167" cy="3985627"/>
            </a:xfrm>
          </p:grpSpPr>
          <p:sp>
            <p:nvSpPr>
              <p:cNvPr id="159" name="六边形 158"/>
              <p:cNvSpPr/>
              <p:nvPr/>
            </p:nvSpPr>
            <p:spPr>
              <a:xfrm rot="5400000">
                <a:off x="7705005" y="2689240"/>
                <a:ext cx="3952238" cy="1593233"/>
              </a:xfrm>
              <a:prstGeom prst="hexagon">
                <a:avLst>
                  <a:gd name="adj" fmla="val 20346"/>
                  <a:gd name="vf" fmla="val 115470"/>
                </a:avLst>
              </a:prstGeom>
              <a:gradFill flip="none" rotWithShape="1">
                <a:gsLst>
                  <a:gs pos="3000">
                    <a:srgbClr val="AD053D">
                      <a:alpha val="0"/>
                    </a:srgbClr>
                  </a:gs>
                  <a:gs pos="100000">
                    <a:srgbClr val="AD053D">
                      <a:alpha val="13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gradFill flip="none" rotWithShape="1">
                  <a:gsLst>
                    <a:gs pos="17000">
                      <a:srgbClr val="AD053D">
                        <a:alpha val="0"/>
                      </a:srgbClr>
                    </a:gs>
                    <a:gs pos="100000">
                      <a:srgbClr val="AD053D">
                        <a:alpha val="55000"/>
                      </a:srgbClr>
                    </a:gs>
                  </a:gsLst>
                  <a:lin ang="108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9641624" y="1476349"/>
                <a:ext cx="72000" cy="72000"/>
              </a:xfrm>
              <a:prstGeom prst="ellipse">
                <a:avLst/>
              </a:prstGeom>
              <a:solidFill>
                <a:srgbClr val="AD05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8854316" y="1808324"/>
                <a:ext cx="72000" cy="72000"/>
              </a:xfrm>
              <a:prstGeom prst="ellipse">
                <a:avLst/>
              </a:prstGeom>
              <a:solidFill>
                <a:srgbClr val="AD05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10438483" y="1806315"/>
                <a:ext cx="72000" cy="72000"/>
              </a:xfrm>
              <a:prstGeom prst="ellipse">
                <a:avLst/>
              </a:prstGeom>
              <a:solidFill>
                <a:srgbClr val="AD053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4908578" y="1771550"/>
              <a:ext cx="1110550" cy="2004428"/>
              <a:chOff x="8854316" y="1476349"/>
              <a:chExt cx="1656165" cy="2989207"/>
            </a:xfrm>
          </p:grpSpPr>
          <p:sp>
            <p:nvSpPr>
              <p:cNvPr id="155" name="六边形 154"/>
              <p:cNvSpPr/>
              <p:nvPr/>
            </p:nvSpPr>
            <p:spPr>
              <a:xfrm rot="5400000">
                <a:off x="8203213" y="2191032"/>
                <a:ext cx="2955817" cy="1593232"/>
              </a:xfrm>
              <a:prstGeom prst="hexagon">
                <a:avLst>
                  <a:gd name="adj" fmla="val 20346"/>
                  <a:gd name="vf" fmla="val 115470"/>
                </a:avLst>
              </a:prstGeom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>
                      <a:alpha val="13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gradFill flip="none" rotWithShape="1">
                  <a:gsLst>
                    <a:gs pos="22000">
                      <a:srgbClr val="8EA2A9">
                        <a:alpha val="0"/>
                      </a:srgbClr>
                    </a:gs>
                    <a:gs pos="100000">
                      <a:srgbClr val="8EA2A9"/>
                    </a:gs>
                  </a:gsLst>
                  <a:lin ang="108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9641624" y="1476349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8854316" y="1808323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10438481" y="1806314"/>
                <a:ext cx="72000" cy="72000"/>
              </a:xfrm>
              <a:prstGeom prst="ellipse">
                <a:avLst/>
              </a:prstGeom>
              <a:solidFill>
                <a:srgbClr val="8EA2A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5033795" y="1872943"/>
              <a:ext cx="845627" cy="1617055"/>
              <a:chOff x="8160309" y="3595151"/>
              <a:chExt cx="845627" cy="1617055"/>
            </a:xfrm>
          </p:grpSpPr>
          <p:sp>
            <p:nvSpPr>
              <p:cNvPr id="152" name="矩形 151"/>
              <p:cNvSpPr/>
              <p:nvPr/>
            </p:nvSpPr>
            <p:spPr>
              <a:xfrm>
                <a:off x="8160309" y="3777038"/>
                <a:ext cx="418042" cy="1435168"/>
              </a:xfrm>
              <a:prstGeom prst="rect">
                <a:avLst/>
              </a:prstGeom>
              <a:gradFill flip="none" rotWithShape="1">
                <a:gsLst>
                  <a:gs pos="3000">
                    <a:srgbClr val="8EA2A9">
                      <a:alpha val="0"/>
                    </a:srgbClr>
                  </a:gs>
                  <a:gs pos="100000">
                    <a:srgbClr val="8EA2A9">
                      <a:lumMod val="75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8577125" y="3767457"/>
                <a:ext cx="418042" cy="1435168"/>
              </a:xfrm>
              <a:prstGeom prst="rect">
                <a:avLst/>
              </a:prstGeom>
              <a:gradFill flip="none" rotWithShape="1">
                <a:gsLst>
                  <a:gs pos="13000">
                    <a:srgbClr val="8EA2A9">
                      <a:lumMod val="60000"/>
                      <a:lumOff val="40000"/>
                      <a:alpha val="0"/>
                    </a:srgbClr>
                  </a:gs>
                  <a:gs pos="100000">
                    <a:srgbClr val="8EA2A9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4" name="菱形 153"/>
              <p:cNvSpPr/>
              <p:nvPr/>
            </p:nvSpPr>
            <p:spPr>
              <a:xfrm>
                <a:off x="8160309" y="3595151"/>
                <a:ext cx="845627" cy="363763"/>
              </a:xfrm>
              <a:prstGeom prst="diamond">
                <a:avLst/>
              </a:prstGeom>
              <a:gradFill flip="none" rotWithShape="1">
                <a:gsLst>
                  <a:gs pos="0">
                    <a:srgbClr val="8EA2A9"/>
                  </a:gs>
                  <a:gs pos="100000">
                    <a:srgbClr val="8EA2A9">
                      <a:lumMod val="60000"/>
                      <a:lumOff val="40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7058604" y="2190240"/>
              <a:ext cx="808410" cy="1459096"/>
              <a:chOff x="9064262" y="3902491"/>
              <a:chExt cx="808410" cy="1459096"/>
            </a:xfrm>
          </p:grpSpPr>
          <p:grpSp>
            <p:nvGrpSpPr>
              <p:cNvPr id="143" name="组合 142"/>
              <p:cNvGrpSpPr/>
              <p:nvPr/>
            </p:nvGrpSpPr>
            <p:grpSpPr>
              <a:xfrm>
                <a:off x="9114482" y="3999764"/>
                <a:ext cx="707657" cy="1313800"/>
                <a:chOff x="10077495" y="4019083"/>
                <a:chExt cx="707657" cy="1313800"/>
              </a:xfrm>
            </p:grpSpPr>
            <p:sp>
              <p:nvSpPr>
                <p:cNvPr id="149" name="矩形 148"/>
                <p:cNvSpPr/>
                <p:nvPr/>
              </p:nvSpPr>
              <p:spPr>
                <a:xfrm>
                  <a:off x="10078340" y="4175715"/>
                  <a:ext cx="349835" cy="1157168"/>
                </a:xfrm>
                <a:prstGeom prst="rect">
                  <a:avLst/>
                </a:prstGeom>
                <a:gradFill flip="none" rotWithShape="1">
                  <a:gsLst>
                    <a:gs pos="30000">
                      <a:srgbClr val="8EA2A9">
                        <a:lumMod val="75000"/>
                        <a:alpha val="0"/>
                      </a:srgbClr>
                    </a:gs>
                    <a:gs pos="100000">
                      <a:srgbClr val="8EA2A9">
                        <a:lumMod val="75000"/>
                      </a:srgbClr>
                    </a:gs>
                  </a:gsLst>
                  <a:lin ang="162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>
                  <a:off x="10427150" y="4167697"/>
                  <a:ext cx="349835" cy="1157168"/>
                </a:xfrm>
                <a:prstGeom prst="rect">
                  <a:avLst/>
                </a:prstGeom>
                <a:gradFill flip="none" rotWithShape="1">
                  <a:gsLst>
                    <a:gs pos="27000">
                      <a:srgbClr val="8EA2A9">
                        <a:lumMod val="60000"/>
                        <a:lumOff val="40000"/>
                        <a:alpha val="0"/>
                      </a:srgbClr>
                    </a:gs>
                    <a:gs pos="100000">
                      <a:srgbClr val="8EA2A9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51" name="菱形 150"/>
                <p:cNvSpPr/>
                <p:nvPr/>
              </p:nvSpPr>
              <p:spPr>
                <a:xfrm>
                  <a:off x="10077495" y="4019083"/>
                  <a:ext cx="707657" cy="305844"/>
                </a:xfrm>
                <a:prstGeom prst="diamond">
                  <a:avLst/>
                </a:prstGeom>
                <a:gradFill flip="none" rotWithShape="1">
                  <a:gsLst>
                    <a:gs pos="0">
                      <a:srgbClr val="8EA2A9"/>
                    </a:gs>
                    <a:gs pos="100000">
                      <a:srgbClr val="8EA2A9">
                        <a:lumMod val="60000"/>
                        <a:lumOff val="40000"/>
                      </a:srgbClr>
                    </a:gs>
                  </a:gsLst>
                  <a:lin ang="108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144" name="组合 143"/>
              <p:cNvGrpSpPr/>
              <p:nvPr/>
            </p:nvGrpSpPr>
            <p:grpSpPr>
              <a:xfrm>
                <a:off x="9064262" y="3902491"/>
                <a:ext cx="808410" cy="1459096"/>
                <a:chOff x="8854316" y="1476349"/>
                <a:chExt cx="1656167" cy="2989211"/>
              </a:xfrm>
            </p:grpSpPr>
            <p:sp>
              <p:nvSpPr>
                <p:cNvPr id="145" name="六边形 144"/>
                <p:cNvSpPr/>
                <p:nvPr/>
              </p:nvSpPr>
              <p:spPr>
                <a:xfrm rot="5400000">
                  <a:off x="8203217" y="2191035"/>
                  <a:ext cx="2955817" cy="1593234"/>
                </a:xfrm>
                <a:prstGeom prst="hexagon">
                  <a:avLst>
                    <a:gd name="adj" fmla="val 20346"/>
                    <a:gd name="vf" fmla="val 115470"/>
                  </a:avLst>
                </a:prstGeom>
                <a:gradFill flip="none" rotWithShape="1">
                  <a:gsLst>
                    <a:gs pos="100000">
                      <a:srgbClr val="8EA2A9">
                        <a:alpha val="13000"/>
                      </a:srgbClr>
                    </a:gs>
                    <a:gs pos="0">
                      <a:srgbClr val="8EA2A9">
                        <a:alpha val="0"/>
                      </a:srgbClr>
                    </a:gs>
                  </a:gsLst>
                  <a:lin ang="10800000" scaled="1"/>
                  <a:tileRect/>
                </a:gradFill>
                <a:ln w="12700" cap="flat" cmpd="sng" algn="ctr">
                  <a:gradFill flip="none" rotWithShape="1">
                    <a:gsLst>
                      <a:gs pos="0">
                        <a:srgbClr val="8EA2A9">
                          <a:alpha val="0"/>
                        </a:srgbClr>
                      </a:gs>
                      <a:gs pos="100000">
                        <a:srgbClr val="8EA2A9">
                          <a:alpha val="68000"/>
                        </a:srgbClr>
                      </a:gs>
                    </a:gsLst>
                    <a:lin ang="108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9641624" y="1476349"/>
                  <a:ext cx="72000" cy="72000"/>
                </a:xfrm>
                <a:prstGeom prst="ellipse">
                  <a:avLst/>
                </a:prstGeom>
                <a:solidFill>
                  <a:srgbClr val="8EA2A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8854316" y="1808324"/>
                  <a:ext cx="72000" cy="72000"/>
                </a:xfrm>
                <a:prstGeom prst="ellipse">
                  <a:avLst/>
                </a:prstGeom>
                <a:solidFill>
                  <a:srgbClr val="8EA2A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10438483" y="1806315"/>
                  <a:ext cx="72000" cy="72000"/>
                </a:xfrm>
                <a:prstGeom prst="ellipse">
                  <a:avLst/>
                </a:prstGeom>
                <a:solidFill>
                  <a:srgbClr val="8EA2A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cxnSp>
          <p:nvCxnSpPr>
            <p:cNvPr id="138" name="直接连接符 137"/>
            <p:cNvCxnSpPr/>
            <p:nvPr/>
          </p:nvCxnSpPr>
          <p:spPr>
            <a:xfrm>
              <a:off x="6390324" y="2951921"/>
              <a:ext cx="0" cy="335775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>
            <a:xfrm>
              <a:off x="8030628" y="2148740"/>
              <a:ext cx="0" cy="335775"/>
            </a:xfrm>
            <a:prstGeom prst="line">
              <a:avLst/>
            </a:prstGeom>
            <a:noFill/>
            <a:ln w="3810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16200000" scaled="1"/>
                <a:tileRect/>
              </a:gradFill>
              <a:prstDash val="solid"/>
              <a:round/>
            </a:ln>
            <a:effectLst/>
          </p:spPr>
        </p:cxnSp>
        <p:sp>
          <p:nvSpPr>
            <p:cNvPr id="140" name="椭圆 139"/>
            <p:cNvSpPr/>
            <p:nvPr/>
          </p:nvSpPr>
          <p:spPr>
            <a:xfrm>
              <a:off x="4703132" y="2907174"/>
              <a:ext cx="72000" cy="72000"/>
            </a:xfrm>
            <a:prstGeom prst="ellipse">
              <a:avLst/>
            </a:prstGeom>
            <a:solidFill>
              <a:srgbClr val="AD05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6814971" y="2958721"/>
              <a:ext cx="72000" cy="72000"/>
            </a:xfrm>
            <a:prstGeom prst="ellipse">
              <a:avLst/>
            </a:prstGeom>
            <a:solidFill>
              <a:srgbClr val="AD05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6185689" y="3172253"/>
              <a:ext cx="36000" cy="36000"/>
            </a:xfrm>
            <a:prstGeom prst="ellipse">
              <a:avLst/>
            </a:prstGeom>
            <a:solidFill>
              <a:srgbClr val="AD053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66" name="矩形: 圆角 165"/>
          <p:cNvSpPr/>
          <p:nvPr/>
        </p:nvSpPr>
        <p:spPr>
          <a:xfrm flipH="1">
            <a:off x="608978" y="806860"/>
            <a:ext cx="2311860" cy="44099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AD053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167" name="直接连接符 166"/>
          <p:cNvCxnSpPr/>
          <p:nvPr/>
        </p:nvCxnSpPr>
        <p:spPr>
          <a:xfrm flipH="1" flipV="1">
            <a:off x="673894" y="1290406"/>
            <a:ext cx="1474988" cy="7322"/>
          </a:xfrm>
          <a:prstGeom prst="line">
            <a:avLst/>
          </a:prstGeom>
          <a:noFill/>
          <a:ln w="38100" cap="rnd" cmpd="sng" algn="ctr">
            <a:gradFill flip="none" rotWithShape="1">
              <a:gsLst>
                <a:gs pos="0">
                  <a:srgbClr val="8EA2A9">
                    <a:alpha val="0"/>
                  </a:srgbClr>
                </a:gs>
                <a:gs pos="100000">
                  <a:srgbClr val="8EA2A9"/>
                </a:gs>
              </a:gsLst>
              <a:lin ang="0" scaled="1"/>
              <a:tileRect/>
            </a:gradFill>
            <a:prstDash val="solid"/>
            <a:round/>
          </a:ln>
          <a:effectLst/>
        </p:spPr>
      </p:cxnSp>
      <p:grpSp>
        <p:nvGrpSpPr>
          <p:cNvPr id="168" name="组合 167"/>
          <p:cNvGrpSpPr/>
          <p:nvPr/>
        </p:nvGrpSpPr>
        <p:grpSpPr>
          <a:xfrm>
            <a:off x="3696001" y="6426244"/>
            <a:ext cx="8567999" cy="175424"/>
            <a:chOff x="2839483" y="6415380"/>
            <a:chExt cx="9270616" cy="175424"/>
          </a:xfrm>
        </p:grpSpPr>
        <p:cxnSp>
          <p:nvCxnSpPr>
            <p:cNvPr id="169" name="直接连接符 168"/>
            <p:cNvCxnSpPr/>
            <p:nvPr/>
          </p:nvCxnSpPr>
          <p:spPr>
            <a:xfrm flipH="1">
              <a:off x="6514161" y="6590804"/>
              <a:ext cx="5595938" cy="0"/>
            </a:xfrm>
            <a:prstGeom prst="line">
              <a:avLst/>
            </a:prstGeom>
            <a:noFill/>
            <a:ln w="1905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>
            <a:xfrm flipH="1">
              <a:off x="2839483" y="6415380"/>
              <a:ext cx="8440367" cy="0"/>
            </a:xfrm>
            <a:prstGeom prst="line">
              <a:avLst/>
            </a:prstGeom>
            <a:noFill/>
            <a:ln w="1270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171" name="文本占位符 1"/>
          <p:cNvSpPr txBox="1"/>
          <p:nvPr/>
        </p:nvSpPr>
        <p:spPr>
          <a:xfrm>
            <a:off x="673894" y="849408"/>
            <a:ext cx="4838632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18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Part 2</a:t>
            </a:r>
            <a:r>
              <a:rPr kumimoji="0" lang="zh-CN" alt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：</a:t>
            </a:r>
            <a:r>
              <a:rPr lang="en-US" altLang="zh-CN" sz="2000" dirty="0">
                <a:solidFill>
                  <a:srgbClr val="8EA2A9"/>
                </a:solidFill>
                <a:ea typeface="微软雅黑" panose="020B0503020204020204" charset="-122"/>
              </a:rPr>
              <a:t>SAP EWM RF </a:t>
            </a:r>
            <a:r>
              <a:rPr lang="zh-CN" altLang="en-US" sz="2000" dirty="0">
                <a:solidFill>
                  <a:srgbClr val="8EA2A9"/>
                </a:solidFill>
                <a:ea typeface="微软雅黑" panose="020B0503020204020204" charset="-122"/>
              </a:rPr>
              <a:t>框架搭建</a:t>
            </a:r>
            <a:endParaRPr lang="zh-CN" altLang="en-US" sz="2800" i="0" spc="100" dirty="0">
              <a:solidFill>
                <a:srgbClr val="8EA2A9"/>
              </a:solidFill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73" name="组合 172"/>
          <p:cNvGrpSpPr/>
          <p:nvPr/>
        </p:nvGrpSpPr>
        <p:grpSpPr>
          <a:xfrm>
            <a:off x="8927465" y="95885"/>
            <a:ext cx="3552190" cy="718820"/>
            <a:chOff x="13501" y="519"/>
            <a:chExt cx="5594" cy="1132"/>
          </a:xfrm>
        </p:grpSpPr>
        <p:pic>
          <p:nvPicPr>
            <p:cNvPr id="174" name="图片 173"/>
            <p:cNvPicPr>
              <a:picLocks noChangeAspect="1"/>
            </p:cNvPicPr>
            <p:nvPr userDrawn="1"/>
          </p:nvPicPr>
          <p:blipFill rotWithShape="1">
            <a:blip r:embed="rId2"/>
            <a:srcRect r="24054"/>
            <a:stretch>
              <a:fillRect/>
            </a:stretch>
          </p:blipFill>
          <p:spPr>
            <a:xfrm>
              <a:off x="13501" y="519"/>
              <a:ext cx="2742" cy="1133"/>
            </a:xfrm>
            <a:prstGeom prst="rect">
              <a:avLst/>
            </a:prstGeom>
          </p:spPr>
        </p:pic>
        <p:sp>
          <p:nvSpPr>
            <p:cNvPr id="175" name="文本框 174"/>
            <p:cNvSpPr txBox="1"/>
            <p:nvPr userDrawn="1"/>
          </p:nvSpPr>
          <p:spPr>
            <a:xfrm>
              <a:off x="16335" y="707"/>
              <a:ext cx="2761" cy="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企业数字化赋能者 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工业管理软件践行者</a:t>
              </a:r>
            </a:p>
          </p:txBody>
        </p:sp>
        <p:cxnSp>
          <p:nvCxnSpPr>
            <p:cNvPr id="176" name="直接连接符 175"/>
            <p:cNvCxnSpPr/>
            <p:nvPr userDrawn="1"/>
          </p:nvCxnSpPr>
          <p:spPr>
            <a:xfrm>
              <a:off x="16245" y="854"/>
              <a:ext cx="0" cy="478"/>
            </a:xfrm>
            <a:prstGeom prst="line">
              <a:avLst/>
            </a:prstGeom>
            <a:noFill/>
            <a:ln w="12700" cap="flat" cmpd="sng" algn="ctr">
              <a:solidFill>
                <a:srgbClr val="8EA2A9"/>
              </a:solidFill>
              <a:prstDash val="solid"/>
              <a:miter lim="800000"/>
            </a:ln>
            <a:effectLst/>
          </p:spPr>
        </p:cxnSp>
      </p:grpSp>
      <p:sp>
        <p:nvSpPr>
          <p:cNvPr id="3" name="文本框 2"/>
          <p:cNvSpPr txBox="1"/>
          <p:nvPr/>
        </p:nvSpPr>
        <p:spPr>
          <a:xfrm>
            <a:off x="1303215" y="1451998"/>
            <a:ext cx="7139076" cy="3375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ts val="3225"/>
              </a:lnSpc>
              <a:buFont typeface="+mj-lt"/>
              <a:buAutoNum type="arabicPeriod"/>
              <a:defRPr/>
            </a:pPr>
            <a:r>
              <a:rPr lang="zh-CN" altLang="zh-CN" sz="1600" dirty="0"/>
              <a:t>复制标准函数组</a:t>
            </a:r>
            <a:r>
              <a:rPr lang="en-US" altLang="zh-CN" sz="1600" dirty="0"/>
              <a:t>/SCWM/RF_TMPL </a:t>
            </a:r>
            <a:r>
              <a:rPr lang="zh-CN" altLang="zh-CN" sz="1600" dirty="0"/>
              <a:t>到自定义函数组</a:t>
            </a:r>
            <a:r>
              <a:rPr lang="en-US" altLang="zh-CN" sz="1600" dirty="0" smtClean="0"/>
              <a:t>ZEWM_RF_TMPL1</a:t>
            </a:r>
          </a:p>
          <a:p>
            <a:pPr marL="342900" indent="-342900">
              <a:lnSpc>
                <a:spcPts val="3225"/>
              </a:lnSpc>
              <a:buFont typeface="+mj-lt"/>
              <a:buAutoNum type="arabicPeriod"/>
              <a:defRPr/>
            </a:pPr>
            <a:r>
              <a:rPr lang="zh-CN" altLang="zh-CN" sz="1600" dirty="0"/>
              <a:t>复制标准显示参数</a:t>
            </a:r>
            <a:r>
              <a:rPr lang="zh-CN" altLang="zh-CN" sz="1600" dirty="0" smtClean="0"/>
              <a:t>文件</a:t>
            </a:r>
            <a:endParaRPr lang="en-US" altLang="zh-CN" sz="1600" dirty="0" smtClean="0"/>
          </a:p>
          <a:p>
            <a:pPr marL="342900" indent="-342900">
              <a:lnSpc>
                <a:spcPts val="3225"/>
              </a:lnSpc>
              <a:buFont typeface="+mj-lt"/>
              <a:buAutoNum type="arabicPeriod"/>
              <a:defRPr/>
            </a:pPr>
            <a:r>
              <a:rPr lang="zh-CN" altLang="zh-CN" sz="1600" dirty="0"/>
              <a:t>定义逻辑</a:t>
            </a:r>
            <a:r>
              <a:rPr lang="zh-CN" altLang="zh-CN" sz="1600" dirty="0" smtClean="0"/>
              <a:t>参数</a:t>
            </a:r>
            <a:endParaRPr lang="en-US" altLang="zh-CN" sz="1600" dirty="0" smtClean="0"/>
          </a:p>
          <a:p>
            <a:pPr marL="342900" indent="-342900">
              <a:lnSpc>
                <a:spcPts val="3225"/>
              </a:lnSpc>
              <a:buFont typeface="+mj-lt"/>
              <a:buAutoNum type="arabicPeriod"/>
              <a:defRPr/>
            </a:pPr>
            <a:r>
              <a:rPr lang="zh-CN" altLang="zh-CN" sz="1600" dirty="0"/>
              <a:t>定义展示参数</a:t>
            </a:r>
            <a:r>
              <a:rPr lang="zh-CN" altLang="zh-CN" sz="1600" dirty="0" smtClean="0"/>
              <a:t>文件</a:t>
            </a:r>
            <a:endParaRPr lang="en-US" altLang="zh-CN" sz="1600" dirty="0" smtClean="0"/>
          </a:p>
          <a:p>
            <a:pPr marL="342900" indent="-342900">
              <a:lnSpc>
                <a:spcPts val="3225"/>
              </a:lnSpc>
              <a:buFont typeface="+mj-lt"/>
              <a:buAutoNum type="arabicPeriod"/>
              <a:defRPr/>
            </a:pPr>
            <a:r>
              <a:rPr lang="en-US" altLang="zh-CN" sz="1600" dirty="0" smtClean="0"/>
              <a:t>RF</a:t>
            </a:r>
            <a:r>
              <a:rPr lang="zh-CN" altLang="zh-CN" sz="1600" dirty="0"/>
              <a:t>菜单管理器</a:t>
            </a:r>
            <a:endParaRPr lang="en-US" altLang="zh-CN" sz="1500" b="1" dirty="0">
              <a:solidFill>
                <a:srgbClr val="0056F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ts val="3225"/>
              </a:lnSpc>
              <a:buFont typeface="+mj-lt"/>
              <a:buAutoNum type="arabicPeriod"/>
              <a:defRPr/>
            </a:pPr>
            <a:r>
              <a:rPr lang="zh-CN" altLang="zh-CN" sz="1600" dirty="0"/>
              <a:t>分配展示参数文件到仓库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ts val="3225"/>
              </a:lnSpc>
              <a:buFont typeface="+mj-lt"/>
              <a:buAutoNum type="arabicPeriod"/>
              <a:defRPr/>
            </a:pPr>
            <a:r>
              <a:rPr lang="zh-CN" altLang="zh-CN" sz="1600" dirty="0"/>
              <a:t>配置</a:t>
            </a:r>
            <a:r>
              <a:rPr lang="zh-CN" altLang="zh-CN" sz="1600" dirty="0" smtClean="0"/>
              <a:t>资源</a:t>
            </a:r>
            <a:r>
              <a:rPr lang="zh-CN" altLang="en-US" sz="1600" dirty="0" smtClean="0"/>
              <a:t>（</a:t>
            </a:r>
            <a:r>
              <a:rPr lang="en-US" altLang="zh-CN" sz="1600" dirty="0" err="1"/>
              <a:t>tcode</a:t>
            </a:r>
            <a:r>
              <a:rPr lang="zh-CN" altLang="zh-CN" sz="1600" dirty="0"/>
              <a:t>：</a:t>
            </a:r>
            <a:r>
              <a:rPr lang="en-US" altLang="zh-CN" sz="1600" dirty="0"/>
              <a:t>/SCWM/PRDVC - </a:t>
            </a:r>
            <a:r>
              <a:rPr lang="zh-CN" altLang="zh-CN" sz="1600" dirty="0"/>
              <a:t>维护表示设备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342900" indent="-342900">
              <a:lnSpc>
                <a:spcPts val="3225"/>
              </a:lnSpc>
              <a:buFont typeface="+mj-lt"/>
              <a:buAutoNum type="arabicPeriod"/>
              <a:defRPr/>
            </a:pPr>
            <a:r>
              <a:rPr lang="zh-CN" altLang="en-US" sz="1600" dirty="0"/>
              <a:t>框架</a:t>
            </a:r>
            <a:r>
              <a:rPr lang="zh-CN" altLang="zh-CN" sz="1600" dirty="0" smtClean="0"/>
              <a:t>测试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tcode</a:t>
            </a:r>
            <a:r>
              <a:rPr lang="zh-CN" altLang="zh-CN" sz="1600" dirty="0"/>
              <a:t>：</a:t>
            </a:r>
            <a:r>
              <a:rPr lang="en-US" altLang="zh-CN" sz="1600" dirty="0"/>
              <a:t>/</a:t>
            </a:r>
            <a:r>
              <a:rPr lang="en-US" altLang="zh-CN" sz="1600" dirty="0" smtClean="0"/>
              <a:t>n/</a:t>
            </a:r>
            <a:r>
              <a:rPr lang="en-US" altLang="zh-CN" sz="1600" dirty="0" err="1" smtClean="0"/>
              <a:t>scwm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rfui</a:t>
            </a:r>
            <a:endParaRPr lang="zh-CN" altLang="zh-CN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27465" y="95885"/>
            <a:ext cx="3552190" cy="718820"/>
            <a:chOff x="13501" y="519"/>
            <a:chExt cx="5594" cy="1132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 rotWithShape="1">
            <a:blip r:embed="rId2"/>
            <a:srcRect r="24054"/>
            <a:stretch>
              <a:fillRect/>
            </a:stretch>
          </p:blipFill>
          <p:spPr>
            <a:xfrm>
              <a:off x="13501" y="519"/>
              <a:ext cx="2742" cy="1133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16335" y="707"/>
              <a:ext cx="2761" cy="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企业数字化赋能者 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工业管理软件践行者</a:t>
              </a: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6245" y="854"/>
              <a:ext cx="0" cy="478"/>
            </a:xfrm>
            <a:prstGeom prst="line">
              <a:avLst/>
            </a:prstGeom>
            <a:noFill/>
            <a:ln w="12700" cap="flat" cmpd="sng" algn="ctr">
              <a:solidFill>
                <a:srgbClr val="8EA2A9"/>
              </a:solidFill>
              <a:prstDash val="solid"/>
              <a:miter lim="800000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3696001" y="6426244"/>
            <a:ext cx="8567999" cy="175424"/>
            <a:chOff x="2839483" y="6415380"/>
            <a:chExt cx="9270616" cy="175424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6514161" y="6590804"/>
              <a:ext cx="5595938" cy="0"/>
            </a:xfrm>
            <a:prstGeom prst="line">
              <a:avLst/>
            </a:prstGeom>
            <a:noFill/>
            <a:ln w="1905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 flipH="1">
              <a:off x="2839483" y="6415380"/>
              <a:ext cx="8440367" cy="0"/>
            </a:xfrm>
            <a:prstGeom prst="line">
              <a:avLst/>
            </a:prstGeom>
            <a:noFill/>
            <a:ln w="1270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9" name="文本框 8"/>
          <p:cNvSpPr txBox="1"/>
          <p:nvPr/>
        </p:nvSpPr>
        <p:spPr>
          <a:xfrm>
            <a:off x="984738" y="696595"/>
            <a:ext cx="9683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sz="2000" b="1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000" dirty="0"/>
              <a:t>复制标准函数组</a:t>
            </a:r>
            <a:r>
              <a:rPr lang="en-US" altLang="zh-CN" sz="2000" dirty="0"/>
              <a:t>/SCWM/RF_TMPL </a:t>
            </a:r>
            <a:r>
              <a:rPr lang="zh-CN" altLang="zh-CN" sz="2000" dirty="0"/>
              <a:t>到自定义函数组</a:t>
            </a:r>
            <a:r>
              <a:rPr lang="en-US" altLang="zh-CN" sz="2000" dirty="0"/>
              <a:t>ZEWM_RF_TMPL1</a:t>
            </a:r>
          </a:p>
          <a:p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复制</a:t>
            </a:r>
            <a:r>
              <a:rPr lang="zh-CN" altLang="zh-CN" sz="2000" dirty="0"/>
              <a:t>程序</a:t>
            </a:r>
            <a:r>
              <a:rPr lang="en-US" altLang="zh-CN" sz="2000" dirty="0"/>
              <a:t>/SCWM/SAPLRF_SSCR</a:t>
            </a:r>
            <a:r>
              <a:rPr lang="zh-CN" altLang="zh-CN" sz="2000" dirty="0"/>
              <a:t>屏幕</a:t>
            </a:r>
            <a:r>
              <a:rPr lang="en-US" altLang="zh-CN" sz="2000" dirty="0"/>
              <a:t>1,2,4</a:t>
            </a:r>
            <a:r>
              <a:rPr lang="zh-CN" altLang="zh-CN" sz="2000" dirty="0"/>
              <a:t>到函数组</a:t>
            </a:r>
            <a:r>
              <a:rPr lang="en-US" altLang="zh-CN" sz="2000" dirty="0"/>
              <a:t>ZEWM_RF_TMPL1</a:t>
            </a:r>
            <a:r>
              <a:rPr lang="zh-CN" altLang="zh-CN" sz="2000" dirty="0"/>
              <a:t>对应</a:t>
            </a:r>
            <a:r>
              <a:rPr lang="zh-CN" altLang="zh-CN" sz="2000" dirty="0" smtClean="0"/>
              <a:t>屏</a:t>
            </a:r>
            <a:r>
              <a:rPr lang="en-US" altLang="zh-CN" sz="2000" dirty="0" smtClean="0"/>
              <a:t>                </a:t>
            </a:r>
            <a:r>
              <a:rPr lang="zh-CN" altLang="zh-CN" sz="2000" dirty="0" smtClean="0"/>
              <a:t>幕</a:t>
            </a:r>
            <a:r>
              <a:rPr lang="en-US" altLang="zh-CN" sz="2000" dirty="0" smtClean="0"/>
              <a:t> 5,4,6</a:t>
            </a:r>
            <a:r>
              <a:rPr lang="zh-CN" altLang="zh-CN" sz="2000" dirty="0" smtClean="0"/>
              <a:t>并</a:t>
            </a:r>
            <a:r>
              <a:rPr lang="zh-CN" altLang="zh-CN" sz="2000" dirty="0"/>
              <a:t>调整屏幕大小</a:t>
            </a:r>
            <a:r>
              <a:rPr lang="en-US" altLang="zh-CN" sz="2000" dirty="0" smtClean="0"/>
              <a:t>14*24</a:t>
            </a:r>
            <a:r>
              <a:rPr lang="zh-CN" altLang="en-US" sz="2000" dirty="0" smtClean="0"/>
              <a:t>如下图：</a:t>
            </a:r>
            <a:endParaRPr lang="zh-CN" sz="20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7" y="1681866"/>
            <a:ext cx="8928846" cy="46305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27465" y="95885"/>
            <a:ext cx="3552190" cy="718820"/>
            <a:chOff x="13501" y="519"/>
            <a:chExt cx="5594" cy="1132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 rotWithShape="1">
            <a:blip r:embed="rId2"/>
            <a:srcRect r="24054"/>
            <a:stretch>
              <a:fillRect/>
            </a:stretch>
          </p:blipFill>
          <p:spPr>
            <a:xfrm>
              <a:off x="13501" y="519"/>
              <a:ext cx="2742" cy="1133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16335" y="707"/>
              <a:ext cx="2761" cy="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企业数字化赋能者 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工业管理软件践行者</a:t>
              </a: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6245" y="854"/>
              <a:ext cx="0" cy="478"/>
            </a:xfrm>
            <a:prstGeom prst="line">
              <a:avLst/>
            </a:prstGeom>
            <a:noFill/>
            <a:ln w="12700" cap="flat" cmpd="sng" algn="ctr">
              <a:solidFill>
                <a:srgbClr val="8EA2A9"/>
              </a:solidFill>
              <a:prstDash val="solid"/>
              <a:miter lim="800000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3696001" y="6426244"/>
            <a:ext cx="8567999" cy="175424"/>
            <a:chOff x="2839483" y="6415380"/>
            <a:chExt cx="9270616" cy="175424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6514161" y="6590804"/>
              <a:ext cx="5595938" cy="0"/>
            </a:xfrm>
            <a:prstGeom prst="line">
              <a:avLst/>
            </a:prstGeom>
            <a:noFill/>
            <a:ln w="1905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 flipH="1">
              <a:off x="2839483" y="6415380"/>
              <a:ext cx="8440367" cy="0"/>
            </a:xfrm>
            <a:prstGeom prst="line">
              <a:avLst/>
            </a:prstGeom>
            <a:noFill/>
            <a:ln w="1270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9" name="文本框 8"/>
          <p:cNvSpPr txBox="1"/>
          <p:nvPr/>
        </p:nvSpPr>
        <p:spPr>
          <a:xfrm>
            <a:off x="874828" y="696595"/>
            <a:ext cx="564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2.1</a:t>
            </a:r>
            <a:r>
              <a:rPr lang="zh-CN" altLang="en-US" sz="2000" b="1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000" dirty="0"/>
              <a:t>复制标准显示参数</a:t>
            </a:r>
            <a:r>
              <a:rPr lang="zh-CN" altLang="zh-CN" sz="2000" dirty="0" smtClean="0"/>
              <a:t>文件</a:t>
            </a:r>
            <a:endParaRPr lang="zh-CN" sz="20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4602" y="2301400"/>
            <a:ext cx="8639690" cy="367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/>
          <p:cNvSpPr txBox="1"/>
          <p:nvPr/>
        </p:nvSpPr>
        <p:spPr>
          <a:xfrm>
            <a:off x="874828" y="1096705"/>
            <a:ext cx="892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zh-CN" dirty="0" smtClean="0"/>
              <a:t>复制</a:t>
            </a:r>
            <a:r>
              <a:rPr lang="zh-CN" altLang="zh-CN" dirty="0"/>
              <a:t>标准显示参数文件</a:t>
            </a:r>
            <a:r>
              <a:rPr lang="en-US" altLang="zh-CN" dirty="0"/>
              <a:t>**</a:t>
            </a:r>
            <a:r>
              <a:rPr lang="zh-CN" altLang="zh-CN" dirty="0"/>
              <a:t>至</a:t>
            </a:r>
            <a:r>
              <a:rPr lang="en-US" altLang="zh-CN" dirty="0"/>
              <a:t>Z1.</a:t>
            </a:r>
            <a:r>
              <a:rPr lang="zh-CN" altLang="zh-CN" dirty="0"/>
              <a:t>屏幕大小</a:t>
            </a:r>
            <a:r>
              <a:rPr lang="en-US" altLang="zh-CN" dirty="0"/>
              <a:t>14*24</a:t>
            </a:r>
            <a:r>
              <a:rPr lang="zh-CN" altLang="zh-CN" dirty="0"/>
              <a:t>，用自定义函数组</a:t>
            </a:r>
            <a:r>
              <a:rPr lang="en-US" altLang="zh-CN" dirty="0"/>
              <a:t>ZEWM_RF_TMPL1</a:t>
            </a:r>
            <a:endParaRPr lang="zh-CN" altLang="zh-CN" dirty="0"/>
          </a:p>
          <a:p>
            <a:r>
              <a:rPr lang="zh-CN" altLang="zh-CN" dirty="0">
                <a:solidFill>
                  <a:srgbClr val="0070C0"/>
                </a:solidFill>
              </a:rPr>
              <a:t>路径：</a:t>
            </a:r>
            <a:r>
              <a:rPr lang="en-US" altLang="zh-CN" dirty="0">
                <a:solidFill>
                  <a:srgbClr val="0070C0"/>
                </a:solidFill>
              </a:rPr>
              <a:t> SPRO-&gt; SCM Extended Warehouse Management-&gt;</a:t>
            </a:r>
            <a:r>
              <a:rPr lang="zh-CN" altLang="zh-CN" dirty="0">
                <a:solidFill>
                  <a:srgbClr val="0070C0"/>
                </a:solidFill>
              </a:rPr>
              <a:t>高级仓库管理</a:t>
            </a:r>
            <a:r>
              <a:rPr lang="en-US" altLang="zh-CN" dirty="0">
                <a:solidFill>
                  <a:srgbClr val="0070C0"/>
                </a:solidFill>
              </a:rPr>
              <a:t>-&gt;</a:t>
            </a:r>
            <a:r>
              <a:rPr lang="zh-CN" altLang="zh-CN" dirty="0">
                <a:solidFill>
                  <a:srgbClr val="0070C0"/>
                </a:solidFill>
              </a:rPr>
              <a:t>移动数据条目</a:t>
            </a:r>
            <a:r>
              <a:rPr lang="en-US" altLang="zh-CN" dirty="0">
                <a:solidFill>
                  <a:srgbClr val="0070C0"/>
                </a:solidFill>
              </a:rPr>
              <a:t>-&gt;</a:t>
            </a:r>
            <a:r>
              <a:rPr lang="zh-CN" altLang="zh-CN" dirty="0">
                <a:solidFill>
                  <a:srgbClr val="0070C0"/>
                </a:solidFill>
              </a:rPr>
              <a:t>无线电频率（</a:t>
            </a:r>
            <a:r>
              <a:rPr lang="en-US" altLang="zh-CN" dirty="0">
                <a:solidFill>
                  <a:srgbClr val="0070C0"/>
                </a:solidFill>
              </a:rPr>
              <a:t>RF</a:t>
            </a:r>
            <a:r>
              <a:rPr lang="zh-CN" altLang="zh-CN" dirty="0">
                <a:solidFill>
                  <a:srgbClr val="0070C0"/>
                </a:solidFill>
              </a:rPr>
              <a:t>）框架</a:t>
            </a:r>
            <a:r>
              <a:rPr lang="en-US" altLang="zh-CN" dirty="0">
                <a:solidFill>
                  <a:srgbClr val="0070C0"/>
                </a:solidFill>
              </a:rPr>
              <a:t>-&gt; RF </a:t>
            </a:r>
            <a:r>
              <a:rPr lang="zh-CN" altLang="zh-CN" dirty="0">
                <a:solidFill>
                  <a:srgbClr val="0070C0"/>
                </a:solidFill>
              </a:rPr>
              <a:t>屏幕管理器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27465" y="95885"/>
            <a:ext cx="3552190" cy="718820"/>
            <a:chOff x="13501" y="519"/>
            <a:chExt cx="5594" cy="1132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 rotWithShape="1">
            <a:blip r:embed="rId2"/>
            <a:srcRect r="24054"/>
            <a:stretch>
              <a:fillRect/>
            </a:stretch>
          </p:blipFill>
          <p:spPr>
            <a:xfrm>
              <a:off x="13501" y="519"/>
              <a:ext cx="2742" cy="1133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16335" y="707"/>
              <a:ext cx="2761" cy="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企业数字化赋能者 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8EA2A9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8EA2A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rPr>
                <a:t>工业管理软件践行者</a:t>
              </a: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6245" y="854"/>
              <a:ext cx="0" cy="478"/>
            </a:xfrm>
            <a:prstGeom prst="line">
              <a:avLst/>
            </a:prstGeom>
            <a:noFill/>
            <a:ln w="12700" cap="flat" cmpd="sng" algn="ctr">
              <a:solidFill>
                <a:srgbClr val="8EA2A9"/>
              </a:solidFill>
              <a:prstDash val="solid"/>
              <a:miter lim="800000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3696001" y="6426244"/>
            <a:ext cx="8567999" cy="175424"/>
            <a:chOff x="2839483" y="6415380"/>
            <a:chExt cx="9270616" cy="175424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6514161" y="6590804"/>
              <a:ext cx="5595938" cy="0"/>
            </a:xfrm>
            <a:prstGeom prst="line">
              <a:avLst/>
            </a:prstGeom>
            <a:noFill/>
            <a:ln w="19050" cap="rnd" cmpd="sng" algn="ctr">
              <a:gradFill flip="none" rotWithShape="1">
                <a:gsLst>
                  <a:gs pos="0">
                    <a:srgbClr val="8EA2A9">
                      <a:alpha val="0"/>
                    </a:srgbClr>
                  </a:gs>
                  <a:gs pos="100000">
                    <a:srgbClr val="8EA2A9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 flipH="1">
              <a:off x="2839483" y="6415380"/>
              <a:ext cx="8440367" cy="0"/>
            </a:xfrm>
            <a:prstGeom prst="line">
              <a:avLst/>
            </a:prstGeom>
            <a:noFill/>
            <a:ln w="127000" cap="rnd" cmpd="sng" algn="ctr">
              <a:gradFill flip="none" rotWithShape="1">
                <a:gsLst>
                  <a:gs pos="0">
                    <a:srgbClr val="AD053D">
                      <a:alpha val="0"/>
                    </a:srgbClr>
                  </a:gs>
                  <a:gs pos="100000">
                    <a:srgbClr val="AD053D"/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sp>
        <p:nvSpPr>
          <p:cNvPr id="9" name="文本框 8"/>
          <p:cNvSpPr txBox="1"/>
          <p:nvPr/>
        </p:nvSpPr>
        <p:spPr>
          <a:xfrm>
            <a:off x="874828" y="696595"/>
            <a:ext cx="5642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.1</a:t>
            </a:r>
            <a:r>
              <a:rPr lang="zh-CN" altLang="en-US" sz="2000" b="1" kern="100" dirty="0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000" dirty="0"/>
              <a:t>定义逻辑参数</a:t>
            </a:r>
            <a:endParaRPr lang="zh-CN" sz="2000" b="1" kern="1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4828" y="1096705"/>
            <a:ext cx="892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选中</a:t>
            </a:r>
            <a:r>
              <a:rPr lang="zh-CN" altLang="zh-CN" dirty="0"/>
              <a:t>标准逻辑参数</a:t>
            </a:r>
            <a:r>
              <a:rPr lang="en-US" altLang="zh-CN" dirty="0"/>
              <a:t>******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0070C0"/>
                </a:solidFill>
              </a:rPr>
              <a:t>路径</a:t>
            </a:r>
            <a:r>
              <a:rPr lang="zh-CN" altLang="zh-CN" dirty="0">
                <a:solidFill>
                  <a:srgbClr val="0070C0"/>
                </a:solidFill>
              </a:rPr>
              <a:t>： </a:t>
            </a:r>
            <a:r>
              <a:rPr lang="en-US" altLang="zh-CN" dirty="0">
                <a:solidFill>
                  <a:srgbClr val="0070C0"/>
                </a:solidFill>
              </a:rPr>
              <a:t>SPRO-&gt; SCM Extended Warehouse Management-&gt;</a:t>
            </a:r>
            <a:r>
              <a:rPr lang="zh-CN" altLang="zh-CN" dirty="0">
                <a:solidFill>
                  <a:srgbClr val="0070C0"/>
                </a:solidFill>
              </a:rPr>
              <a:t>高级仓库管理</a:t>
            </a:r>
            <a:r>
              <a:rPr lang="en-US" altLang="zh-CN" dirty="0">
                <a:solidFill>
                  <a:srgbClr val="0070C0"/>
                </a:solidFill>
              </a:rPr>
              <a:t>-&gt;</a:t>
            </a:r>
            <a:r>
              <a:rPr lang="zh-CN" altLang="zh-CN" dirty="0">
                <a:solidFill>
                  <a:srgbClr val="0070C0"/>
                </a:solidFill>
              </a:rPr>
              <a:t>移动数据条目</a:t>
            </a:r>
            <a:r>
              <a:rPr lang="en-US" altLang="zh-CN" dirty="0">
                <a:solidFill>
                  <a:srgbClr val="0070C0"/>
                </a:solidFill>
              </a:rPr>
              <a:t>-&gt;</a:t>
            </a:r>
            <a:r>
              <a:rPr lang="zh-CN" altLang="zh-CN" dirty="0">
                <a:solidFill>
                  <a:srgbClr val="0070C0"/>
                </a:solidFill>
              </a:rPr>
              <a:t>无线电频率（</a:t>
            </a:r>
            <a:r>
              <a:rPr lang="en-US" altLang="zh-CN" dirty="0">
                <a:solidFill>
                  <a:srgbClr val="0070C0"/>
                </a:solidFill>
              </a:rPr>
              <a:t>RF</a:t>
            </a:r>
            <a:r>
              <a:rPr lang="zh-CN" altLang="zh-CN" dirty="0">
                <a:solidFill>
                  <a:srgbClr val="0070C0"/>
                </a:solidFill>
              </a:rPr>
              <a:t>）框架</a:t>
            </a:r>
            <a:r>
              <a:rPr lang="en-US" altLang="zh-CN" dirty="0">
                <a:solidFill>
                  <a:srgbClr val="0070C0"/>
                </a:solidFill>
              </a:rPr>
              <a:t>-&gt;</a:t>
            </a:r>
            <a:r>
              <a:rPr lang="zh-CN" altLang="zh-CN" dirty="0">
                <a:solidFill>
                  <a:srgbClr val="0070C0"/>
                </a:solidFill>
              </a:rPr>
              <a:t>定义逻辑事务中的步骤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8845" y="2107247"/>
            <a:ext cx="9025932" cy="374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1119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9e9ee0b-28d7-4cc4-8ea7-0227be2d9f9a"/>
  <p:tag name="COMMONDATA" val="eyJoZGlkIjoiZjFkMWMyZmU5ZWUxOWMxYjQ5Y2QyZDMxZGI3Yjg0Z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52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8.926062992126,&quot;left&quot;:114.40464566929134,&quot;top&quot;:222.64078740157478,&quot;width&quot;:753.4511811023624}"/>
</p:tagLst>
</file>

<file path=ppt/theme/theme1.xml><?xml version="1.0" encoding="utf-8"?>
<a:theme xmlns:a="http://schemas.openxmlformats.org/drawingml/2006/main" name="1_Office 主题​​">
  <a:themeElements>
    <a:clrScheme name="赛意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D053D"/>
      </a:accent1>
      <a:accent2>
        <a:srgbClr val="8EA2A9"/>
      </a:accent2>
      <a:accent3>
        <a:srgbClr val="DAB866"/>
      </a:accent3>
      <a:accent4>
        <a:srgbClr val="F08300"/>
      </a:accent4>
      <a:accent5>
        <a:srgbClr val="007EBA"/>
      </a:accent5>
      <a:accent6>
        <a:srgbClr val="007C7C"/>
      </a:accent6>
      <a:hlink>
        <a:srgbClr val="0563C1"/>
      </a:hlink>
      <a:folHlink>
        <a:srgbClr val="954F72"/>
      </a:folHlink>
    </a:clrScheme>
    <a:fontScheme name="自定义 54">
      <a:majorFont>
        <a:latin typeface="Gisha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1094</Words>
  <Application>Microsoft Office PowerPoint</Application>
  <PresentationFormat>宽屏</PresentationFormat>
  <Paragraphs>100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宋体</vt:lpstr>
      <vt:lpstr>微软雅黑</vt:lpstr>
      <vt:lpstr>Arial</vt:lpstr>
      <vt:lpstr>Calibri</vt:lpstr>
      <vt:lpstr>Times New Roman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vip3906</dc:creator>
  <cp:lastModifiedBy>Microsoft 帐户</cp:lastModifiedBy>
  <cp:revision>245</cp:revision>
  <dcterms:created xsi:type="dcterms:W3CDTF">2021-08-16T05:37:00Z</dcterms:created>
  <dcterms:modified xsi:type="dcterms:W3CDTF">2024-12-05T03:10:12Z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3F19F9DA0F4644D7AB187F88849C793C</vt:lpwstr>
  </property>
</Properties>
</file>