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448" r:id="rId5"/>
    <p:sldId id="2462" r:id="rId6"/>
    <p:sldId id="2463" r:id="rId7"/>
    <p:sldId id="259" r:id="rId8"/>
    <p:sldId id="2464" r:id="rId9"/>
    <p:sldId id="2465" r:id="rId10"/>
    <p:sldId id="2451" r:id="rId11"/>
    <p:sldId id="2466" r:id="rId12"/>
    <p:sldId id="2467" r:id="rId13"/>
    <p:sldId id="2468" r:id="rId14"/>
    <p:sldId id="262" r:id="rId15"/>
    <p:sldId id="2469" r:id="rId16"/>
    <p:sldId id="2470" r:id="rId17"/>
    <p:sldId id="243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A71E7A-070E-404B-A165-C4EDAEB73061}">
          <p14:sldIdLst>
            <p14:sldId id="2448"/>
            <p14:sldId id="2462"/>
            <p14:sldId id="2463"/>
            <p14:sldId id="259"/>
            <p14:sldId id="2464"/>
            <p14:sldId id="2465"/>
          </p14:sldIdLst>
        </p14:section>
        <p14:section name="Untitled Section" id="{DF1B6D63-7BF8-484F-84ED-80AD45BB9FE5}">
          <p14:sldIdLst>
            <p14:sldId id="2451"/>
            <p14:sldId id="2466"/>
            <p14:sldId id="2467"/>
            <p14:sldId id="2468"/>
            <p14:sldId id="262"/>
            <p14:sldId id="2469"/>
            <p14:sldId id="2470"/>
            <p14:sldId id="24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99402F-86A4-428E-9560-99B5AC3ADA31}" v="1" dt="2020-08-24T22:27:47.0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629" y="7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57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1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3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08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 dirty="0"/>
              <a:t>Click to edit Master 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 dirty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 dirty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 dirty="0"/>
              <a:t>Click to edit Master title style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microsoft.com/office/2007/relationships/hdphoto" Target="../media/hdphoto6.wdp"/><Relationship Id="rId5" Type="http://schemas.openxmlformats.org/officeDocument/2006/relationships/image" Target="../media/image8.png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microsoft.com/office/2007/relationships/hdphoto" Target="../media/hdphoto9.wdp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0.wdp"/><Relationship Id="rId5" Type="http://schemas.openxmlformats.org/officeDocument/2006/relationships/image" Target="../media/image12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Project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08/02/2023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DE-b7 Yifan wang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Problems</a:t>
            </a:r>
          </a:p>
        </p:txBody>
      </p:sp>
      <p:pic>
        <p:nvPicPr>
          <p:cNvPr id="14" name="Picture Placeholder 13" descr="person staring at blueprints on a wall">
            <a:extLst>
              <a:ext uri="{FF2B5EF4-FFF2-40B4-BE49-F238E27FC236}">
                <a16:creationId xmlns:a16="http://schemas.microsoft.com/office/drawing/2014/main" id="{0FFF32E4-AD91-40FC-9DF7-A335457822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6" name="Picture Placeholder 15" descr="sticky notes on a clear dry erase board">
            <a:extLst>
              <a:ext uri="{FF2B5EF4-FFF2-40B4-BE49-F238E27FC236}">
                <a16:creationId xmlns:a16="http://schemas.microsoft.com/office/drawing/2014/main" id="{50D4325D-C08E-44CB-8E25-A519866BD2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9" name="Picture Placeholder 18" descr="group of people at a conference table">
            <a:extLst>
              <a:ext uri="{FF2B5EF4-FFF2-40B4-BE49-F238E27FC236}">
                <a16:creationId xmlns:a16="http://schemas.microsoft.com/office/drawing/2014/main" id="{FB89929D-9F1B-48CA-B694-B0344FFC9F6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248D7-680E-4181-9558-ED00D7CEA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6974" y="3670302"/>
            <a:ext cx="3108326" cy="25669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S3 BUCKET (SNOWFLAKE)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800" spc="0" dirty="0"/>
              <a:t>Time Difference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800" spc="0" dirty="0"/>
              <a:t>Date Formatting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pc="300" dirty="0"/>
          </a:p>
          <a:p>
            <a:endParaRPr lang="en-US" dirty="0"/>
          </a:p>
        </p:txBody>
      </p:sp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4905313" y="3670302"/>
            <a:ext cx="3108960" cy="1167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300" dirty="0"/>
              <a:t>AWS LAMBDA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Python Version (3.7)</a:t>
            </a:r>
          </a:p>
          <a:p>
            <a:endParaRPr lang="en-US" dirty="0"/>
          </a:p>
        </p:txBody>
      </p:sp>
      <p:sp>
        <p:nvSpPr>
          <p:cNvPr id="13" name="Content Placeholder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122920" y="3670302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 spc="300" dirty="0"/>
              <a:t>APACHE AIRFLOW</a:t>
            </a:r>
            <a:endParaRPr lang="en-US" sz="1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DAG execution failures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55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problems</a:t>
            </a:r>
          </a:p>
        </p:txBody>
      </p:sp>
      <p:pic>
        <p:nvPicPr>
          <p:cNvPr id="15" name="Picture Placeholder 14" descr="group professional photo">
            <a:extLst>
              <a:ext uri="{FF2B5EF4-FFF2-40B4-BE49-F238E27FC236}">
                <a16:creationId xmlns:a16="http://schemas.microsoft.com/office/drawing/2014/main" id="{4B696E0D-78B0-41A4-A40D-7A4F6E88F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2475" b="22475"/>
          <a:stretch>
            <a:fillRect/>
          </a:stretch>
        </p:blipFill>
        <p:spPr>
          <a:xfrm>
            <a:off x="469900" y="1677629"/>
            <a:ext cx="5156200" cy="1892300"/>
          </a:xfrm>
        </p:spPr>
      </p:pic>
      <p:pic>
        <p:nvPicPr>
          <p:cNvPr id="10" name="Picture Placeholder 9" descr="close up of computer boards">
            <a:extLst>
              <a:ext uri="{FF2B5EF4-FFF2-40B4-BE49-F238E27FC236}">
                <a16:creationId xmlns:a16="http://schemas.microsoft.com/office/drawing/2014/main" id="{AD4E0449-1F68-4DB7-BBE6-7BC3B0E306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5074" b="1507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9536" y="3614037"/>
            <a:ext cx="4218038" cy="839975"/>
          </a:xfrm>
        </p:spPr>
        <p:txBody>
          <a:bodyPr>
            <a:normAutofit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EMR (</a:t>
            </a:r>
            <a:r>
              <a:rPr lang="en-US" spc="300" dirty="0" err="1">
                <a:solidFill>
                  <a:schemeClr val="tx1"/>
                </a:solidFill>
              </a:rPr>
              <a:t>ElasticMapReduce</a:t>
            </a:r>
            <a:r>
              <a:rPr lang="en-US" spc="300" dirty="0">
                <a:solidFill>
                  <a:schemeClr val="tx1"/>
                </a:solidFill>
              </a:rPr>
              <a:t>)</a:t>
            </a:r>
          </a:p>
          <a:p>
            <a:endParaRPr lang="en-US" sz="900" spc="3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659378" y="3569929"/>
            <a:ext cx="1556338" cy="589657"/>
          </a:xfrm>
        </p:spPr>
        <p:txBody>
          <a:bodyPr>
            <a:normAutofit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BI Tools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661" y="4409629"/>
            <a:ext cx="5157787" cy="5029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spc="0" dirty="0"/>
              <a:t>Mismatch in Business Requirement </a:t>
            </a:r>
            <a:r>
              <a:rPr lang="en-US" altLang="zh-CN" sz="1800" spc="0" dirty="0"/>
              <a:t>in </a:t>
            </a:r>
            <a:r>
              <a:rPr lang="en-US" altLang="zh-CN" sz="1800" spc="0" dirty="0" err="1"/>
              <a:t>Pyspark</a:t>
            </a:r>
            <a:endParaRPr lang="en-US" sz="1800" spc="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462733" y="4414684"/>
            <a:ext cx="2175770" cy="10535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Chart Types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Profit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902" y="2164549"/>
            <a:ext cx="4207085" cy="1661297"/>
          </a:xfrm>
        </p:spPr>
        <p:txBody>
          <a:bodyPr>
            <a:noAutofit/>
          </a:bodyPr>
          <a:lstStyle/>
          <a:p>
            <a:r>
              <a:rPr lang="en-US" sz="4000" dirty="0"/>
              <a:t>Improvements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3188" y="4147568"/>
            <a:ext cx="2834640" cy="365125"/>
          </a:xfrm>
        </p:spPr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EF906A9-29D8-EB54-B1C8-E54AED92B6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9" b="1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28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919" y="684651"/>
            <a:ext cx="6433297" cy="884238"/>
          </a:xfrm>
        </p:spPr>
        <p:txBody>
          <a:bodyPr/>
          <a:lstStyle/>
          <a:p>
            <a:r>
              <a:rPr lang="en-US" sz="2800" dirty="0"/>
              <a:t>Project Improvements &amp; Future Plans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83940" y="1511273"/>
            <a:ext cx="3017520" cy="464871"/>
          </a:xfrm>
        </p:spPr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2184" y="2430377"/>
            <a:ext cx="5801032" cy="29871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i="0" dirty="0">
                <a:effectLst/>
                <a:latin typeface="Söhne"/>
                <a:cs typeface="Biome Light" panose="020B0303030204020804" pitchFamily="34" charset="0"/>
              </a:rPr>
              <a:t>Enhanced Error Handling and Logging</a:t>
            </a:r>
            <a:endParaRPr lang="en-US" altLang="zh-CN" sz="2400" i="0" dirty="0">
              <a:effectLst/>
              <a:latin typeface="Söhne"/>
              <a:cs typeface="Biome Light" panose="020B03030302040208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i="0" dirty="0">
                <a:effectLst/>
                <a:latin typeface="Söhne"/>
                <a:cs typeface="Biome Light" panose="020B0303030204020804" pitchFamily="34" charset="0"/>
              </a:rPr>
              <a:t>Performance Optimization</a:t>
            </a:r>
            <a:endParaRPr lang="en-US" sz="2400" dirty="0">
              <a:latin typeface="Söhne"/>
              <a:cs typeface="Biome Light" panose="020B03030302040208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Söhne"/>
                <a:cs typeface="Biome Light" panose="020B0303030204020804" pitchFamily="34" charset="0"/>
              </a:rPr>
              <a:t>Integration with More Data Sources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Söhne"/>
              </a:rPr>
              <a:t>Implementing More Advanced Analytics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Involved in Various Data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pic>
        <p:nvPicPr>
          <p:cNvPr id="2" name="Picture Placeholder 5" descr="person staring at blueprints on a brick wall">
            <a:extLst>
              <a:ext uri="{FF2B5EF4-FFF2-40B4-BE49-F238E27FC236}">
                <a16:creationId xmlns:a16="http://schemas.microsoft.com/office/drawing/2014/main" id="{36F4FA6F-CA65-9FC4-D720-D40E7632BA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32976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Yifan Wang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+1 (504) 881-8657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53196" y="3936778"/>
            <a:ext cx="3436552" cy="653246"/>
          </a:xfrm>
        </p:spPr>
        <p:txBody>
          <a:bodyPr>
            <a:normAutofit/>
          </a:bodyPr>
          <a:lstStyle/>
          <a:p>
            <a:r>
              <a:rPr lang="en-US" sz="1600" dirty="0"/>
              <a:t>wangyifan0705@gmail.com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WeCloudData</a:t>
            </a:r>
            <a:r>
              <a:rPr lang="en-US" dirty="0"/>
              <a:t> </a:t>
            </a:r>
            <a:r>
              <a:rPr lang="en-US" dirty="0" err="1"/>
              <a:t>Mideterm</a:t>
            </a:r>
            <a:r>
              <a:rPr lang="en-US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Project Overvie</a:t>
            </a:r>
            <a:r>
              <a:rPr lang="en-US" altLang="zh-CN" sz="2400" dirty="0"/>
              <a:t>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Problems vs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Improvements</a:t>
            </a:r>
          </a:p>
          <a:p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058" y="2262871"/>
            <a:ext cx="6862916" cy="1661297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OVERVIEW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7785" y="4147568"/>
            <a:ext cx="2834640" cy="365125"/>
          </a:xfrm>
        </p:spPr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5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 and tasks</a:t>
            </a:r>
            <a:endParaRPr lang="en-US" dirty="0"/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314173"/>
            <a:ext cx="5453270" cy="33000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i="0" dirty="0">
                <a:effectLst/>
                <a:latin typeface="Söhne"/>
              </a:rPr>
              <a:t>Automate ETL Process</a:t>
            </a:r>
            <a:endParaRPr lang="en-US" sz="2400" i="0" dirty="0">
              <a:effectLst/>
              <a:latin typeface="Söhne"/>
              <a:cs typeface="Biome Light" panose="020B03030302040208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Söhne"/>
              <a:cs typeface="Biome Light" panose="020B03030302040208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i="0" dirty="0">
                <a:effectLst/>
                <a:latin typeface="Söhne"/>
              </a:rPr>
              <a:t>Data Transformation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sz="2400" i="0" dirty="0">
                <a:effectLst/>
                <a:latin typeface="Söhne"/>
              </a:rPr>
              <a:t>Data Analytics vs Data Visualization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022" y="661900"/>
            <a:ext cx="3765756" cy="884238"/>
          </a:xfrm>
        </p:spPr>
        <p:txBody>
          <a:bodyPr/>
          <a:lstStyle/>
          <a:p>
            <a:r>
              <a:rPr lang="en-US" altLang="zh-CN" dirty="0"/>
              <a:t>Data source</a:t>
            </a:r>
            <a:endParaRPr lang="en-US" dirty="0"/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8852" y="2430377"/>
            <a:ext cx="2811290" cy="29871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i="0" dirty="0">
                <a:effectLst/>
                <a:latin typeface="Söhne"/>
                <a:cs typeface="Biome Light" panose="020B0303030204020804" pitchFamily="34" charset="0"/>
              </a:rPr>
              <a:t>S</a:t>
            </a:r>
            <a:r>
              <a:rPr lang="en-US" altLang="zh-CN" sz="2800" i="0" dirty="0">
                <a:effectLst/>
                <a:latin typeface="Söhne"/>
                <a:cs typeface="Biome Light" panose="020B0303030204020804" pitchFamily="34" charset="0"/>
              </a:rPr>
              <a:t>ales</a:t>
            </a:r>
          </a:p>
          <a:p>
            <a:pPr>
              <a:lnSpc>
                <a:spcPct val="100000"/>
              </a:lnSpc>
            </a:pPr>
            <a:r>
              <a:rPr lang="en-US" sz="2800" i="0" dirty="0">
                <a:effectLst/>
                <a:latin typeface="Söhne"/>
                <a:cs typeface="Biome Light" panose="020B0303030204020804" pitchFamily="34" charset="0"/>
              </a:rPr>
              <a:t>Inventory</a:t>
            </a:r>
            <a:endParaRPr lang="en-US" sz="2800" dirty="0">
              <a:latin typeface="Söhne"/>
              <a:cs typeface="Biome Light" panose="020B03030302040208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Söhne"/>
                <a:cs typeface="Biome Light" panose="020B0303030204020804" pitchFamily="34" charset="0"/>
              </a:rPr>
              <a:t>Store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Söhne"/>
              </a:rPr>
              <a:t>Product</a:t>
            </a:r>
          </a:p>
          <a:p>
            <a:pPr>
              <a:lnSpc>
                <a:spcPct val="100000"/>
              </a:lnSpc>
            </a:pPr>
            <a:r>
              <a:rPr lang="en-US" sz="2800" i="0" dirty="0">
                <a:effectLst/>
                <a:latin typeface="Söhne"/>
              </a:rPr>
              <a:t>Calendar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2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331" y="331208"/>
            <a:ext cx="3765756" cy="884238"/>
          </a:xfrm>
        </p:spPr>
        <p:txBody>
          <a:bodyPr/>
          <a:lstStyle/>
          <a:p>
            <a:r>
              <a:rPr lang="en-US" i="0" dirty="0">
                <a:effectLst/>
                <a:latin typeface="Söhne"/>
              </a:rPr>
              <a:t>Architecture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0647" y="1103686"/>
            <a:ext cx="3017520" cy="464871"/>
          </a:xfrm>
        </p:spPr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16" name="Picture 15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430CDE79-A401-721C-55F5-EF78B7275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74" y="2066138"/>
            <a:ext cx="9563406" cy="47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3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2051" y="661900"/>
            <a:ext cx="5897218" cy="884238"/>
          </a:xfrm>
        </p:spPr>
        <p:txBody>
          <a:bodyPr/>
          <a:lstStyle/>
          <a:p>
            <a:r>
              <a:rPr lang="en-US" altLang="zh-CN" dirty="0"/>
              <a:t>Detailed Steps and Operations</a:t>
            </a:r>
            <a:endParaRPr lang="en-US" dirty="0"/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314172"/>
            <a:ext cx="5897217" cy="37818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Söhne"/>
                <a:cs typeface="Biome Light" panose="020B0303030204020804" pitchFamily="34" charset="0"/>
              </a:rPr>
              <a:t>S3 bucket (Snowflake)</a:t>
            </a:r>
          </a:p>
          <a:p>
            <a:pPr>
              <a:lnSpc>
                <a:spcPct val="100000"/>
              </a:lnSpc>
            </a:pPr>
            <a:r>
              <a:rPr lang="en-US" sz="2800" i="0" dirty="0" err="1">
                <a:effectLst/>
                <a:latin typeface="Söhne"/>
              </a:rPr>
              <a:t>Cloudwatch</a:t>
            </a:r>
            <a:r>
              <a:rPr lang="en-US" sz="2800" i="0" dirty="0">
                <a:effectLst/>
                <a:latin typeface="Söhne"/>
              </a:rPr>
              <a:t> and Lambda</a:t>
            </a:r>
            <a:endParaRPr lang="en-US" sz="2800" dirty="0">
              <a:latin typeface="Söhne"/>
            </a:endParaRPr>
          </a:p>
          <a:p>
            <a:pPr>
              <a:lnSpc>
                <a:spcPct val="100000"/>
              </a:lnSpc>
            </a:pPr>
            <a:r>
              <a:rPr lang="en-US" sz="2800" i="0" dirty="0">
                <a:effectLst/>
                <a:latin typeface="Söhne"/>
              </a:rPr>
              <a:t>Apache Airflow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Söhne"/>
              </a:rPr>
              <a:t>EMR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Athena and Glue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</a:t>
            </a:r>
            <a:r>
              <a:rPr lang="en-US" altLang="zh-CN" sz="2800" dirty="0"/>
              <a:t>pache</a:t>
            </a:r>
            <a:r>
              <a:rPr lang="en-US" sz="2800" dirty="0"/>
              <a:t> Superset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2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773" y="2262871"/>
            <a:ext cx="6361470" cy="1661297"/>
          </a:xfrm>
        </p:spPr>
        <p:txBody>
          <a:bodyPr>
            <a:noAutofit/>
          </a:bodyPr>
          <a:lstStyle/>
          <a:p>
            <a:r>
              <a:rPr lang="en-US" sz="4000" dirty="0"/>
              <a:t>Problems vs Solutions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3188" y="4147568"/>
            <a:ext cx="2834640" cy="365125"/>
          </a:xfrm>
        </p:spPr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EF906A9-29D8-EB54-B1C8-E54AED92B6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9" b="19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1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LW_V2" id="{E5110F26-8197-DB45-AF5B-7431BEF0563B}" vid="{8AAB886A-F653-1948-BBB7-F7B1A419C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A06775-4FD5-4278-BDCC-E6FF131E9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</Words>
  <Application>Microsoft Office PowerPoint</Application>
  <PresentationFormat>Widescreen</PresentationFormat>
  <Paragraphs>84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Söhne</vt:lpstr>
      <vt:lpstr>Arial</vt:lpstr>
      <vt:lpstr>Calibri</vt:lpstr>
      <vt:lpstr>Calibri Light</vt:lpstr>
      <vt:lpstr>Wingdings</vt:lpstr>
      <vt:lpstr>Office Theme</vt:lpstr>
      <vt:lpstr>Midterm Project Presentation</vt:lpstr>
      <vt:lpstr>Agenda</vt:lpstr>
      <vt:lpstr>PROJECT OVERVIEW</vt:lpstr>
      <vt:lpstr>Goals and tasks</vt:lpstr>
      <vt:lpstr>Data source</vt:lpstr>
      <vt:lpstr>Architecture</vt:lpstr>
      <vt:lpstr>process </vt:lpstr>
      <vt:lpstr>Detailed Steps and Operations</vt:lpstr>
      <vt:lpstr>Problems vs Solutions </vt:lpstr>
      <vt:lpstr>Problems</vt:lpstr>
      <vt:lpstr>problems</vt:lpstr>
      <vt:lpstr>Improvements</vt:lpstr>
      <vt:lpstr>Project Improvements &amp; Future Plans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2020-08-19T22:58:34Z</dcterms:created>
  <dcterms:modified xsi:type="dcterms:W3CDTF">2023-07-31T01:45:11Z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