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60" r:id="rId7"/>
    <p:sldId id="263" r:id="rId8"/>
    <p:sldId id="259" r:id="rId9"/>
    <p:sldId id="267" r:id="rId10"/>
    <p:sldId id="262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0"/>
        <p:guide pos="3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6300" y="1092200"/>
            <a:ext cx="10563225" cy="218694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effectLst/>
              </a:rPr>
              <a:t>Neural Networks in Genetic Epidemiology </a:t>
            </a:r>
            <a:br>
              <a:rPr lang="zh-CN" altLang="en-US" sz="3600" dirty="0">
                <a:effectLst/>
              </a:rPr>
            </a:br>
            <a:r>
              <a:rPr lang="zh-CN" altLang="en-US" sz="2800" dirty="0">
                <a:effectLst/>
              </a:rPr>
              <a:t>——Statistical Learning for Complex Diseases</a:t>
            </a:r>
            <a:endParaRPr lang="zh-CN" altLang="en-US" sz="2800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Yifan Wang</a:t>
            </a:r>
            <a:endParaRPr lang="en-US" altLang="zh-CN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2024.10.16</a:t>
            </a:r>
            <a:endParaRPr lang="en-US" altLang="zh-CN" sz="2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Conclusion</a:t>
            </a:r>
            <a:endParaRPr 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Neural networks</a:t>
            </a:r>
            <a:r>
              <a:rPr lang="en-US" sz="2400"/>
              <a:t> are effective for detecting complex, non-linear gene interactions.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Challenges:</a:t>
            </a:r>
            <a:r>
              <a:rPr lang="en-US" sz="2400"/>
              <a:t> Interpretability and overfitting require attention.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Future:</a:t>
            </a:r>
            <a:r>
              <a:rPr lang="en-US" sz="2400"/>
              <a:t> Focus on integrating more data types and improving transparency for broader clinical application​​.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Understanding Complex Diseases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84325"/>
            <a:ext cx="11037570" cy="4351655"/>
          </a:xfrm>
        </p:spPr>
        <p:txBody>
          <a:bodyPr/>
          <a:p>
            <a:r>
              <a:rPr lang="en-US" sz="2400"/>
              <a:t>Complex diseases involve multiple </a:t>
            </a:r>
            <a:r>
              <a:rPr lang="en-US" sz="2400" b="1"/>
              <a:t>genetic </a:t>
            </a:r>
            <a:r>
              <a:rPr lang="en-US" sz="2400"/>
              <a:t>and</a:t>
            </a:r>
            <a:r>
              <a:rPr lang="en-US" sz="2400" b="1"/>
              <a:t> environmental factors</a:t>
            </a:r>
            <a:endParaRPr lang="en-US" sz="2400"/>
          </a:p>
          <a:p>
            <a:r>
              <a:rPr lang="en-US" sz="2400"/>
              <a:t>Genetic epidemiology identifies </a:t>
            </a:r>
            <a:r>
              <a:rPr lang="en-US" sz="2400" b="1"/>
              <a:t>gene-environment </a:t>
            </a:r>
            <a:r>
              <a:rPr lang="en-US" sz="2400"/>
              <a:t>and</a:t>
            </a:r>
            <a:r>
              <a:rPr lang="en-US" sz="2400" b="1"/>
              <a:t> </a:t>
            </a:r>
            <a:r>
              <a:rPr lang="en-US" sz="2400" b="1">
                <a:sym typeface="+mn-ea"/>
              </a:rPr>
              <a:t>gene-gene</a:t>
            </a:r>
            <a:r>
              <a:rPr lang="en-US" sz="2400">
                <a:sym typeface="+mn-ea"/>
              </a:rPr>
              <a:t> </a:t>
            </a:r>
            <a:r>
              <a:rPr lang="en-US" sz="2400"/>
              <a:t>interactions.</a:t>
            </a:r>
            <a:endParaRPr lang="en-US" sz="2400"/>
          </a:p>
          <a:p>
            <a:r>
              <a:rPr lang="en-US" sz="2400" b="1"/>
              <a:t>Challenge:</a:t>
            </a:r>
            <a:r>
              <a:rPr lang="en-US" sz="2400"/>
              <a:t> Interactions are</a:t>
            </a:r>
            <a:r>
              <a:rPr lang="en-US" sz="2400" b="1"/>
              <a:t> non-linear</a:t>
            </a:r>
            <a:r>
              <a:rPr lang="en-US" sz="2400"/>
              <a:t>, making traditional models insufficient.</a:t>
            </a:r>
            <a:endParaRPr lang="en-US" sz="2400"/>
          </a:p>
        </p:txBody>
      </p:sp>
      <p:pic>
        <p:nvPicPr>
          <p:cNvPr id="5" name="Picture 4" descr="Screen Shot 2024-10-12 at 12.41.4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0" y="3429000"/>
            <a:ext cx="6530340" cy="3234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Why Neural Networks for Genetic Epidemiology?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65" y="1825625"/>
            <a:ext cx="10515600" cy="4351338"/>
          </a:xfrm>
        </p:spPr>
        <p:txBody>
          <a:bodyPr/>
          <a:p>
            <a:r>
              <a:rPr lang="en-US" sz="2400"/>
              <a:t>Analyzing non-linear relationships</a:t>
            </a:r>
            <a:endParaRPr lang="en-US" sz="2400"/>
          </a:p>
          <a:p>
            <a:endParaRPr lang="en-US" sz="2400"/>
          </a:p>
          <a:p>
            <a:r>
              <a:rPr lang="en-US" sz="2400"/>
              <a:t>Adaptability to High-dimensional data</a:t>
            </a:r>
            <a:endParaRPr lang="en-US" sz="2400"/>
          </a:p>
          <a:p>
            <a:endParaRPr lang="en-US" sz="2400"/>
          </a:p>
          <a:p>
            <a:r>
              <a:rPr lang="en-US" sz="2400"/>
              <a:t>Flexibility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6" name="Picture 5" descr="Screen Shot 2024-10-12 at 12.34.21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955" y="1825625"/>
            <a:ext cx="6075045" cy="4011930"/>
          </a:xfrm>
          <a:prstGeom prst="rect">
            <a:avLst/>
          </a:prstGeom>
        </p:spPr>
      </p:pic>
      <p:pic>
        <p:nvPicPr>
          <p:cNvPr id="4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689475"/>
            <a:ext cx="5558790" cy="520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9220"/>
            <a:ext cx="10515600" cy="1325563"/>
          </a:xfrm>
        </p:spPr>
        <p:txBody>
          <a:bodyPr/>
          <a:p>
            <a:r>
              <a:rPr lang="en-US" sz="3200">
                <a:sym typeface="+mn-ea"/>
              </a:rPr>
              <a:t>Deep Neural Network Techniques</a:t>
            </a:r>
            <a:endParaRPr 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90625"/>
            <a:ext cx="10515600" cy="50368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2445" b="1">
                <a:sym typeface="+mn-ea"/>
              </a:rPr>
              <a:t>Activation Functions</a:t>
            </a:r>
            <a:endParaRPr lang="en-US" sz="2445" b="1">
              <a:sym typeface="+mn-ea"/>
            </a:endParaRP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Leaky ReLU (Rectified Linear U</a:t>
            </a:r>
            <a:r>
              <a:rPr lang="en-US" sz="2400"/>
              <a:t>nit) ( hidden layers 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Sigmoid ( binary classification output layers 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Optimization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>
                <a:sym typeface="+mn-ea"/>
              </a:rPr>
              <a:t>Cross-entropy loss function to maximize prediction accuracy.</a:t>
            </a:r>
            <a:endParaRPr lang="en-US" sz="2400"/>
          </a:p>
          <a:p>
            <a:endParaRPr lang="en-US" sz="2400"/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935" y="2362200"/>
            <a:ext cx="2359660" cy="742315"/>
          </a:xfrm>
          <a:prstGeom prst="rect">
            <a:avLst/>
          </a:prstGeom>
        </p:spPr>
      </p:pic>
      <p:pic>
        <p:nvPicPr>
          <p:cNvPr id="5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4031615"/>
            <a:ext cx="1832610" cy="576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Regularization Techniques</a:t>
            </a:r>
            <a:endParaRPr 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r>
              <a:rPr lang="en-US" altLang="zh-CN" sz="2400"/>
              <a:t>Objective: Preventing Overfitting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en-US" altLang="zh-CN" sz="2400" b="1"/>
              <a:t>Dropout:</a:t>
            </a:r>
            <a:r>
              <a:rPr lang="en-US" altLang="zh-CN" sz="2400"/>
              <a:t> Prevents over-reliance on specific neurons by randomly dropping units during training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Batch Normalization:</a:t>
            </a:r>
            <a:r>
              <a:rPr lang="en-US" altLang="zh-CN" sz="2400"/>
              <a:t> Normalizes activations to stabilize and accelerate training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334E55B0-647D-440b-865C-3EC943EB4CBC-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3429000"/>
            <a:ext cx="1440180" cy="341630"/>
          </a:xfrm>
          <a:prstGeom prst="rect">
            <a:avLst/>
          </a:prstGeom>
        </p:spPr>
      </p:pic>
      <p:pic>
        <p:nvPicPr>
          <p:cNvPr id="5" name="334E55B0-647D-440b-865C-3EC943EB4CBC-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45" y="5025390"/>
            <a:ext cx="2074545" cy="75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258445"/>
            <a:ext cx="10591800" cy="942340"/>
          </a:xfrm>
        </p:spPr>
        <p:txBody>
          <a:bodyPr/>
          <a:p>
            <a:r>
              <a:rPr lang="en-US" sz="2800"/>
              <a:t>Deep Neural Networks (DNN) for Polygenic Risk Scores (PRS)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589405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/>
              <a:t>Methodology</a:t>
            </a:r>
            <a:endParaRPr lang="en-US" sz="2400"/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Detect subtle genetic variant missed in other models</a:t>
            </a:r>
            <a:endParaRPr lang="en-US" sz="2000"/>
          </a:p>
          <a:p>
            <a:r>
              <a:rPr lang="en-US" sz="2000"/>
              <a:t>Non-linear interactions 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Model Performance</a:t>
            </a:r>
            <a:endParaRPr lang="en-US"/>
          </a:p>
          <a:p>
            <a:endParaRPr lang="en-US" sz="2000"/>
          </a:p>
          <a:p>
            <a:r>
              <a:rPr lang="en-US" sz="2000"/>
              <a:t>Highest Test AUC (67.4%) </a:t>
            </a:r>
            <a:endParaRPr lang="en-US" sz="2000"/>
          </a:p>
          <a:p>
            <a:r>
              <a:rPr lang="en-US" sz="2000"/>
              <a:t>Highest Test Accuracy (62.8%)</a:t>
            </a:r>
            <a:endParaRPr lang="zh-CN" altLang="en-US" sz="2000"/>
          </a:p>
        </p:txBody>
      </p:sp>
      <p:pic>
        <p:nvPicPr>
          <p:cNvPr id="4" name="Picture 3" descr="Screen Shot 2024-10-11 at 9.07.0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0" y="2736850"/>
            <a:ext cx="582866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1920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DNN Insights – Bimodal Distribution and Risk Stratification</a:t>
            </a:r>
            <a:endParaRPr 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b="1"/>
              <a:t>Interpretation:</a:t>
            </a:r>
            <a:r>
              <a:rPr lang="en-US" sz="2000"/>
              <a:t> Indicates DNN can effectively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separate the population into </a:t>
            </a:r>
            <a:r>
              <a:rPr lang="en-US" sz="2000" b="1"/>
              <a:t>high-risk </a:t>
            </a:r>
            <a:r>
              <a:rPr lang="en-US" sz="2000"/>
              <a:t>and</a:t>
            </a:r>
            <a:r>
              <a:rPr lang="en-US" sz="2000" b="1"/>
              <a:t>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normal-risk</a:t>
            </a:r>
            <a:r>
              <a:rPr lang="en-US" sz="2000"/>
              <a:t> subgroups.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Implication:</a:t>
            </a:r>
            <a:r>
              <a:rPr lang="en-US" sz="2000"/>
              <a:t> Captures non-linear relationships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missed by traditional models.</a:t>
            </a:r>
            <a:endParaRPr lang="en-US" sz="2000"/>
          </a:p>
        </p:txBody>
      </p:sp>
      <p:pic>
        <p:nvPicPr>
          <p:cNvPr id="4" name="Picture 3" descr="Screen Shot 2024-10-13 at 8.40.0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2220" y="1156335"/>
            <a:ext cx="585978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1130"/>
            <a:ext cx="10515600" cy="1325563"/>
          </a:xfrm>
        </p:spPr>
        <p:txBody>
          <a:bodyPr/>
          <a:p>
            <a:r>
              <a:rPr lang="en-US" sz="3200"/>
              <a:t>Challenges in Neural Network Interpretability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477010"/>
            <a:ext cx="11361420" cy="4351655"/>
          </a:xfrm>
        </p:spPr>
        <p:txBody>
          <a:bodyPr>
            <a:normAutofit lnSpcReduction="10000"/>
          </a:bodyPr>
          <a:p>
            <a:r>
              <a:rPr sz="2200" b="1"/>
              <a:t>Black-box nature: </a:t>
            </a:r>
            <a:r>
              <a:rPr sz="2200"/>
              <a:t>Difficult to interpret</a:t>
            </a:r>
            <a:endParaRPr sz="2200"/>
          </a:p>
          <a:p>
            <a:r>
              <a:rPr sz="2200" b="1"/>
              <a:t>Tools</a:t>
            </a:r>
            <a:r>
              <a:rPr lang="en-US" sz="2200" b="1"/>
              <a:t>: </a:t>
            </a:r>
            <a:r>
              <a:rPr sz="2200"/>
              <a:t>Explainable AI ( SHAP / LIME )</a:t>
            </a:r>
            <a:endParaRPr sz="2200"/>
          </a:p>
          <a:p>
            <a:r>
              <a:rPr sz="2200" b="1"/>
              <a:t>Impact on clinical use:</a:t>
            </a:r>
            <a:r>
              <a:rPr sz="2200"/>
              <a:t> Lack of transparency limits adoption in healthcare settings​​.</a:t>
            </a:r>
            <a:endParaRPr sz="2200"/>
          </a:p>
          <a:p>
            <a:pPr marL="0" indent="0">
              <a:buNone/>
            </a:pPr>
            <a:endParaRPr lang="zh-CN" altLang="en-US" sz="22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1030" y="2735580"/>
            <a:ext cx="686435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33985"/>
            <a:ext cx="10515600" cy="1325563"/>
          </a:xfrm>
        </p:spPr>
        <p:txBody>
          <a:bodyPr/>
          <a:p>
            <a:r>
              <a:rPr lang="en-US" sz="3200"/>
              <a:t>Future Directions in Neural Networks</a:t>
            </a:r>
            <a:endParaRPr lang="en-US" sz="3200"/>
          </a:p>
        </p:txBody>
      </p:sp>
      <p:pic>
        <p:nvPicPr>
          <p:cNvPr id="6" name="Picture 5" descr="创意阶梯时间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1021080"/>
            <a:ext cx="9790430" cy="58597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RtS0hncElEMGdDbHhpWldkcGJudGpZWE5sYzMwZ0NuZ2dKaUJjZEdWNGRIdHBaaUI5SUhnZ1BpQXdJRnhjQ2x4aGJIQm9ZU0I0SUNZZ1hIUmxlSFI3YVdZZ2ZTQjRJRnhzWlhFZ01DQUtYR1Z1Wkh0allYTmxjMzBLWEYwPSIsCgkiTGF0ZXhJbWdCYXNlNjQiIDogImlWQk9SdzBLR2dvQUFBQU5TVWhFVWdBQUF4Z0FBQUQ1QkFNQUFBQldvNDd0QUFBQU1GQk1WRVgvLy84QUFBQUFBQUFBQUFBQUFBQUFBQUFBQUFBQUFBQUFBQUFBQUFBQUFBQUFBQUFBQUFBQUFBQUFBQUFBQUFBdjNhQjdBQUFBRDNSU1RsTUFFR2E3M1hidmlhc3lWTTFFbVNJN3dxeFFBQUFBQ1hCSVdYTUFBQTdFQUFBT3hBR1ZLdzRiQUFBZEgwbEVRVlI0QWUxZGJZZ2t4M251MmZ2WTI3MjkyVVdjTE1teDJCVVN0aURndVNTU2JFSEVUR3psck5pVzU0eU5uZnp4WEJ6cGNDTGJ2Y0xHK1dHUzJlaUhzQ1B3TEFTRWZ3Um1JVVlrT2ZCdThpT0VTREFEQi82aGlNeWFBOHNoWHMzaUdNdGdqdGxJbzlIcDFsTGxxZjZzNnE3cXFlcnBtYW41YUpidCtxNjMzcWVyNm4zZmVydkhzc3krUGs4MnpTWndocWg3Z1pDOUdScXUwVVA5WHpJSHd4U0FUZ0VMc21FS05iTk5SNjRJTEw0NjJ6d3dadlEvQWhidkdrUE5iQk95QUN4Nnpkbm1nVEdqcndLTXp4aER6V3dUc2dnczNweHRGcGd6ZWpveExwaER6a3hUUW5lTStjUXc1QkdvQTR5NThtMEdHRGtib3RTYUdiVE1QQlVuTURGK00vTmNNSVFCRllDeGFRZ3RzMDVHRGxqMFpwMEpwb3ovM0h5Vk1nVUt5K29Bakxrc1pRZ2VSWURSTklTV1dTY2pEeXk2czg0RVU4WlA3Vkp2bVVMTXJOTnhHbUM4Tit0TU1HWDhMWUJSTW9XWVdhZWpEVERtS3A4aFQwRVpZR3diUXN1c2swSDFiekxyVERCbC9DdkFZaTdaR29MRy9HREpFQ0FvR1ZUTm1Qdm9HQUlJTlJQT2RUNUR3RGd6ZmpEeW55dDNuekdFSGVNbFkveGdyQlJKN3lKNWNyeHNNS04zQ3NZYll5V2xUZDVhV3lyUEZVK0FNQVl3bGh1ZllOQS9UN3ByMXZwSTdHTzNYUzgvOWFESkN1NFl3R2l6eHJCY21meXBaVlZHSVVYOEhUUXEvRzB3VDRKaHdkR0RRZFhNdHdNdVFKcHJXaGJ3Q1pPQ3ZHd0RkNUx1UFZidUtqazJkMjZNSGd3cVRJYzZmOTN4WlN3TWYrUEsyK1FTUmZlRk1XK1JTVS9ZNk1HZ2JscWhOYXhJYm9HOGsrektsVVJ1K3J6bm5ZNHN5d2NsZlV2RHF6bDZNT2pNT1BZSEJEdmxFY0s1Wng5Yjg1T0djNGZicERNeExLdnVvVEtjZmdacWRmUmcwRVAzUUpoZUhwVm55dG5nQWNEYmk5c0RzV3g0bFVjUGhvVU5Zc3NmRURnVGhQMjBvZHdyb1FlcmJheG4waGpBV0xyK3R3Ry9zV2J0QjVGaEJ1endiTGxpN0RvMUJqQllubU0zMzJUand3ckRPTzF0R2RScnoxUnYxdkdERVRCSkc0aVZjSWIxcXdzZm1HMi9ERVMzcGg4MjZ6N0pZS3lxbXhmaEF4UHdIVXZqVmhBeEtqREpZT0J4ZjN0TmpadTFRSml5TEFnTlIycTFSbDFxa3NISUYzRktlYWpFTVVKdUJ1VWdUZ2VpZFpCb1JHQ1N3YkNXZ01iTllDOUk0Q2Y0SDU0dEw3SElKRlFhZmRaRWcySGxhM2hQVndFTkNGT2hJUkphdjZIaTFHU0RZZVhhc0szczlIMkd6M0ltZXBnQUZMZWF2ZzFuVzJEQ3diQnkzMUk1b2xnbHJLSUhNSnJaY2pHajF1Umc1TDlSL3ZnRzdTWC9UZkxZRGcxa2N0MzE4b2QrK3NCWC9LYWc5RjN5dzdHN0dnVmZ3S29qYjhOdHRNTzl6MnVQU05PTURhaGZnaFNNSmZnSnVKeXFraXRKTE92WFF5UWZuUEEzMEJZTnVwZG8zVmVsNEQ2ZzhYU2tsMGdVUGIwVEpwVk5WVFNrWUJTNkg3YnVwaWMvSjNyM1dDdkZVQmdKQjVVcVpGUHV1M0ltV09SZklqQ1VLYmlLVm42Y1NFeUJPMk1IR0JjU2k0OHJVd2JHT2VjYmVSWG9xclU5eTFwb2hOYUVBU245NG5Xd3pnWGp4c0hCVHdqNTJnR3V0WGlyR2hSY1E1UGZpN2NRcGxTaVlKVENQSU5DTWpDcVg2ZEVuaWEzRm85eGIyZTV5dDdwZzRHR3NXZklIbElkQ3I0UE5CNm1CRXN1ME0rOG5ZV1pjVmxTY0x6SkVqQVdlb2VVcm5Pa1c4Y29vRE5sYU02Qm5CK293M0l3OUNpNEFRcGZrbk95eG9IUk1OVWVJZ0dqNDM1TUJHWWNlOTk1ZnJPMGROc3FZR2hTY0FmUStLUVVqZUpFZzlIWWRBWkdYeGc0cEt0VnBwSjVXUVVNWFFwdXR3bjVtQXlOR0JqL0p5czUxblR4ekZqdzdBV1lHZlNyWUZoTWdvVWxBMm9iWVd2U1pVcWZnZ1dnOGFSQUVLQUVBd3lHL1EwdWxzR0FzbXBDRE1acHo2d0owejlkci9MbFRBOUhWY0JJUWNFeU5tYUpTWjFuUHgvTGlwTVp0Q01HWS9leTJ6UWUzQ01hV3ZtaEc4L212d29ZYVNoWUFaZkZKbldlL1lneHNsVTJZOHFrRlRFWVJYZkxzRmFINGttakFrWXFDcGFLUkd4UzU5blBRNU1KRzdOcFJBd0czYlhwMWNuUUR1SzJTUCtyZ0pHT2dxVWFOcmxtMkpNZkFrak1YSmd3TUY3MVJyR2JxUlRsczBZRmpKUVU1TnRDay9wRWcrR3pEVVB6Z3huZVZjRHd1OU9sSUZlRlNiM3AxL2J2UEJqbENWUDZ2RkdVbVhOOGYyQ0QzM1hBMEtjQUpuWHFTODFkV0wyWVpXb3l3WURoSWp5dDVFWTNVRVFEakJRVS9JbzcxWE1KeGZ6aVRlaU9qRGpRSUlaUldieUJlejNCSnVXYVJiTHRXUU1NZlFxb3pmQnZvdlJXb21DVW9pV01pQ2VDQVoxdkdJK1FCaGphRk9CZE1ZSDl0aEFGWTg4STVrZUpTQVFEanBERG9Gb0RERjBLL2hOWXZCWWRvMlcxdUNsdVoybURqbmVXUGlVUmpQVXNqekZDR2pYQTBLVGdCOERpNmJDaklGVG5OblVVMmd5eVRBb2tnckU3RkRWRFNlbnplS1JId1FkeEd2NVpFWGRYT1NkQ2dMRWpLalgydEVRdzJzTnhNTktZR1RvVTVLaWZ5SWFRbzV6ZkZDUTBYNzhYRmg1ZllpSVlaZWExMUF4SjFBQkRnd0pIM2RzUms4bDVGTUs5Y3hpcXJMaG5yZFFrTVBBSStVNGg5MnMxMnFld09oZ2FGT1F4aVk2YmtwNGhJWWNITW9qUWMzMERyeVF3UUxXbnkrWXlmWlRVd1ZDbndERVJic3NZREZCRC91UEV6TkNQT2lXQkFTSGZPeDg3RlE1Rk5sNk5kSFV3bENsWUtlTFpQNVRUMEdCOG5kRW9ZeHVSMXhsOWpoaU1EelFwSlJEeVMvU09VS2FQa2dvWWVoUXNOMlRIU2k3OVZvVVJSWFIxRjYrSkVkeUVZQ3lTSHAzeDljQ3BxWVdQcldSM0tZQ2hSOEZDV1hyZzZsRzl6a2l6a0hNM3NodE1saTBKd2FpNm1uYzdlQys0Y1NuTFBoWEEwS0xnbEExWGhHUUNzVFJ0K1NWYXpDengwOHk0aThDZzN6QTRBbmtZb3d2Q1F2amhsU3lvNXNIWUV6U3BSY0Vkb0ZQcXBPTTFqZ2JwaUp5clp1citMZno0Ri9XV0t1RkZSSGloN3p2a2V3NWw3bGdHLzIrSHZ3b0liVXdFaGc0RjFIM3RQL29TVlEzZTQ0TmtWZXBiM0Ntdy9PbUVjdmt2SjJTbXpCTE5ETXhwT2lVNmI5UmNSOWhjZVRObDYrSnFqSndKOTdqTGdrSWFGTndBc2I4dmFDS1NkREw0OVR1TXVCbkpsRVRianIreEpOTXFYNURscEU0WGdRRkJuTHF1RmJjNnJtaDdQbFNZVXZmRFZFVHpBVHNLa0lMV21Ed3ZxRTRCUGI3NGJyeUJXQXErYkxUbEpyWlVWNmt6eVo3MzU0OEZoTWY2MVVvUWdaRW4zVXY0ZW1FWGIweFRHRmJzREorQi9NRjFMUEdrOTUyZldkYmRCdzhoU0k0LytpcTY0eTVsQ3E2aHZzQmt6alhtUnVyZW9TV01JZnVDYkVGU01mbGdMVy8vZ2FEU1FFa2lNS3pLOFk2MVhFWmZWUnlhdmIrWTVkRXIvU2llYzBGejZmamgrTDZoU0FGOVRVWmtNaGV3Wk1sMlFkZ1ZueVRmOWtEM3dUV3UydGwrQW5BZFg3ck05aEtDc1d5VEo4aE5kQVgvMVl0eWkwOGFTbGJJbFNjKzllS2pGMjBLUnUvS295OGlmQ1VPaGhvRk9MNFFtOHhGbE4xSmVsK3lyS3VrMXhUa1lsMjhHRUdwMXU4WlhJNlRMV2haSjBrSWhyWDhuUDM0Tm0xbTRhSGVJMDVBcDgwc3lxcFFBTm9sSm5NaEJWalN1cmJrWmN3aXBzRnQ5aFpUYjFINkZrOVFxSnJ0WGpxVzc5b0dneGswc0VxNk96cHQvUHc1KzZtUE5FVTFUbERua2F1YzkwV3IvN3ZpSnowMVROUmlxalR4ekVqVjFNZ3JuWG16bVZHZmJZaGFPUE5nbnZTYzNmLzdJbmtLWVpZWC9Nd0RkU2pMZGllcUxVaFlPOVJwZ2ZtRityTXFHMElsVzhzRWZROW1EZ2JzQUd2MGhScG15eTZRdy83UDArbU1IUnZtWUlEbmRYcThYR2JkZVhMazNmNVlXQXNacjFONEtMaDlTNEdFNlN0U282eXZNWVpkbU95OFk3WGt3Wll6UFhSejNwMThMN25INmM5MWpwZlBzNU9ocnFhbTcyS3Z5ZkJheGN3NHlyQzlTV3dLVmdINlBMNjhGaEpmN0MvWTBzSW5oV2JPc0JuTjBEckFLR25XbWJiaUVHb2p6K01TTzBzU2hudEsxZWlZMEFhVDFRRVlGNWo0TEFheGIwWlk0Q2lCQ3F6SU1YNE9Dc1g3RlNrQWpQMStoYVk4SDB2MUpqL0VkZFhWb3BicHBsRURHRHM4SlRNWHcrb1FZVUVsaW82TUp5MFYzVkJXT1padUE0eFk0b3dsRkVoVXd5dEhFMlFjV1hXMmZsbXVaam85K1dlTUFKcTFwNlI0Ty9vOExqSCtoOGxqUE1GcTdjbEYrK2ZDZjNKdURXbEVlWDlPbWNVTFdicUdVMnVJa3E3Wkg5ZkpMUkg2ZDN0aldGVTJTbUJsMmM1czRPc0FZeXV6MWlheklkaHNJK2J5VmxUdmtBK3NuT0daUmdWZ0hNcTdtb2tjT0dsRnppV3E2aktTNTgyVUNhTWdUTjNNcEtFSmJnUk9Xa2M4K1kyWVpQdjZBOTNmZGNxOFh1NXl2OXBSaU5ibFc5S0pVUmVtbVRZVExsTFIzcjBZQTJ4TTc4QUx6YlpqK1lCRHRodnd1VnlQemlvL1EvLytQdEN4cFY5dGVtcmc5WURnQ2tZRnd5Ry9LeStRangzaXErc1g0TmozNVRYckdtdXlXSTN1TjBFcjJvRWEvQ3ZXdEd0TlVZV1Z2em80QUJNZXdhZDEveVFZRmd5SFFkZ0p0T2tHVHozNnp0RHA4OXZzWkRpWjJUSlBQY3FTM2VaNG9xWXoxb3BPaEJNUjVXR3hkMGhIYnBPZDZoNzl2Q3lyaFp6SnpGUUl0Mk4yeWswbnIvdU9xaEtkQ0tjalJvbUM2d0RkSm45RUpjOWRUdVlCTkgwN1VDdlFobHVYV3NscExsV0xNbUdWUDgzSWs2WXovQXJwMFlQeElqY3pJQUlkT3JuY3Y3dGVrVjMveFpWakl2UXRpRXpmRDJQYW5xQWc4NWxkbCtvT2YyUjAxbk1hS2JpU3A4MHQ3YkFuTldOanhRL0pTcTlMc2RKdVFndmI5NkVrYjNhUzhmSk01UFhSRmk4aEZTNjd6S2k0WjFCRlRnQ0YrcjRSNDFYZzNTMkFCQ0taNkVJN3JGd2dLaklMYWVCY1JJZ3A4QW4yaHN1R3Rqc0pmc0V0WWpCT2JjYTU5S3dBQlRlcDI0eVhwaW0veE1UWUZtZk5VaXBXL1lpcHRNbzlvOHYrcjJVVnZiMzY1VU9XUGR3OFlUTzB3blF1SmI0bnBkWGE1QmFHdC9GbG52bzJaNVU0NGZzWk1tKy9NZVhGTHlVeUJaU0MySTh5Zjl0RHFXUERDa0VKajZ6ak5XNnFySHIySWl4SWtiM0ZHVWdtWUVCQW51c1lsSjJyc1ZXZkIrT2N0eWRBYm9yc0xSNFlKZWMreUQ5OGE1N2NHcVNCcWFsYmo1a0ZpOXpNOEFjYU4rNDZPWFowa2ZQTGE5eDNjZlo5cUZGK2VvdGl1WTR3b2lFMGkyTTUyeE53SVFzd3NHRTBCVTNQWUZJN1p0QVFnN0VlVzg0Y1pwV0Z5T254Y1M1SitmeUt1U05ZWWpDd2xqVDlPc3c5aTVsaCs5OEZZZHFkeldETUhRSFdwNGppNFRBbVBvT2NaRnZWK1RDQnU3K1lyMU11ZHlDeDB0TUs5dUtsS1Q5SDhsWDJMTUN3QVBUTW4zNVRQa05pZmNmbnQzY1hnZ0VUbHEvOWNjWEYyenBYcEgrRXVxOTlwbit4cVM4UmZ4OEF6Nm5BTDBDaVpsZ3hsVEVWeDU2SGFhcVpxdVpVVllJYlh5a3lvS3BJdTRPYUlkcEpNR0cySXRVUlhaSWRaN3dpT2MvSWxlT3JaYnpacVU4NUhlZm1ya2dkaHBwUkVqQkRhTFZOY1o1eEhndlZKVUg3czVXMEhtZENQYmFsZ3lVb3QrOXlabUdMNFJETXJSdE0xQTJtT00rWVR3M0t1bFpjZlZnWGJkVlFNM1pjVnE4ZnVYZm5QN2FTSmhQMWd2cm5HUmIxbXRxSnR6UmJLWlg0NXlNalorQXVQOXBCdWNvZXd5SHhHVGhUUURWSWovcEVoa2pWK2xOUnJoYjN0VGxKR085Q0svZUtNODd3cSt4bGRtM1B6anNFVTIrMmZkakE1bkxFTHdkSkp6aDhxdVRQa1lZSDEzdXBhSVZqV2RUSHlnRXUxVC82U1owTHFXcE9UeVdCTG9lbFp5MFlJUFFRT2s4d0E2aWZEcTZ6M0JIVGFUL1p6UnpnUDRSa2tlQXdRSXNUVnhWUGZHeWxSdHAyTUpBT2VJUUlKR0FQaEVJcHlFTmdYU1FHc3dYVXd3WDBkS2hlZkFwTHduY3Nyc3V4NGlwWVJCMzlLclkzQlh5WE5vOFhkWkcybm81UDBHUm1mSjNDOGxPSzhhN0lhTlZ0WjBya3lmM2VubkdldDFBVk1qam84L3FuQnFxb21TeEcybFFuNEhIY2lnMnd5bkM0NGp5dUoyNUMxYVliU2E3TUY2OEpxc2ZhVTB3b2kvMVBGR3RQUWJGVmRrbnl4OU5pMXA0TytVTWsxMHBXeFdIN2p5SXZhdHNDQmR4dlJ2ZE9ONDJtYnFWcEtsOW5OMnQvWUt2TXJueUtmbWo5QjNCcVdpUTMxM0wvRVBFZnhGNGZDbDUrOWJSM1BCakNZL2EwN1UxY1BUeU5jWnJQc0VjOUw1QmUyZm1CMGcvU0w3Ryt4SmMrNWNpOWZGcnFHSDBQWEdDOFQ5M2V4RlZzczN6M3FWL2h0TDUvL0xmdWZ6czU5OXAvNWdiOGNsUS9qQjRUaG5uYUlicUQ4K0tCZGhPVFhhRWg1S2F0dW5hdkN3VGo5QXdCR0w1amIvcEdKcmltU00yZzM0RGZVaHRUeGJlcnF4WHZVNm9CTkVKMXMwL2g2Y3VHd0xvbkdOVzZxak5VT1ZQbXRRSEdKUUU1TTVLRVpWbzArak9NT0pYRWlYeVcrN2Z6dXFEcWxFeWlhbEx6b0lDdkNXaFhaZks1dUdGTDBKcHlVZ2N6NDdKeTZhRVV6SCt1M0gxbUtDMG5OdnFySy92MDg1dGlmNlcyMnZLem5xMHhpU29hY1V0WjRpZ3l6bHdwa3Q3RmZqL3RsbkdmYUE3bjFMQ0pkeVNQdGlLWHEycVlxVkpQVFlYdnFCWWVTcmsyZVd0dHFSelJiSWZTRTljb2JPSVFJd3NDTXlFdHRxakVsSnhrWG5FZGFVVEc4UG50NWNZbkdBTFAwL2VuMWtlaWV0NTJ2ZnpVZzl0ZTM3c09HRVdaRTBCWnZId3hoQ080bVBHaVFsWHdXM3dYdzQ2MVdhczFYRlR3S25vbE9Mb1pZdWY0TkU0WGZ4dHVGMVhIdlZVcURiVlUxTDVPaGxaQ1N0WG9mOHlFT2hXRlNqL0VtYVlGaDBvbXlXWFdBUDlmRjBtcjFwMmtlNCtWdTBxTzNia0JNTjdEeDFsa1MvUTVGYkdtY1R3QWxZS3Fvd2NEN0dlK0QxRjN6bXhncnN2T3huTk5PTlh4UTMwT1JpOTRQUlZJOXhDSHFSc0NuamhKWmUvSVc1YVA5SVdzdnk4eGVqRG93aGhhU29zTzV5QkdsQkpHclpWMVZRenM4eDVFUGlqclhjeVF0bnhuNlBRWGxOWlZsaklkMmtjUEJwMFp3ZlNHUzhRUnlNMDkrOWlhRHRVSlplOUQ4ODRVNE12QS9kVkxyYnVvTEpPSHJic1QxSVJsMHZjM0VZdWNud2pmWDZyWTZNR0FPU2hjazJDTzJFdEZ0NnpTRnlBa1BTM0lQQnM4QUhERTJhWUZYc0IySHU1ZDhTcVY0SW1KNXprcDV6STFFdEltUnc4R1pQdlFBQVBPYkRrankrWmY3bHZBUWpBdnFMejJHNzhMMjhQLzN2TGpoMzZhNEw3WWo3Sks1QVJXMElabTBoakFXTG9lZnY4U2E5YStKc1VKeGZQdFVIU05GR1BlOXFvSU4vaEllVVNyU2ZPR3Z2SzBGYTh6V01vWXdHQUp4bTYreWNZSEN1ZHIySTEyaEUzQUx6Q1lNQjNGRTV4VGNsR0w5bEh2TDI0SlNVbElIRDhZQVpNU3FGVEtXaXJDSDdZcExncmp4N2FmQTlGTlVzb3Y0ZDEzWlVvSXpjK0Y2RWFxcFk5T0R4Z3JEZWpVQWNjakhHa3gwalNXeHExSXRqaWFmMDJjN3FUbXZwZVFtVEpyYXNCWUxzTU1leWpqUW8wY0Ixa1FHbzZDaUZHQmFRRURQNVpOM2w2VHNwWjl6eHJpZEhicXZyVEhOQmxUQXNidHdPSkorZmpCLzNDN2hlT1pYUEdXdHpHQ25Pa0E0dzRva2g5TDRCYUVxVkJPaGRadnFFUE1WSUJ4QTFqQUNWTis0ZFNHTVYyZ3RIeEJremN5L0p4cEFPUDc0RzdFN1RMQ3VGWHUwQWJGbTVFQ1prUVR3Y2o5OGNYZVkvZkVDYzEvby96eERacWMveVo1YkljRzFLKzdYdjdRVHgvNGlsOGVTdDhsUHh5N0szWnpEY3g5T0ZhWlMraHc3eWRoZjlua3NrMkpKSUd4WENUa0lpRXhnWHFwU0hvdUU2dmtTaEkzUllNRUovd050RVdEN3JVdEtLcllEVXptY1JJanphRW5Sb0VycXlvYWtWYUdIazBBWTlrbVR4NWF0NU9ZVmFEUS9UQ3N6ekNUbmVqZFk2MFVRemxGaFZxYmN0K1Zac0FpL3hLQm9kWU5OWm4vdUYvSEJlNk1IV0JjNkZkakxQbHlNUEpGOGhlVXBGOUhCY0Z6RGpvVnFMRzFQUngzTlVKRGc4b0l2bmdkM0hQQnVIRnc4Qk5Ddm9iZnJqaFlpMWRWNjBabU11ZmJxMFRCS1BINWhzVGtZQlRJbXc2TGNDeXo3eEI3ZHN1bHVmcDFlajlOYmkxU3JiYXR2UURmNllPQjJ0Z3pMdERXQkpkS043bXF6R1RPTndnaTN3dFRNRE11aHpHRFFsSXdJSnB2dVhUNkg1bXA3em54aGQ0aHZaOGozVG9HQ0hYS0wrZmtLdnlEbkI4b1hYSXdWTHJKZzhtK3QwZGl4elVPaklhcDloQXBHTzJBWTdCeU9sT2t1dWtNdU9PZTBzRENZKzg3ajdhMmFHSUhUU2ZNRElWdThETklNcE41QkpyaVpJTUJrTnlKUUg5c3lCVS95MDFuaUEwWEUvcmpHNGZPeStyYVFqdnpneFh5bWFIUURaNFNtY204SHhqajlXaU5VQmRFWlRPajZyRGFLWVpENjhzSUxMazJoQVhQbEFDSTZMRWp1Qm1zT1U1cGhYK05zSW9VREpWdVZnbjV0RUozS0lLWndiQy93Y1hVV2hoSktRa1k4RFFMTFp1MmMwNjU2SXF3cDcxMG5BclE5UXFmOGNaaXBYZXBnS0hTRFdSdjhrbWxybm4yOHpHbEJrWlRTQUpHaHhVNGlvN0o4N1M3Vit4ZWRnbkRNMzFFUXlzL2RPTWEvMVhBVU9xRzJtcVQ3SU1CVFR6N0VXTmtxNkRRK0FNU01FRHZSa0JjMWJGeXRpNDdDVVYzeTZBZjE5OExTdWdGVk1CUTYyYWhETXY1V3YvZWVmYnowUFN2UGJJU1lqQ3dTakZXNW9xemZ4UXZPVVRSWFp0ZW1EdHVnaHZWK2E4Q2htSTM5SHd2NFV6SnA2ckl6WVVKQXdOeUNtTnkzcVZXenJ4bmRuN1ZHNkNUNkE5Vzc2NENobW8zSytDei9MVFZwMnVpd1Nod1QxS0xrQjNyWE1RRTFXYU8rUDB4Szk1VndQQ2I2dHZOVW8zSS9SRDhWbmd3eXBPbDlJSGNrajhRNXdPWEcxWW5zdWRKUGcwZTFwS0hkTURvMzAwZWVCMDM1YjNSSEFER2tEOVpZRkIzMk0xd2VIVzZQZFQyd3dTRVlOTUlEeks1blA0UkRUQlV1cUVHcXU1T1lyZkFpemVoSHlVV0gxZW1jQU9IUXNlYVlnSEc1cEsvbzNxRXdpYmxpcm9wQ05jQVE2bWJIRXkzeVNhcVNoU01VZ3F5aDE5RkNBYjJiMGFZc2lnWXdRK2tlU1JCNTB2OWRHbUFvZGpOZlNENHN3bk1La1RCMkVzb1BMNHNJUmpycnFuRHA2b0RNUGpQSk5JWHFGT3JHZmpsbHNDQ0lqV0hlSDJyZGtPUCs1NzI2WTNmVzl3OHRyVU56ZkVXaDVJaUJBTlRnWkZzcVVyeDExRnJJUERhVEV1UUJoakszVndER3E5SkNjS0Fib1daS0pxYTlyQ1ZJWVNFWU94eUR4SUY0OXZCcyt6UmdDTE50T1JvZ0tIZURYVVIrYTZNb2xYVzFJYWZ2SUNvYnVJbEJLUENid2pyT0xvb1JZaHZEK0I3cEFHR1JqZlVlZXFsQ0pWK2xQT2Jnb1FXa1ViOFl1TytDOEVBQzBvTVlldWdmcHVKMDJENGFmQkloa0pVQXd5ZGJxaGJvY1NJeTNrVXdyMHpmTUZUZ2R6UkZSR0NVZVYzNS9XNFRvR255OWZJNzljbVZoME12VzdrUmx4SXlPRTZpd2c5dkRmd0VvSlI0Y1VOckxpbENPa1lrTGNqNXZTZk1uVXdOTHVSR25FQmFzaC9hRkdzZUJJWjJUaWpRakFLL0p0MkFHTS9RaVBrZisvbzdGUTR5a2daYVZRZEROMXVsaHNTSTI2RFVaelFLR01ia1ZJNWhnd2hHQjJlK3dBakZBVS8wS1JVUXY0djBUdEMraytaQ2hncHUxa3BpbzI0bU90ckxyMkRxVWgrRzhPNUM4SEFHM0FYbU81WU1CWkpieHRaOWFCRUM5OWgwYndVd0VqZERUWGlDbjVCZUoyUlpqR2NEVTJLUjFSY0NBWW1jaW5zUDlkZ0prclYzZHZiUVZMalVsaFNNYVFBUnZwdThpQ05NUXA2SkdGRVd6NTFMV2FXK0dsbTNJVmd3R3A3RkpMM1BBbEhRdTI1Tk12Mnova1c2TzhaYUY0OEdIdUMyb04wQXlOdWZPVmtSMVFUNUF0b0dFT1NFQXk0dG9RbTJWUGtMOTNaOEF6SW85NVNKYmhTOWZ5WjRmbWFhVkZ1TzA0K1RoVm9ZeUl3QnV2bTgvOFNKNmNhZUx0QXNzSUlqTHpFWUx3dlpOZFM0NnN1K1F2VVRRclRuUjU5ZDk2b3VidEtycnlwUHl4R3pzVHVkRm5RUUNiZGNPMmVESDVkQ2lOdWNsbm1STVJnUUw3ZmNXbk0xNkF0RmFrc2VKb3FGcERSS1NiRnJZNHIycDRQZFNtM3ZNSi9lbHJTOU1vVklQeXN4ZXRrMFEzZktyNXN0T1dtdEl4ZHBXUWZjdG4xMXFtVjRuR1Rlb0xBYzYxMkFZUEpreTRteHBrdVVLRXdyTmcwVWVmS0gxekhma042My9tWlpkMTk4QkNDNVBpanI2Sk43aHE0RzY0MUoxTDNUaVpoRE5tUDU1cVJJcDRaNERJMWdlYnZKUlFMN0JUZHRWKzd2NGhXT2Q2eGxzdjRGRk1WUDJQdy9xTDIwU3Y5S0o1ellaUHQrT0g0dmpGb04zSG1Mbmx2TnV5bVB5Nk9ONXB4aWdRTWZKaVNkQy9pVFpadHB6OThRNDY0dXlKY0twOGdOOWNBa0kxWHpCeW90Q2hhSVZlZStOU0xqMTYwS1JpOUs0KytpUENWT0JpRGRpT2c2VTdTKzVKbFhTVzlwaURUakNRWkdOYksvNVM3L3c3cW5TdjM3U3YvNmdXWG43TWZkeEJhZUtqM2lBdVZsNVBwYlFqZDRQd0p2MFlpL2h4VnByU25ia3dLUnVvV3phMzQ4K2ZzcHo3U05KYysyUVp1TU1WVFROb3N6UXpqWVp5RFlSQkVjekRtWUJqRUFZTkltYytNT1JpWmNPQlVPVkRodVVEdmR6SnBmdlNOVFBMTVdPVWdZQ0x4ODR6Uk16Wk5qNU1NQmc3aXhWZDRHSk9HSmVPclEwOE9KdlZCc3Y3K240WFhQOEYwTnBFWERJTGszWW1rZkFxSnBnZWNLUTZJcHBBVEJneUpPcDZtOENrd2dQSnBKQUZnaFA1ZDB6akFTUnBUQTJEc1RCTEIwMHhyRldEc1QvTUFKMmxzOUNDNk5Fa0VUek90VkhPQ0k4NzhNb0VEMUl0cHJtaVlnQVJvZ0x1Z3FXOVZHY0toVVpKUkJSZ2JvK3h3M3BlY0Erc0FveVRQbnVlTWtnUFVPcVh0R0RoS0FtZXFMM3BFY3poVEl6WjRzSFdBY2NGZyttYUt0SWsrMHBnNnBPZzYxWnk2VVUzb2dINEpNT1pLdUNIZzBUT04zcUVoeE13OEdTMmc0ZndveHN4endnQUcwTFBYK2RRd0FBaUhCRG8xNlB1VDg4c0FEdUJkVVBiN0lBWlFOTXNrL0JiQTZBN3ZwYkJaWm0yS3NWZUJ4c1E2czZVWXI5RlZsaHBBWTh0b0VtZUlPQ3BSN2MzUWVNMGVLbjQrYnc2R01SRGQrTDBkWTJnWk9pSC9EeDRBNDAvZ1dEaDNBQUFBQUVsRlRrU3VRbUNDIgp9Cg=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hOcFoyMWhLSGdwSUQwZ1hHWnlZV043TVgxN01TQXJJR1ZlZXkxNGZYMGdYRjA9IiwKCSJMYXRleEltZ0Jhc2U2NCIgOiAiaVZCT1J3MEtHZ29BQUFBTlNVaEVVZ0FBQWl3QUFBQ3ZCQU1BQUFBczRwaUZBQUFBTUZCTVZFWC8vLzhBQUFBQUFBQUFBQUFBQUFBQUFBQUFBQUFBQUFBQUFBQUFBQUFBQUFBQUFBQUFBQUFBQUFBQUFBQUFBQUF2M2FCN0FBQUFEM1JTVGxNQUVHYVozZTlVUkxzeWlTTE5xM1l1MGRGcEFBQUFDWEJJV1hNQUFBN0VBQUFPeEFHVkt3NGJBQUFNakVsRVFWUjRBZTFkWFd4alJ4VytkaHc3amhON29ic0ZWckJPaFpCQUNHWEZna0JGeUttYWhVb3N1Z0h0SXRSV3NpWDZ4b01qb1dxUmVFaFVXSVNFeXMzRFZ1MWJJdUFCVWFSRXdMNVZPQldzRUdwWFR0VWY5cUhJUVNxVmVLZ2NGcnYwSjl2RHVmOW5ydWZlTzdHdmIzeHY1ajdFTTNQT3pKeno1Y3pNbVROemJVVkoyL1BVSTJuVEtBcDlDdkIyRk0ya3JJMU1UY0l5K0MvTi9Bc2tMQU93L0Y0RENZc0hsZTk5V1VWUUpDd2VXR29JeWNQUFNWZzhzSHh4K2MrZlVlWWtMQjVZakt5RWhZZUt0Qll1S2hJV0NRc2ZBVzZwbkZza0xGd0V1SVhTV2lRc1hBUzRoZEphSkN4Y0JMaUYwbG9rTEZ3RXVJWFNXaVFzWEFTNGhkSmFKQ3hjQkxpRjBsb2tMRndFdUlYU1dpUXNYQVM0aGRKYUpDeGNCTGlGMGxva0xGd0V1SVhTV2lRc1hBUzRoZEphSkN4Y0JMaUYwbG9rTEZ3RXVJWFNXaVFzWEFTNGhkSmFKQ3hjQkxpRjBsb2tMRndFdUlYU1dpUXNYQVM0aGRKYUpDeGNCTGlGYUMxM3VJUXhGRDYyR3REb2pZVUFZdXlrSE1BSE1YVTYxZDhKNkNuM1RnQXhkbElGNEw4eGRkcDVONmlqalBwOEVEbGVXbEYvYythK1dQcWNnYUF4cENnM2VxZGlrU09zazdPLyt1clA2b2dLd0VQL3VQRExNTzZSNmUyUU9hd0lENHpjUnhRTlZBMUlyRDlqSDluenNCVWlkUE13aENFZWNyVi8rZEtMNXJOOFpleXdiSWYyTUF0NzhTZytRYjBVNEQraDBxaHhyWW1oa3NUR2NBWVdRdnRxd1VZb1Q4b1kyZ0lUUnhtV1VxWjFtRHBaZUQrTUJlbjE5d1NZMHNSU2hmTUM2aXlldEZIVUFSRmZMUWU3QXVDbGg2VW90c1BJbjdBMytHY0VsbWZkQ05SK2VreEJRSk5Ob2FsRlVicXdMOUJhYWxnMHdibTBDaXVwMFRsY2tRejB3cGwwanZrVE5ibVVRZEFoS1lDQTF5ZUdjQUs0Y2tMT25LNEl3RTRDOUlsSXhFMWhmMFFMRFQ5RUpOSWtORk1UVm5ieEpHMkxJQ1JlNmY3cldoQVk4SFVaVTVBcUFJaHFrWXZ0SEVKVW92SHh6WXF2TC9NUUdzUWJuNXd4dHp3M3NENlhmcU0rdEtCTFVmbzFmTE9oSjZ3bksyNVlkcFZFZkg3NEMzVTNjdjQxVStTSzEwbkRZNWcrR0g3K05sd3hFNVp5UlJEMGh4TUJoaVBrRDExTU1HVnQvTmE4OCtoaTc3UEtQZnB3bWVuZnB4UTBlbjRIQXNGTnA3ZWtKSzR6cU5nRFloc09HQVdtRE5XN0dPanY3Q3BLdGswTlJFMWgrSC9XZzRybDhtc2VaMlRiK0hMUmFYaDdWbmYxYTBDOW1rNzZOb3VsdGo1d0x1cllIT3JuVDdjYXBwSFVZZDFNbUgrejVoSDlGUFEyTWNDYlIrNDlsMXp6V0paTFNXenFCbXI0SlZRVXo3VVpwd3pZYUV2cmY0YUdaWUQ2ZVp4ZXNOS1dxM0tYdTMzNjJGVy81MGR1MVFsTmxlcldvb0tyTFBVK1NzeGFveWh0RXdYazB2ZUYwL2l4Nm1yVUJCTTB0d1JUR1d6Wjc5bG5PQ2N3ZzhieURWT3NMclBNb3BPN1FNVE5XdXNUV29zT0hsckxYVUxkNU4xQ3doWjhuM1ZTZVNLVHF1UE00bDBpSEI3MmcyWkJ6RUdadG00dVRJRmhHQ1dWOGlxdEFkZFBiK1pWWDFSNnRHbTd4MG42bkFjbmZJQkFMTG1pNGZxMDRlYVU1b3FaUVRNNTBGT0Y3eE9pVW1Gc2gxSVNtbTY2SVNTY1RjaEJQSnJGRHRGSjJ6SXpGUmRHUXEwNEprY0tFNXpFYWRHOTE4TXNSV2hHcDRoaU5rWXR6MHhzc3FRTkZyU0pKVWQ1NXR0bVBiRGNiM0doZGEwNkZaeEVSVFFhN3RTWTdFU1ZyamZNclZhY1JLaTEyR3JVN0wyQlhXQjhUdHNiS2FiMGFCbmYrVGwyZ3U3RGt4TkJ4bHJ3Nmk5UExYZmhvdFNVd1pLaDkzdHh5aVZ1TGg4V3JHQnRtU2dxQ3E3dFRINllUT3hHNGR1aGdtc3libkNzQjZNbWJrYi9TbDZiUUQ1eEw4VHhaOUhwSlVaSDJJK1M5SlV5ZG9MdXJDNDVvcU1EZStCa2RCSm5ic0VwbXZBNDNOUHBtbkxSQzlseWRNTzFaOFhKNEFrcUR4WWNMYnN1ajVOS0dTek1jb3ZidnoxSFVSOVlxaFJIbHpsbGZzczJuVUJhQUExWFU0K1hheEVZSEYzbUNyUDVkc3NUbXFyUk9hRkxNVkp3VDdRNnFGV05PN1NVS25kUFZQUUx0MXlkOEhpTFJ0VlJtWDg1cmptTlFWaFVpcU5MNXU2Z2NXUGgrK3k3ZFNjd3BaTGpRSFJiNk5xTHkvWENnTVRvdHRnQi84OVI0aHJaV1RubHlZMjN0SWs2T0dyV0haVXd0c2FiWE5HRXJKK0x5akJlRFRjNmw5eDRpMlpyaVhoVTJVZ0NYbG81VDFBeWt6Z1BXN0dITW5QVGh4L0xIYWllbElJYUdUYzFPcytnQWlyam9YekVtSC9SYlZreWRjdDlRSFZNV2VTLzZWb0xUaTNzQzFNYWRlNW1vYitCT0d3NkEyM3RXeFFXNzVrU3BTVXdYWFduWEhUMmR4Z051dlo0MFV2UndkbkZqNW96c3RyN21IV2VPbWZBT2NUa0pXYmNOYm5tR282cHh5YlpUNk1wR1h1aHVoMmJ5ektYTUhGNmJpUlBlWCtKY1EwOVpWSnhMNzNQOGxYSUtvVlVmVklwOTIxcmFkRzFYTUhGbkxVMHRxWGs1VFFiRERMTFdGck1rQ2tZVnlDZHNYV25ZeTdpR1hXTDZwcU5JSzVBMnp2MjlCa3J4REpsVHFsVUhweGxuYXgxYUtidHRjd0o1L1JkaDZRbjVnbUNEQ0dwbVZMZFdHR0tiZmk1VndVY1lNN0lLRUZ2SDdYdktXVURnRUo5bmVHZUp1T05JU1EyODBkNGIwZTV0dzFmSDlTQXpxUGR3NGFTVjNFRjM0YVhsSHMxVCtCeWt5NWFndzBsc2VSVDBGY0JudUNJM2lIaGwzd2RMc05kbko2emRiZ0loNnNzZTVmeC9GaGFVbk0vdU5tLzlVK2U4R3ZVbjh1L1huOXdRK2ZLWHV2LzJFaVFLaHBuVjBuSTZVcE9rNTFCb0dib3RxQWRuWlJuVm5SOUtUdlJobWlnS1Y3WmlhYWhzYlNDUmlEV2JvNzR3MkkxZ3JuV0p0dG43Z2lLMTRwMnhyMkhMb0hCQUI0TFZWVGRHaS9xTzdURTUzRGoxUmk2ZGd3VnA4UUdSOGJkYjQ0dVZPblR1TStZYkZnRTlaMFZRMDhBc3Z5Rm4raWd4QTNMdVd1OXY2TjBaOXVQUGlzZ3BPN1NlajBVWHJVcWNmdDRkUEV5ZlVmYWY3WXRBRXYySytLdGhuR1c0ZkFhWHFzczFML3JiSnlEcStTRUZONk96R3VadW56cDh4dUtDQ3liK25YUGlCN3QyeGhmNis4MDhWcFloNG1YK0xWZkVISG9TbEh2RTBWZ2FUSmhNRC81aGNybjNrRmZOQWN2NE1pWUVwd2xhMjVzd2JlTHVXaVhaN3dZTFRDSUZnVUU4NVdZSmRSMk1ZOVJGSXpaTitHUXBmbmtjZ0l4MnNWK3hKNS92TEFVakcrSXcvRGpDbzRoUWIrK0ZMN0laRVFHbWcvcS9PSjRZY2taNTRFWVo5dlhJL2p2OGtYeWxqWkR2MjF2eGc1N2Vxc09uWThYbHVhU0xxaDVtK2VqM29pSm53N2wwSW1qWmg5Syt6Vng1UEo0WWVrczZBTE84YThjK01xK3pVWnRCL2pLek1IMUFIbVlnbmhoZWQwUXNYTEVJTUFzdVVYRzA3RVpBaHV2VGtqWldHQjV6UENlbVQvV2l6R0dOR3ZlVTdJUUdaV3VlL21kdzFvVVdLbzQxUUtMeGdKTGgwSEV5TkJUZE9ZSU5WQTZpNWdQM0FCVWFkc2l6UW53akFXV1o1WUhucGVJTEVjL1JQL0REcW51VFg0aWlPaGxGc3hIQlV2cHJadjlCMWZGT3JWUFM4VzRqNFVySWxqT3FnQjRwMDBJRnp3dGJoeUxya2ZvTkJwWU1NYjN4STd5SjdFTkczcHpZekQ3SStnc3dCb0pMSGpsN1c5Nlg2Y0RwMFpibWhseXNHeVhUZHBuRkxCazJ0Yk5uV0tvUDZxclAyMXRuYTgzSmcwTVY1NG9ZSG5jbVN3Njc3c3QrNmJzQzdSYXc1ZmwyQWtSd0lMWENxd2JvVXJYVHZqbzljYkRTRmcwMlV1Q0owQStUWTIzT0FKWU50M2JzODFnV016TDZwcDVuMlhLYytWZ3ZIb2VzZlhSWVNuVjNYaFNOemdPV2RIdjhPTWR1QU5keUxXbEk0b2FKL3Zvc09DN0xrN2dSRE1VOXBXL3BaK2Z6L1FOYXlsRmV0N2wyK1dRaE5GaDJYWmZBU3FGUk9tcitxelNmY0ZZdDU0YXcwNW1TQXc0MVVhR1JiOFhhbnRuY3lGK3l6eTZ0L2d6S1l0b0tMT1JCOVE0eWcxZk5ESXNlTVhZRGxWbm1POXE0c2lVMFhxMzZ3OG9lZWpkNXQwSTQ5UTRycUtSWWNGMXlCNE9qNGRHeVlxdjlIK0ttcDY3Mlh2dHVCUVc2OWNIbHN6VDVLMnRXcDlrcnRvanhtcS9ZNyt3a1hrREpubkpGWVBENXZLQjVRek9HRDZQYlJ0V0M4aTFxeWdmZXZxVCtPTFlodDFxNGo5OVlGbnp3UVNMMlpOWGRISHQ1eGNlTzBveU5qNnd6TmR0WlFjKzJkdXorZ0gvOHZLbEp5KzhtU0pRUmo5c3hmZjlKM2x2TTZ6RitsZ0wwMXpRR1RUNnVQYjZ6TlJKZUdaVVdDcnVlNllKUjRJUmYxUllxc3ozMERCTkp6a3pLaXd0c2xGTU1nNGUyU09BNWNEVFpCcXlvOEtDZzJnbERUaDRkQmdWbGdyQWtxZkpOR1JIaFFWZjF0NU5BdzRlSFVhRkJiM2NKZExrYzZza2srRGtxTERnUFRneTVXYlUvUVJqUVVRZkZSWjhzNFY4Q2VYcDZLNnFFaG1QSVltd0xJUjFHK1Q4NDgxQU45cWZhVDhTMWxaQzZLcHg2ekZZMkVCWVd1UWU2ZlhBbjdNTzdtU3lxTGdCUGg4bVVTQXNlUC9nbE5WQUZwNFBheW9oOUdjUWxqdTJXbjR5QjhLQzk4RDN6SXFGZHVUM1FQMGtHbU41NXJjWGJsOURWQUI2VDc1OC8wSkFUOEd3Zk53SzRlYTEza1pBSTBraDRScENudlVBc1lOaFVUVDRxNklVMzZyM0ZnTGFTQXdwQTFlV3JkKzYvc3ZGK25xQTNDR3c1RlhqbHd2dXJnWTBrVVpTQ0N4SzhYZHE3OWEvMDZoNW9FNWhzQVJXVGk5UndzTDkzMHBZK0xDa1phZkQxVzdvd3JVMEhua01qWVpUY2U0N1RqTDZ4UDhCR1NwbUlSMFE1TW9BQUFBQVNVVk9SSzVDWUlJPSIKfQo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EhScGJHUmxlM2w5WDJrZ1BTQnlYMmtnZVY5cElGeGQiLAoJIkxhdGV4SW1nQmFzZTY0IiA6ICJpVkJPUncwS0dnb0FBQUFOU1VoRVVnQUFBVEFBQUFCSUJBTUFBQUNEMDdUWUFBQUFNRkJNVkVYLy8vOEFBQUFBQUFBQUFBQUFBQUFBQUFBQUFBQUFBQUFBQUFBQUFBQUFBQUFBQUFBQUFBQUFBQUFBQUFBQUFBQXYzYUI3QUFBQUQzUlNUbE1BaWMzdjNhdFVSREtadXlKMlpoQnJoM1pkQUFBQUNYQklXWE1BQUE3RUFBQU94QUdWS3c0YkFBQUdTMGxFUVZSb0JlMWFUV2hqVlJTK3JXMSsyN1F3cU11SWdnc1ZVNTJSd1ZsTUNvTW9LcVlndUhHUkxGd0lzMmdaa01GeGtUSXJkK2wrRmdrVTNBaW1NdUpLU0dCMmJ0cTFDNXZGQ09xbVk1cHhuRHA2L003OWV5OTVQN2RKSGlWZzcrTGQrKzY3NS92T1BmZmVjODVOSzRRdWN5KzhWVlBOejB6WFROVHBNdEZBYXBhaTdablFTQ3V4U1NqOUxidzEvNXdsdlZKRXowT3prK3Y1ZTNRd1M0cHRZaGxUSmJZYVBaa2x2ZEswQ25WU0ZWWnNwZ3kyOEk4MEUydjI5aXdaVE9SclNwMzAwOC9NbEY3bnlweGI0TndDNXhZNHQ4RC96UUkvbGQvZ1RDenhrdHE5Y2tlQ2ZuNnQvMUVvZWp6emJicEVENjNjdlJQYm5MYlJQQzdMdE9VR1VZVmVEa0dMWjA3VEhYRklPMXB1anFnYkFqRkpWM2F3UFVlUGhjalNpejF4NDdnWHdIQXdONUJMcjlCZld1d3Bzam9HZ01ic3FGOFZvb3o4cm5wWmlIeVZOZ0xpOGN5RmNrMklCVElMMkVrdVZhd0F1RTFydVg1UGlEclIycWhpRHVaRkdCc1dPOVppaDVUVUxTazFBR1NUSGpYWGhTaVVpZjdWRExaeU1EZFlBSGJxS1lFcWtaVU1hZng2TTZwOE1UbzZ4N2VIS2cxNGMrR3lRdzlHQnppWTI2c1FxRnQxeW5aUlIzSDRuV2NlVmJvakFoMmVNUzQ0ajFEaFNGRnI1THVJWjg3UUhnU2FaaW56OGRla2RKUldJY1Q3ckVsWm5TVzJHUFA0aTRNNUszZTl0ZE15MmZQcEI3SHREeU0xRzJ6WlFhcFJPc0JoeFBBZXYxYnBIZFhyUFIzTUszenhoaUc0UWxrTTJRdnF5OWhQTmhFczlZY1V6SDhha0hjd054NUFJbXZWZ1J0cmFZaE02WnNBMkJnZGFUN25IckFuZWZ1a0oxOGN6TVVkaklJNkcwcXk0em4ramk5T3FZOWpQZWZZVkF2ZVBJMHdWbGR4T1podjdVR2lUclNsQkE4OU45YU1QWitHSjdKT2Y0MVBSOTQ4elVBWXNTWGJwMkd1bWtPSlRXcmRXSnZVL2R3Z1RsSnZldk0wNHJtaDBPSmdObHVVajdjOHBZeFNUeUJvTnIxNUdzWFNITmR0aVdmRzJkRXgzTy9HOHRldCtNU05DdlVEc3QvejV0SEZ3UXdmc2E1R3V0eVlBVHhsWGZBTUVpN2hZRjRobWM5Qk5rRTN4cHJBSUJ5UW9vdUQyZHVpUGpjV2pYYjZMMkZ1YkVqYXdkeTJoN0lUUE41RFFHTyt3STA5Rnl2aVlDWjdVTHdaeE9LZDl1T1IzU01SRXZITUdSc3BrV1ZZTnhZT2xZbEt4MjRHOGpFQVlKN2FjVWVneFRNdmVkbGx4WE5qb1ZEajVHTUF3RHg3b1RpNjA4R01vN2ltUnVKNDZ4K3QwN3V2ZDBNZ3g4bkhJQjUwWTdjdXZ1S0RkVEJqaTI2bzBkYmZGZHI5MHNEbkNDM1lHUGtZOHQyQUcvc2RmMDU0ejRKeGpJOWpoby9vcXNIMmVOOS9LT1lkQjhxRGoyekJ2c051ckZEWkVDVmZMSEF3cjlpd2lobTBKQTNTOGF6SkhTTjVuUitRNlhQZTc1VWNVcUVtMVd5SGd4bWY5ZGdqYmJ0bDNMeHlPdmUwS09NMzVrZmQyT0U2M3pSWExaS0RHUWJkVW1QM2RaYXk4RGNuai80c3dHS04wd0N2cHdRTFZ2WTRmOW14R0E1bVRLd214N0l6a0kzREZsODFwMDdINm5iR0VsVXNJNlZDL25LZzN2QjBNTnZmVVpERHFXeU1ML2RGZ3RtbUs4VVJON2FBR3cvSVlEWmRITXp3L0MwNUVrRFNqUlg0SGxIV25ScGprcW8wa28wZHJmRU9VWE9YZUM3bXRqbzg4TU1xWWN5L0wyOTB0VW1VOGN1TXVySHZ1cHdYNjR1aUhPaGd2aXZ2UTRYcUpYdUxrNW1abjJPU051d3g3TVlZcERyMEc0YURPVk9tajBYK3d1Q3VXVk1BSEUxM2VXTWRrQTRQdXpIMElSaHM4RGRkWE15L0VIN3RwRzdIaGdBaERrTm1hK0JPV2NQeHI0NE9oYkpiL2o0WDg3ZTc5TzdQVUlhMmpWVEpCSGJUTVVGOTRiV0EwTHpOU2ZXblV6RjcrU1M3bThCc0F5d1RkSFRDNDRtRDJYZUtodHpOQkFwRWlVUjR4M2htbS9RQWRjamRSTEZNMEIvdUhjT1pDMTlxQWpqK2x1R1M3aWJsUzUzTWgrbHFuSWVhRUovc0tSUUhjNU5lVmVNYXZyMWY1YjNQc1R6WnNpajNQc2R5THZITVNHOTFHbEgxb2dYY3pZNFFqWFVwbitEamlMa3kvSE0yaW9ONUUvL1RJOGZCVVYrVkRUeXc2TnZ3MGdmbVBhbDZrMlBlb2s1YkhNeFZrMUxZSEFSYXpMSEpaU3hQU2lXRlUrUWR3ckdjaTRPNVpPNTIrMlpKSWJQRVZzeE5uWkJKZnY5am55OFNiYjBRRHVhSytzRmJZQ1UzTEVhR3Q5cytRQkl1RFp6N0pYTWJjVEJYQ1VrT2lncjBScEgyc2NnT2V1WXRzVHFIcFd4K29PRWN6SnRxeGRQbG9SaDBuMTR5WGlReHJRQlVxUFRiL0RjdldSek04eWR5WUpFdTYvR3ErdkhpVjBQdkNiMHM3VjZwR1NnSGM2SHlaRTlraXZTNFp3VE9xbll4LzBiSDE0amVQSE85aEhBeC80Qms3Tm16TXRNUVR3enpmNHFwelEwYU5rWEJBQUFBQUVsRlRrU3VRbUNDIgp9Cg=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WEdoaGRIdDRmVjlwSUQwZ1hHWnlZV043ZUY5cElDMGdYRzExWDBKOWUxeHpjWEowZTF4emFXZHRZVjlDWGpJZ0t5QmNaWEJ6YVd4dmJuMTlJRnhkIiwKCSJMYXRleEltZ0Jhc2U2NCIgOiAiaVZCT1J3MEtHZ29BQUFBTlNVaEVVZ0FBQWdVQUFBQzdCQU1BQUFBSDdmQVNBQUFBTUZCTVZFWC8vLzhBQUFBQUFBQUFBQUFBQUFBQUFBQUFBQUFBQUFBQUFBQUFBQUFBQUFBQUFBQUFBQUFBQUFBQUFBQUFBQUF2M2FCN0FBQUFEM1JTVGxNQXV6S1o3MllRM1NLclJJbFVkczF1VzVtOUFBQUFDWEJJV1hNQUFBN0VBQUFPeEFHVkt3NGJBQUFUVEVsRVFWUjRBZVZkWFl4alZSMi84OVhwek03c1RDS29VWk03SmtZVEEzYkRKSHhvUWdlektvalNNUklqTDdaRVlGZGowZ1dCSUJGdVF3Z2JSSjE1SWp3WTJzMXVvaUVtTXlZbUtHSmFFaFB3cWNPTEQ3NTB5QklVRlRyTEZzb3VNTWZmdWVlejk3dTk3VzA3Y3g1NnpqMGYvNjk3enYvOHovK2NjMnNZU1lmMEg2eDcxeW5TOVBQa1o3VitZdi9qdC9zSmJZQ3dKazNTSW1RSEdLcmtPRXYwQ2RzVUlTc0MxSzliTlpFY3dUamYvcjd4UTNMQk1DWmEzelBtell2OUk3RklpR1E4Ui9iNkI3amZrS1lJSFFjTnNtbVVkdzFqcHFsZVhXeE1EVUlLSE1nQ0dXVVpWRyttWkU2VEQ0L3NJODRTc3MzSmpoK1pwQzJBekJGeVNxUkhMcDVwbFNoTlU2U2RlZDh3OExyUUlmb1ZjdVNTQURWTnlER1JIcmw0NDdKTjBpSWhPUkE1QVJsczk0dkdTVUxlRmJBMmlEM2t4T05veFUzRzhneVlMOUVoUVVpbFh3UUNKcm9XQzNrYnZIZ2FyWGlteGVoQlA4RE1RUHVCN0w2eENZVU9XQk5BeW9RakVoa2pGRS96M29xcG5BNkt0TlhIWVl0T3RTeFl6ZGtpRmsrakZkZlhHRDNvQUhzME5mOEtlKzdITDNUQURvZVRKdVFqQlhJeWh5SEhRK3ZSRjFYQmNGSW1Vd2ZHRWlHN1RncStkS0hnek9ycU9hL01SS2lHZDFUYmVTRUFGbCtNaDBiQjdURkZGU0VOMmp0akdSZ1hjYWZKTWlFQ0ZsU0QzYzM0YytxeEJpSFgzMFBETDU3WFpnOVJQZG40S3h4ZDNUMGZRRVVzeHlKRzB3RzZhckJoRnBWOElBN2VHV05oaTk4NHEyZ1N3S0FpMWtWYXh1bm52TVBuWlEyWjBIV0FxNXR0RVdxVjJnRlQwb2NpUGRUWVVqUUpPdWFKeC9MSklqNmhJcHJKV05jQmVhVWFXSG1WZkNBcldxTXhiNmFJUnBNZzdwY2xrVkt4andUVURLQ3E2anFnN094bVRYc3FacFVob0lwcU5yUVUxZ25NWmc2akFCck1NOXhXY3JYVWRZQ21HbGc5WFVkbXZDVG9BamZ3RE9nL1hXLzNCWittQTNUVllNUEc3TGdya2FEaUtDakZXWjBtU1Z5OEJMcjRDb2Vncnh6c3JDTTYyMXRleWpjZTdsNWFGM1dhZWdIZzBhYXNkSUMrY3JCckh0VlZRSFUwMWxOMW5TWVBmbnJKMG5RQVZNTm1CNGdsSlIvRHlMbm5wSTdLQ1Qxa2xkZXJYeGgxSGJEaDdPMmFlV0RBUHREczZINmg3eDZPcGJ4ZTNUZjJiZ0VkSUtjYXFJWlNSeTNkUE1nNEJkUlJNN0VIbUFmQ0hycURJejF6L0sxNDZEdk5BK285bUh4R1F0VE1BeXdpcGJkSmxnOGhBZk9BbTZzcHZzeTVrN3hOSG9wRkNhYWFVd0lBVXcxenlpVFdwdUk2YVZWRXZXSEdNQS9lWS9nWG1SbWZzamFOcHJUb2V5S3RxSlpjWERWTWN4endVcWlwK0VsQ251NEpmdjhhL2JoQ1lhbDNOc3RjSFJPdzVyTnFnNlFYZkhVMUYzRFZrSkg5UXBvSHFaY0lVU09rRnpUeDJ4d2hyUlZBZ1ZwYVpzQzJ2bTdIZVpCcnhyUGVNTlZzTTVnR3JJRTlKS3ZIK0RQTk9MKzZ1bnJEc3hhNXBTWXloeFhEUE5rRmJ0REw2V3Z1MktSWUpUcHRTNXJ0dkM1L0xBblRRSmRZUSt0bVRZQllJaktjbDVtaU1PRVlBOVYrUXpteGFwbGhHME16OERHamJEMEdPWmhxUk4raVdKWXBRQWxPbWdlcHM0UmNLN09Ia3NCQXBjcDdFZnZPN0ozekhaZFphSENNMlZJTW91aU9GVURUQUcxRHdSOVJYbnZOUExnem5xZ1poamkvbUErbzYzZmozVEo3WnlscjJ3WlhYS1BiTFhURG9lZEFRZk41b1B5V3JScW1wY2xrYU9ZQjBwckh1V2QwdlRma095dm01Z2FqOXdSL1ZhY2htQzFoTXZRR25yNThUQzRJRSsxN2JCbFFQY3VEWmg1UWIyNU41QThqVHBNMnVKMXJ3MmFuM00vbmxoVVY1WGdlaFNKa1lMdUg1cTAzb0hOM2pYU3VJb0JyNWdHd2E3dFJvb0llVDZ6b1R3TklOL1pyeG9MMUlEMkM4clR4RTVPOU9Cc1BkTnBtSElSMVFreHlzUVNnc01JbllBNS9UbGpqdHFyWmxyRFJGOVVna2JrcVlRNTZRYldRSTk4Z2x3bzRlNUVqOTVQOWlrSU5kYWs5cWZ5b3FTd2hrMDNTdXArMEFTWlZ4aW1mWTdJcFBOYkk1QUdkUWhPOXlKVXg2cTdJaDhFa0ZwN04vZFRHTVhORjYyTTZzcU14bmIwV1ZHcjZWYXYxWHh2bzVJMnRUeWtHbG5UdkFXU2dlb2lxSTFMbUVGZldHNEZ2UjFEb0cyTW8rYXY3ak80MFFZZnpyNGxSZERGbm03SyttQVpZVUNYdng0RU84OEIvSERkMCtXSVN2ZXlQeVNUcko0aDlXc2kvenNCS2NzTEs2dzBET052emJXbnFYR05nclBuV25LTTF6VmJKdDhJZ0N6QkthNGJ4Y3MvSVlSNHMrOUxYSVorR3NOTzlxcGZwT0pnYlVrZVlzMVdpMWJNTVlCN3NlREZGODNCT2FWZVdZVEVoRDYvSlRKR1lJNWkyTVhFUHB5TVVxYktlOUtkT1VPa1hid1ZNYWJBSXRtVzdFOXFoSlprcEV1VUxCWnFjR1U1SHFGT1ZOdGU3bzY4YU1MWHE1a0dxcWRzS2duY2V6d2t6clQ2VWpsQ2xpb291blhvTVRkdjQ5bTRNTFZnUUplY0krYXBJdStMSGhmRTBtZk1kV0s1Ry9jdG8wQ0ZycnZjTU1PaHdTVjFwZ0RNNEIxZndSVElwOGYvS3Q4NEFDekpRNjl5LzJnc1dUQ3QrNXNYSnE3R3Y5QVE5aG5QeXF1dWdFR3U5d0Ura3pRVEdRdFpXeWoyaGd3Tm16YnNoMWhGNnVGRHhyallLdVNscjM5d3Y5RXdKbkthYjNvM0xtZ1JhOTc3Z1hXbEVjaGV2dUtuV095bFFlM0lzOXc1bHZGdkNQQ2lOTndmeHFXOEVtQWZ4b1k4SGhEcjVhRHdJSFNDVlUrMURydzc2Sk4yblB0RyswZ2IxbE5YK1RaOWdqaG1ZeitKdWpUMm1zQ3ZLRW1QR1FIeHlaOGdEcFZTV3VpSE1yeFdNTTVwUE5qN3NjWUdRcGF0V3V2RXhSdzlDL0NEQU56Y3VISFZONTVGV2liYkprVnAxbDk2NzAzMlF0T0F3aER6enBHYkpmZFRjcXZmem90VzRpQzlOS2phcHNMYm85b01aMWc5U1gvUytWSURja2cxb0RIK09jdjlKbnEzQ2M0RWVlUEIzbDdZV2N5VEgxbHpMcjdFWDEyQU9hdE4zSWNyZkwxWW9maUhXR1FJT2ZpaFJqaHVhV2VadlBCMjRJUWNLNTlCVGZNTERRMkVnUHRJRmNTWFU1SHVUdnkvRkJ6cG1FT2poUURzUWZXK1NaVTAyUDg0TEQzYTB4TjJSMklKeHFiU05BSi8xUVpMSzFEYmp4dXVTVVRiZVNhbXhFNVBYM3EySlV5MXhnNC82SEozc1BjVWg5bTUzMVJOTGJmVmgrVFE2elBwUW9zbWdxTzlOY21Ha1gzRktwZnRuSDh5ams2M0pvQjZ3SGRrOTU2ckY2RERyUTRrbWc2eCtkRW14Y0toU0huZVFEeFgvWUJaSHU0U3hkTmhZbC94Nm1RZXk4SkFrWUI2OEY1SFZBK2cvWUp6RFBEZ1ZUUVlIMFgvQU9JZDVjSXlsWmpaWlBIL0ZiVHRlVXRueW1XT1FQYmIrQThZbnpJTWFTeFgzN0RobDdqZmJKWmJWOFhzQS9RZWNQNWdIQlpaczdOb3hibGdjZFZ2UHJNcEIrMDA5WjNPazdpQmJiQVNZMjNDejQ2YlJZUWhWKzdnYVRuUHl3VHpmS2xDMjZaMnppVU5pTXVBOEU5MWN3dFRJei9VZlpaNlVXYmhXcGtVZUZjb0JEaHRRNTJBUDMwM2dYaVIrR1NxL1REOW5GZDk5TUE2aXk3TlR6STBjZitkaXg4V3EwV3RINkF5SmhTVzhqV0dFUFZ3Q294MGdUZTdnK3VBRVd6V2txTGM1NXEyQzdxU25mOTR1VVZIc0dRMTdaMlhpRWx5cUJSQk5yK0hUa0g3RXZqTmZzeDhTK2NFaHcrR0VQWXg1Y0d1VVQwRVlsUHR6bXFtSHU0Q0pjTStRQkppZmc1WE5IbzRkL0E4M1NOb0YzRGkrVk1BSEFyWVYyOFZFUGV2TjNxOHZLSko3VFAyTnRDejc0eEMzazNhTy9FZURraWVYdGFjQkorZUhhby85L2ZYMk5UYUQzOG5keEJLYzNTWlpHekRqR3ZpalVaZXRXcHZCSjZFbHRZRXhhSHlac0NQSFoxOG5qeVorNkRybUp3bTZGSm9wdG41OTJ0MXVLOFpiQ3o3RkE4cU8rVW1DN3FpYURERkpUNU5IZmplRWo2SGFueVJZZUtnN1hucXRQUmVzZXliSmZSUnlJK3g4U0svby9kcVZLVmwwNlpSRTJQQy9vRWpSUDM2aFFDT3NidW1YRXhJTGNMWWZ3M2Q4VGlXRHNCeXNEcHE3akF3WVV1dkpFR1JqZ2JOOUJRWmtNaWpUWXRYcXplQ0M4SEhCZEkzcS9mYUcxRjB1amk1aitSRDhlcnFER0ZCN0twaTFDZTdib0o4UStpZ0FUTCtMRnFsdlpTSWhCMEl4MkJRcGtsczVlMDExVzdIZkRIdkFtNlNMNmNhdVI4a0FzcktpczN2RHpzZzczVlcydlBXdTF2OWNXQzFUN1VMLzRYcEFUSVU0N2FBS2QxbXpmTExYdDA2UTE4Z2JIZ1FQSU90SXNEcWdYelZhWm1qckF6b2w0Y2ZVcThjLzQxZlU1L3lpMk9QeWdZdU53Qm9yUWo5WThhazA1dGxWVWdya0lHMCt3TXRoS1FaWERZUXp5b1c1eU5hZlNXZnNneGdXby91djVUYklRWlBEdE4rVmJSZWorTEJIUWdzWUYrb0JaK1FqNnpsc0JSMGJNREZEQXAvVG5ObkJKT1FQcWpxWWlYeVJEc3VGbTRPRkpFcG5yaGVwOFlobmhRRVVTaTcyWVZaQ0s5a1ZNcEc3VmpSNGc2NVY1NWZLd3ZGa0kzdjc2MFBjclFqbncxM0R3Z0kxVWxna3JaVklGUTBqUDE1bXhFTGtsNXRuSC9PS0lvWXhrMEhrM1pVWmNWUW1naERHVEFaYllqMFV4bG8rMk5IUzBYek1aQkIxczNVbThwaUJOTVpMQm1HN0svTDE1ajFQUzhyaXpzUjR5WUIrSXl0S1dDVHNudUYzUzFGcWo1Y01RamRiT2NzTnZyNjJEcUFNekdneithSlFpTkhPeG94VlB3alpYWkg5dnNHOS9KUFJES3F4a29IWFp1dmQxK1dJREQrM3hiQW83R250UHdXa2ZEd1NVV1F3LytkL0VYS2JSK09rc3p3Mlc4OUkvbW1DRFpVR1h5K210cUx0TTBXUXdVc01UU0ZwanQzNDNMc3JYK2dRQVRzYmg1WENjUnBRRk8yTVZMZ01YZ2FzMTFaWC8ra21LZW1jbE90WU9JNi9kQVQ3ekdoVlpVWHpwWVhLNExmd1RLNGt6YTAzUHRkbWE3b0pkdkVCZllUOXR4SGVyS0doTHBjOWIwQ08zREFaQU9JSEJVZWJZVDI2ZGxjZUIvTmZOb3dGVS8rRWVvYUtoSWRUa1VnTmtRRStNdHlxUkFLVVFLV3FZN00xalJsaGgrTEZCL0tWSzZndUJJQjRNeEpWSVRJNEVka3BGd2xickVxdXpWWjBnNGNZeEVaa3Y1a1hCU0V5d0lCYjhXbzJqTHdqenUwQ2RlTjROcFliUFZnR0UwRWZaRTVhRGt1T3JvMnpOcnVjQmd5R2FFUGZrK1pnR2FDUENUU2VyUlBOYkRoMlVESHdTNXdBK05GakhEMEtsQUdPbXcxcktLeTR4ZXZZYkUzcC96Q3BUd3p1bGlFNWdUSkFiNHUyNmdoQjBuM3huUHUxTGpwMlYzQ3pUUFYvK1UrWDNhTUs4U05sWW9IdWhSemVKbTNaRmw4SGhHbkg3a3BSUDM3WXJkN3ErSlpkdHFWLzJLN1VnWlhlWDlycnpFbm9DZjhpNnNLVWR3ekxyRjZuMjVkMUYwYTVUM0NzczNLRTNQb1hPL3kxNEtKcGdCblUzSzA1NFZ2S0RLSkYwRldLV3VqRWQ1ejFBNSszZkFTQTdFNDArRXkvRER1QklQdGJTUDhCd3pVZk9YZFhNQjIrTDlIaWJMSjZrTGtCaWNoMzBhRjFSTGl0RkFDdzMwWG45azMzZTUxMVNBV21pMUtKT0c0Ulk5QUd6UXZZdVhVUHkzNHo3SVlIYjJER2ZlYmN1ZG02cE4rY3dRUzI1Z1lVTlNkSUJrRFRPVGlpQW8xVkwyVitrLzZ6ckdOOVpGaU96ZUU2RVI0ellKdU91anp5cEN4RUJ1NHB5aE5LUHpPbjlnc0d6c0VMMXpBSDdicktWdFV2Vkc1MDZsRDlHbXpyMFJmRHFBdVNRYkhiV1RjTVdiVHlkVlRMT1R1M2E3TTFxeC9JYnVnQ3NTL2RRb2d5WEN3RUl3NlJ3WWZCclFkVzJuQ0tmOHQ1SDhNazJqbEZ5ekZvVTQ4QndQWDAzMlh1aVhDeEtVZ0dTMjd0UERDbUhZRFJCVHZIdituVXpsYW5lZUQwbmdLQUFBbHhiSXUwWnh3a0EyaWE3bVpkVHd3OVpkSnB1YUsxZEcrMk5yWExiYkNwbHJYS05Dbi9wNWwrR0owRWQrY2dHVUE3RDBzR01QdzZ2QVh1elZaVFl3d3Z2ZVNRUVpVb2RXNFJaeWZxckJ3a0E0aTNPd3UwRTNTc0o3TlQvaG5YVlRiOXlGVlcxdzBNcmY0L3pmbk9QdVdpSzBnR3NKV2R3OHpWZmxBWlc1MmZwU3U3M21SZDlRTjBtZ2VkZE9pR1kwYmViSEhXWXM5Qk1zQU1wWllsM3MwSGxnc1BvY2EyeDJaclVkRUdzN25rSUFTdmIxZG1iWVFveFVBWlZCMVRqb1E2K0FRVW1UWWJ6cmxkWlJPS3RxenFFb0l3REdNMUY2QlByWXNDcnpoUUJrWGl0Rmk5UUF3bUR6STRKU0Z2YUJ6eFRMenBBa3RpQmJramEvSUUxSGxGNWxYZC9VU1cwVVNnRFBBeVhOQTdXZy93SWFzcm82emdWME5vQ3RvMHpTQ0xsNVI1UUkzT1lJOWdvQXlNc3B3YzUwc1NmaklKREdLNVlIUHRybEFTN3VLMFRYa2RTTlhNQTJvZkJFOXZ3VEtZRlJKTU40OGx3N3JFQWtVbk5aMXJzNVhXU3JOL21NYmZsbjlTTnBJSjNUekloS2lENExGQS8yamozemErYktzZzRTZVRvRTRzSVhmWFpxdE53bW55QWY2NHZra2U5aUJJTXcrd2lBeTVnQnZjRCtoRzlqV0djYmZwMWtrZWlQdWJaYWtwdmlwN1JBZUsyK2tYYXNpVkhYbjhRYlhGZjhhMEtsNVZWRjZJREl3ZllmRmlrZmFmVkl1a1VubTVkRXk1elVCR3hOblhXMi8rdzRzZXpUeDRrdGdmOHZHcUpmTENaR0FzM0dpMVByMGlxaWNZUTdYenBXTVhWOWs0ZmRJOHdFZWN5RE5oUklmS0lBekF3TXJCQjUvam8xOWxFOFRBUERpL3VycDZ3N01XdWFVbU1uM2owWlVCWFRvdTIzUTNITHNydnN6SUF2UWhFYzdYWks1ZlluUmxnRG1KV3dEUnI3SUpMcVY1a0RwTHlMVWkxeS9PZDdwci9Lb05JMytMMzFPTmZwVk5VcW1aQjNlR1dRZnd0d1Nia1JMcUVCSllPdG9tc25Pek5RSXBtbmxnTk5VQzA2ZmwwVy81RkF3L0cyc2hlMG1RMTVZL0VhblN6QVA2UFlSYXhHWWpXQzFIN04wanErdXVxcGtIK0pzc0JtVUUrWXRDVXRWMmhqbzNXeU8wbE9ZQnJZc2wwK1VJYlVhMFN0RStCak9yK1JFaUVvcjFWa1ZXUmFkUTdsV1pPeTRKOUdJc0ZPcmREK2NsM1hzQUdZZ3ZKbzBMNHhxZE9GV0FwV1BVcTJ4YXc0eFk4dE04cU5haGVVVTFtbnBOTm5Ia2JqNXM1ZXNCdktIM2ZtelhqTEUrTVBKNGhVZnR1Y0dEMFlBc1UrY2FBMk10b082b0YyR3pyK1hhYkkxQXRHNGVHSTBoT2tVajBCcFdoUzRkYzlvMlExaDlYZzQ5c2l1cll1azF1c3NCU2FWL2dwNlQ3VUdod1NMWWxrQlBpSldYekJtelJCa3lXT3VhWnQwOG9HZmNLbDFER0tVR0djaGdwMnVDb0FVTG90RTVZdjl0aG5nY3c5ampiRllFTHVwS0E1ekJBYmRDaENZalhBVm5zN3EyYzA5ZWpYMmxKK2d4bkpOWFhRZUZXQnRoL2lLUmxuTnZ0b2EweTJMNGFPRkNKYVQrNkJjM05BMGZqZHF5Sm9EV3ZTOUVhelRTdFlweXozRkV5UHcvTUlKRWF4NkV4M2NBQUFBQVNVVk9SSzVDWUlJPS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YUY5Y2RHaGxkR0VvZUNrZ1BTQm1YR3hsWm5Rb1YxNTdLRElwZlNCY1kyUnZkQ0JtWEd4bFpuUW9WMTU3S0RFcGZTQmNZMlJ2ZENCNElDc2dZbDU3S0RFcGZWeHlhV2RvZENrZ0t5QmlYbnNvTWlsOVhISnBaMmgwS1NCY1hRPT0iLAoJIkxhdGV4SW1nQmFzZTY0IiA6ICJpVkJPUncwS0dnb0FBQUFOU1VoRVVnQUFCamtBQUFDVkJBTUFBQUQ0WFlWZ0FBQUFNRkJNVkVYLy8vOEFBQUFBQUFBQUFBQUFBQUFBQUFBQUFBQUFBQUFBQUFBQUFBQUFBQUFBQUFBQUFBQUFBQUFBQUFBQUFBQXYzYUI3QUFBQUQzUlNUbE1BRURKRVpuYUpxN3ZONzVraVZOMlRCb1ArQUFBQUNYQklXWE1BQUE3RUFBQU94QUdWS3c0YkFBQWdBRWxFUVZSNEFkMWRiWWdseTFudU14KzdNN1B6bFJqODJNUjdCZ0pCSXpnRGlTQXh5UmwvU0Q0VXpwb2YrZU9QTXlBWVJjblppRWdVNUl5aVA4eUZuQlYvM1lBNUU1TmNrOFhrTEFvcVh1RWNFUkxZUUdZUklURkl6aVFtNU40azNMUDUwSHZ2M0wxVFB0WGQ5ZFZkWFZYZFhkM2JiY1B1cVkrMzNucnFyYXEzM25xcnVpY0kvajg5UDA2T1d0V2N0dUd0UkxpYmx3OHE0WnVmYVhPUTVNZHVMN0U5SlhNN1ZYTW8yb2EzR3NuZElEK3NobkZ1cnMxQmtodTZRNEUza2g4NFVEV0hwRzE0SzVMY21OeXFpSE5ldHMxQmtoZTVuWDZGa0dNN1ZYTW8yb2EzS3NsdGt2K3BpblZPdnMxQmtoTzRBL245eGtqWkFTeEkyb2JYclZVRnFKYU5XVHlhZzZTQUdJMUZZTVhmTXhJMExMTnRlS3NUMzgzRzdEeWFnOFMzdEcrU0YzMnpySlJmMi9CV0p3eVltQTF4V3pVSGlXOXBUOGdkM3l3cjVkYzJ2QlVLbzBlK1h5SDNQS3liZ3lRUGFqdnRkZEl1ZDI3YjhOcDdvRGpGTlhLNVg3eTB6NUxOUWVLelZVRXdJSy80WlZneHQ3YmhyVlFjelZsSG00UEVwOEJYQ2JudGsxL1Z2TnFHdDFwNTNDUXZWMXVCTS9mbUlIR0c3RUI0azF3NVVEV0hwRzE0cTVYY1RtUDI1YzFCNGxQaTQ4WnM3TnhhMVRhOGJxMHFURFVqandxWDlWdXdPVWo4dFd1Tk5PWkV5YWxSYmNQcjFLZ1NSRGZKU3lWSyt5emFIQ1QrV25YZU1zT3FiWGo5OVpTZVUzTzBSWE9RNkNWVkpIWFNzZ3VJYmNOYnBFOXlsWmsweHJScURwSmNBalFRWThLM3ltUFZOcndHMFh2S09tK01hZFVjSko1RUc5d3NleFRZOFlYRWpVL2I4THExS2szbEx0WnJGVit3Ymc2U3RKU3FUcG1SL3kxWHhWdTBTODlINStXNFpwWnVHOTdNaGxneWNvaDFTajVtWVZZcXV6bElTaldqU0dGY0hqc3JVbzZYV2J1Yzg3QVU2RlgwTmxYYjhFb2l5UlhNSTlaK1dRVm5STlljSkVhWWxXUnVsRjJXWjMrcnhiVmFrWnU0YlhpMXduRkl6Q1BXcmJMR3NSRlBjNUFZWVZhUzJTdnB6NzJ1WHpxQ29GZlNZTXRvYmR2d1pqVERscHhMckpVNktwcUR4Q2F6Q3ZJbkpWK2ZtWWtMMUwvd0VmTGNyM09JYTlXOGkrc1JieEIwSmtkVjQrWDg4d1Vrc1RyQW5GYm8wNVdRT0hSd2xVanlTZEFITlc3MG5aWGhzeTdtd0xzSmZaN2VaK3htVmV3OFBPSUZ6cmZMNWw4bGVKa3djdjVLWW5XQjJTY3Y1S3pBbVZ4QzR0TEJGU0p4aHV5UGNKZVFrekxjRnZ5bHdpK1NiNzcxMzk1UHhGSzBTdzdLY05hWDlZY1gvTCtzM0tHcEJLKytGZFpVSVZZbm1OaDRjS1ZrNVoyUFFDQng2dUFLa2VURDdZVzZWMDZ1blNuekphNlFyMU5BQTNHMnVFSXV2RUJVbUhqREc3enV6ZitNcGU2VzRGNEpYc0UrVDBpSTFRMG1UanhPOHZCM3B4VkkzRHE0T2lUdW1QMVJqc3V0eWRlNVlYWC94VkI3d2VIS0YvbFpCVitUOFlZWDd4ZVNieW16STZnQ2I3R2VFbUoxZzdsTnlQZUsxV1FySlpDNGRYQjFTR3hJSzhoSFk4U3V1Z0QvQlg4elpISW5LZzdsZmh3ejZ2cC9IOWNmM3V0M3YvVWVUR1ZwN1FncXdGdEFwTFNJRUtzanpIRlZYMXdTU0J3N3VESWtCVVZacHRnTlV1NTdDOU5YNHRwM21PRUxaY2ZVMkRWeVdnYWJycXczdkNIenhPeW9BSyt1RFE1cFhLeXVNQmZrMG9GdEFSS094TFdESzBOU0FIelpJdDF5TDVhdDhhM0ZCbnQ5RTlxZEdWU2RjdXVTcm0zZThJYk1FN09qQXJ5Nk50alRoRmhkWVdJemZHem5tNTlDSUhIdDRLcVE1TWRldnNTQWtESk1kcmxsMGlWUHg0d200bmh4eEIxYVpTcVJ5M3JER3pKTnpJN0FQMTRadTN0WWlOVVZKamJERis3ODNTa0ZFdGNPcmdxSk8yWi9sQk5TYWdBdm1EMFZISElUZmlpOFlEM3ZHdzl2ZUVNUkptZUhmN3pGZWtxSTFSVW1XdktvV0YzbVVnS0phd2RYaGNTTXM1SmNtRUdsUG5FLzRYT3J4emN3ZmNMbnhKYnY3NC82d3h1S016azd2T010MkdsQ3JNNHdwOVZjUkJSSW5EdTRGSkt2SGhsRWR2L1lrRmxCRnBaQnRvVXV3cjBqNXRZNVlWdndCZUYvSitkR3VYUDROQ1IvZUVQZXlkbmhIVys2QlM0cGtsaWRZYzZFUGV0U2hTT05oTVM1ZzhzZ3VaRjFhUy9FdTh0MXNTUDhrbVRZUXAyV1lMRXVsbk9jWVQrSU9HSHRPSWg1N3ZoK0o5Y2YzaEJoY25aNHh4dkxJZWVQSkZabm1GRHRCem1yY1NDWGtEaDNjQmtrSStQeFFtZjVGdzZZL1pHZ0pjY2x1RzJLcmVEMitCc3hvNEd3ckRxK1AwVG1EMjhJTmprN3ZPTXRKbHRKck00dzl5bzVMWmVRT0hkd0NTUWIzT3JRQys3KzFiNCtvNXJVbWRoQkY2bGdUN2V2R0V1dTk0bG5MN3hudk1uWkVmakdXMFNvUVpBVXF3dE1IRE9kRmF2TlZDcUpKS1MxZExDTTVOVnZmdThIUDhKOC9hYUtvcnlKWlJPOFFyNW1aNUtiNGpVZnZ2b3o3YXlia2xLZlF1cHhoNjRFaVVnTHhvejd0Q1FDZTdBdXZLbGhWeEN2dlVVR2lzN3JmK2w5Zno2OUoxRWt4ZW9DRTk4aE5Gb2xFdnZNb0IxSldOVFN3UklTVEJROC9HWlJac1Z4eG5YclpiRkZxZUdxcjMrZGtHOXJYUnJTeVYxVWNudDUrZG5ubm5ycStXL2ZqV3ltdDVDN3p6LzExRWVmdjhzY3YxSEM4OU5JSHd3MEt5RXFFNzVGSFlFZW81eGFHOTdVc0N1R1Y4YWVQendLaDlCdHFXQVNoUXZNamp4bUpWNTVnbllrbEp1dGd5VWsyQ2Jpc1N3SUF1SFF1dXUrVnNIbmM4YllYTHhtS3NzL1JvU0dxZ29ITDVteDV5R2xtYkVZODRpd2hHZ09qN252VmpRUkVoRjZjR0hWQnFLZ0NOV0dOelhzaXVFVnlJdUVwcUdNajZXaVNiRTZ3Vnl5THBJWTVRemFrVkNHMWc0V1NGYmYrejd3Rk1yU2pHZlZ3WCs2WlBjd3pLeHk1RzdRS2ZDZk92Y1IzdEVPSndGbjF2bTFEMFlpZXU3M2oyamlHLzd4UTJIZlhUMzVub2ptRFZIOFU3OFRScGVhZy9hK3RPMEl6b3ZNOWZyd3BvWmRJYnlSWkFyLy8zTy84WWVROFZ3cW54U3JFMHpvclgySlI1R2dIUW5sYXUxZ0JRbm0wcGtqbHBzT0hxSno3NTY1R1lZb0RnbzA1dDhlUDhJVERjQTlQM0w1cXlJK1J2empJaHI4TE9ML0VzYzE2Z3JHbXZRVmhyMGlkeHpydzVzYWRvWHdTc0lwR0p6S0dpVUlrbUoxZ3Rubkx2V0NJTUppRmlTZ3NYZXdnZ1N6NDdZam9JbkRwbUpkZUVrZHVWcklJTnNIUVkrd25ZTk1qZFI3Y3B5RzBYcnlpcFM0UUR4Y1IxamFsSHczRG5hUzNZajBUU0xQN2oxbnhjRzRCMEdOZURYRDdrd0FxUytrZGs1S3JFNHd6elY5bWI4RkZpUmdhTzlnQlVuWCtjeGd6Y2tFbTNyK2xnZWFzeCtNaVc1YlB0VHBHOHdHK2Z6OEVIRkZ5ck5MdG9LdmFEeGVNOFdDMjB0WWJncWpqRWlOZURYRDdtRUdxaXFURTg2UmxGaWRZRUpKWDVRR2FVT0NDdXdkckNCWktOclNCTENiMXRRYThyNnNmRFg1ZVpNT3FZWmZFbVhVeGp5UU9rK3htNnI3cUhNWVdnck5tRy9rVjlMcjBUcTVQSkNvdDVTSkptVVlnalhpVFEyN0luZ05UWEhNZ2krRXl4UkZVbUoxZ2ltOVYrTllyWWJNaG9SNnJLd2RyQ0NaSlhTcnB0STRhZVMwYjlvdFlxdG5WeHFNNlBuRFNHditKWmVGa0F1bWpOeFgzUVJSUit5ZFZ0TjdtYjU2WHJOYllIYlVpRGMxN0lyZ05ZamVNUXZEU1Y2eVVtSjFnZ24vbzJ3UU8xYWRJTE1ob1h0eTVVQk9KekFGeVRLdFFSTjF4dEVWNlpoTVR4R203bmhvcGN3K2xOb1R1cm9oZFkySGVhSXVNM3VZSGN5VW9teHZpTDNUVG1wMnJDVVlianJaa2pKYTdFbHArK3ZCbXhwMlJmQ3E2SFd4TmViRjBHVWlEVmVZVHFXc2xGaWRZT0pUUnRDQ2xxY3Nrc0NsZzJVa09QeHc5TUZ1T0NyU3BXckpXQnBzeXdaVzZuQittenpDNHpKWVJ6VjduTEdxaEdCRkt1Ylh1WEJmcDVRY05NdUpna2VuV2hTQ2RLUk92S2xoVndCdnVnV3BsRU9ORHBLSnV2emRtREExSlZZbm1OZ3l3SUsyUEdXUk9IV3dqRVE2T0xkQmM5cDIwSS9lM0xKd3lwTU5YNjY4Yk10RjRielZMTVlqZGJwRHNTa2JvZkU5em1JMXNWSkFzeVErOExhVldUZG5rZ3pVaVRjMTdBcmdUZUxYeEJlV1lidFFKWndTcXh0TTlKT21ialdwTEJLM0RwYVFZSWhsalQ0VkdmeEdCNGtVZmJSYndBMnE1MFJUNFFJNnpjaEZsdXlkaXFtRzZvclNSVnVQQklOVjdySFNiQi83VjNOQlNVTUZSbHVkZU4yR25kcWtBckcreFJpWXFlUGFaVmV1R1hJVGRZNXBjWlpGNHRiQkVwS0UwYWdGRlNhbTNOaFpwTmQxR2oyTDJKcU9mY05KQmhHeU5GSWVxQVlzdW82OXVVSFo3RXBtWkNmaDBWMG5meHpXOU12ejhBZi9GVGp2cUJFdlBWcTV4YUNHdndYd0t1WDFFZHVZVE94Y2sySjFoSW1PZXFDdlg2U1dST0xZd1JLU2JsTENBb3NhV3RjWitTcEpGRnRORERvZGpYdmFlYmJRa0hXUlp0UlhqdFZoUkJMaHBZTFBRaTVCVkpOaEVCL0hMK2VNNjU2dUFwYXAvNjBScjI3WVhlaFJsVXExak1uVXpqVWhWa2VZZzJ3MXlOR1hST0xZd1JLU2hjT0NGcUxiZGZiZnFOdGczclJpQVF6MmVVWkpRRDlOWnlGVjJrVnVYQkpGNnRNanFZUjZJV2lkTFZMQy9pMXdiNmsrdk9HeHZMcDJGTUFyaVNNcmFCbVRxWjJyS2xaWG1EMXRiNnFZeWlGeDdXQUp5VXcxR2xVMGN1elErUnhqeklhWlhMeG8ySUJ2cUwxOGdMWUpwMjNRZTVySVZOZWtpUk5nSjdVdndSckVWNVZYUlBGZXduS1JxTE9DOWVIVkRMc0NlTFBhSWFWYnhtUnE1NnFLMVJVbUZ0MExxVkp0c0J3UzF3NldrQ3psc2FTRkZDZk9uTWQ4Mzk1TVUwVnEzaVFiMzBoWkZWaXhRK1Z3ZlBrZm1CMjNXVjRnK1hPUk5wVDlET3RzODM1TjNIZnNzelRPd0Jxb0RTK1FwUFlkQmZCYUd3UnIxTHdyeDg3MWpzSkZFYXN6ekQzdExsSmhYQTZKY3djTEpEQWFOV2NHS3FZb3ByaCtkQVE4N1Z3NXJPYkp4UUxxSGx2aE1WRjJGQ3lyaStuQXdzSGFTMWozSmZ0cmRJOW5JYUNvMmtGOE43ZlRFeHYzbWJLNHlFVXp3N1hoQllMVTdDaUFON01oSXNNeU95RHdFMEdNa0NKV3hOMWdZa3pLZHh3VWppeFNDb2x6Qndza09MeEsrUGdaa3NRdkNCTXBtZEZkMS9QRlRBNGlBNUxOZkRkcnFwMndhSnRBZXZQN3dDMVUyNG82MnJ2U3FvSUxPSGZwQTNJaGtLVlphd3FZUEZRYlhsb2oybmFMMTB3RCtmRXF4VE1pbGpHNVNIYURMRmJLMGcwbWxpRE42WlVLcVF3Uzl3NFdTQXlIVnlxd2E5a1dqa29ZQk5mbGJYRXlNMmM4Y2E5TUtZMkJQRmNTd2dpZEhmc3NlWFlQdzFXY3YyeUtaWUZTU0orc2dKWEZuMGVzZEVEc2x4czRiUlNvRFMrdERqZUNiaXYxNThlckZNK0lXTWJrVE5KR0lRZFpyRFRCRFNaZVpWTjdSNE9tREJMM0RoWkljSGgxSndoMi9tbjUyZC9Ub0pHU05sTVcyUFp2THA4OXBoVGI3eWZmZWlDUllvUklzWExCMUpaUHNJTlJxS3RIdmpxeVRmWXAxVU5XU1BIbjBtN2pwNG5RRXZ6aDVLdlNNc0pZV0g3cndoc0VyM3JkNjlIaEwvejd2NzZLUThxSDkzTWZ2dnJUc09qbmxsZC94SGxvQXBZeEdlNWNmMVQ2TUlZazFod3dJVG1yalY4Q1NZNE9Ga2k2MUdqODNKUjhscEJQYWdRamt2YVM2OTdLbU1CYmVnc1VRd0o3aEFiaUIrcjZnSVhML0Y2YjhnRXIzRWlDSWFyUkdUNVlGL2xlZWdQYUNGRSszS2NQUkhHRXRvWFZkc2lya2x3bk9iOHRXQ2RlYXE2d2g0cytGOTZmSW1RYWF1dHI1RElLS0xLUkl1WXhHZTVjUDA5NXNJVldFbXNPbUZoaGhEdEVxbDBPbGtDU280TUZraDZHMGhwNStpRFltU1pXYVJrVndyM2tucWwvOVN2QmE2a050WEg1aThIcW1JbUdGdFB1bGhQOEhLSjBuTE5IUTQ3OXRtN1NZRFhraDY2OXMzQjJzQlZDOWVlQzVZUTdlQmVzSXZ6ZVpwWGwvQzV0blhneDdDN3ZQdjhjUHJjeUZZb3BEOTQxOG8xNVowWWRGdU5QN0FjL2I3cERaeDZUNklZZnJKRlA3bThQK0R2SFFxdzVZTUxpNEwzQk9pRDVXd0pKamc0V1NMQTRkMGFmb0NnT3pRdmJVR2pnRVBPTjhBUjZnS0UwdWhNRWF4TjV1VmlLQVpac1g1NzQ2bTgvODh5SWtDZWZlZWFaOTJqS2lVWW9tYmpqencvSGwxZ3JzQUN4alVTWEJWaUJ2dGloc0NUNTkxQzNyNUVKMUhDcjhNNm9zMk1kNnZvNlZUSHZTdW8rdVdYbU1Razc1SHNqdW1QQWZKMUh4UXFKRmJOTXZib2dRNGpEZFNPQmUzN3p4WDFhT1hUdVBBYWgreGtuRGpHR29RTjBpN3h5alVwM1JnMDAvb3pFUHBpbkZRejBzcTAwV0pLNnBSaTl4YlRwR29XMkZKNUMxWitMdkMxR3FVYzNzeXF6VkxtMjRMMFdqZVFwZVRDRWNoT1dkcXBCU0RDUFNheVl6MTRlMFhKajVod3NKRmFZaWpwRFdRRlVNeElZalMrUGI0Y0lvSXJ2S1ZEVXlKUXV3dUpaaTZSN2cxd2RQc0t1SGlNeTRoSlN6QkxyakNpV096VFE3cnhETmxna1pIT09zYWJicjVNb3NrVWQ2QlB1S1V6NGM1Rm4va1JFSi8rbVBHZ0wzbjUwdWpNalg2YzZjYUZYTkpFVUxiT2pTMGo4dmwyUE9aMEtpWlU2RitNS00zL01zOE03RWpwaFl3V000RVVtTEdxK0szUG5QRG9Vd0FhR2ZpUVNQakEySWltTEFjR01TVDJ2ZmxQVzg5WVVMVThZWlMrM3FGUTNPd0NKUVIzU0dUdmlKeVlKZnk2dGcvOVpPVjZoRkZobnVsQktzd1ZiZ25jN2Rsd015Q1dWNGRqb0x6S1B5UVdHMER3VXl4Wlgva1hFU3UrTDdsdkVXek1TcW1ndklraVl1dyt6d1FIN0xUbDNjaExHc09CUTNVTzlxRWNpZTZGVHVoMXNBTEllaGJYZ2c5QlNhejJGSkRBRmRTNUFDdWswSklBL0Y3OHo3a2RmWElUSjhuOExrNm03SmUrbDVGS0djRXZ3YnNhUzYwZWJNblNOT0FKTnRjNDhKaUhmK0l3Yk50YURxSEFSc1ZMWCswR3FialdoWmlUVXdUT1BFR0R0WUw0ZEZWSVlRKzZ4bEx3V200aFExTlEyaHhxWHR3Q0h3bE1xeW9CRDVuTXF5TlFRUkpaNVJKUXhPNmlWZHlma2NqMHNPdVNUS09IUHBUUWJTcXZVdW9PaGJtbEswQ1NpYmNIYlA0dUFEeUpOTWxZTTQwU2JMSmJWa3M4SmpJTFRxR3doc2FMZkRwSlZKK0xtMmVFZHlaNFlmZEM1NnV6NDB2TFpJNDRPdVNLQ3hTSyszb0h0SEZVNjIwdG16SVFGenJWS25YNVFVdjljeWF4NWxUU0FLWldwMUtDcWRET0gycThYSVpQRE0vb3pZQWJZT3Qyako1NE8rVmdpUlVTMzJhb3FrcXlodHVDZEhrZE5tVVhkK2tXdGpjcGFheHlUMEFkTU1XSXduRVZsQ29rVi9aWTVEbUlvTlNQcHNaRVUwSTl4eG0yTG9MeWRQTHRrN1E1ekQyS0k5R2R4RmtXZ0xoN1MwT3AvUmZIby96MHVNRG0xU0Jocmt6cGxKU2FZSGJvcldOUitQUXZKSmcvb1Q1LzUwYnU2UzI1OTBjU3dqUFRmaGxXVlNjUnhzQ1Y0ZHk1anZPTjRKL3kyZWJvdFBNVTRKdWx4UjB3Sk44bWpPRmhFckdWbmgzOGtRekZmMGJZN1hDQjBPbndHLzA1WkN2VENuSVh4T3o2SklsaDc1RUl4eFI3UnFPazRMOThQUUoxbGxjQm1SemM3cVAwYXp0alFueHY2WXlJMHMzc2FUdGV5VGF2aEt4cDZTMUpMOEc2d0RaditRRFhSU09Qc3dNQUlwWTB5VUpWc29oUVI2NVNiYUluNlJiUm1KTkxiQ0ZERnR3V09ZSFMxRDI4b0gzN29kc1Q1dzZiS2VXS3pIaEg0bXgwQWRjb3JUUVF3TTdYakY3TWpYRzlDZnk0OTVTUlh0R1Rhbnh2eUcrbFdGSnF6cXJvaFF1TG92M2U5ZEV1S0tjR1c0TjJMZFR6V1daMXhxalRKY3Q2QkZ0K0o2UkhrSFZKQXJHVm5oMzhrZk1jYUJGMWxvRjhQZmRnTHRnTGozcTB5Ty80aEZzaENyRDJTU1BlaThTaWxGQTFpQnB4a2xUWE1qckR6UTM5dWdMOHlRTUpXYVB5NWxQUEc1Vnhmd1NIVHI4bHNpSUo2SXJSUFMvRGVPSW5RUzhhSXRqbFJvbEZqWTlqRXpQQ05DckdZNXhjcnZkUndiRUJCcytwRkltOGkrNHJMWUJRYTNWMk9GNnVtdkhhd1ZzeTBKempDOGMzb2l2NGVHbFpiZEFaYnlCWDJrREpkRHpveFlIUmZlTXEwT0ZPb2VHUVV2L1hFRTZMQWl1Sm5rRE1YWUhnc0owamhsdUdWekNLcEVRaDJYaStkVGMwdXBjaWI1aW9scEhFVXAzVGxEc2t0Vm5xcDRWamxUV09QRVFsMjRnOFpvSkU4ME5laUZYZUxyNXB3bnpKQytWZi8zcTIvMmRGWHR6dHkxVlJWYVdmSEpFcVAvTG4wcXpzUmRIcm5TdmVzNnhlUE4yYWFIR013UE5WeFFsckw4RXJHaU5xZ20yaGp4cE9ReTB5b3pSNC8rUUN6M0dLbHMrT1dpb0xHSGlNU2pQazdETkJVdGhmT0kyL21KcDg4K3RtQkhiRE8vb0RRR2RlU3Y1QjlKb2V1M0JrU0ZVYnZLNGhHL3R4b2RzelJXNW1PZ3NWdHFUQVBmdlNJQnhNQjlHS21yN2RsZUNIQ2swVHJvbWdQYmN4NEVsYmxSRmpSUThYQm1GZXNHYk9qbHdFRHlWVWoyUlBTd1RFQjM0TFRJK3B3Y0lSLzVDdVVsMzUyWk5pdC90WU95V3VRNmtXQTErNm9SMUZMSW45dWRJNS9nRzJWbHBZeTdleW5XQ05CbXhnU2duL20ydEV5dkF0aEZxa3l1RDVGSS9YUGY2dVU3RFFKcVdQSkVza3Yxb3paOFJpUjlJUjBZR1E5NHUxbXI4bHVoRnFZSnV2M0hSbDI2NWJRSjV4bHNZQWsreFFEekE2dFpUVUxGN1FkdGxaZ0lhTlRmWFk3eGFCZ0FvVEdUZTBraTViaGhhaVNMZERFVFh0aDdGenBRaDAra01zZEZpN3dpd2w1YkNsV0w1S2hrQTVPRHk0NHRtN2M1RTN1OEV2NHJHTEtETHZWMit5QXgxRmEwRGk4S0pBMU85Q29sN0Zrc0xVQzh4clhmNkk3VndrT3hhSTQ4ZE9aazVSWjIvRHF0NDFKc1pqR0pJVEJsQ285aHIyVkxKc2pYbkoyK0VjaUdRS0hjdE5tOFV6WjR1TkFQenU2d2pLVHhlRHR2QU9XR3h2a012OG9uRFU3QnVIZGhnRmJLNEFjT29tK1ErdnIrWmtuanpKWXRReHZ4cll4MlRqVDdJRHVPWXZwTVR3TDNDNFFsYUg0QXhIVGh1cEZJbW5CbWVRZGdoYUlsSUM0RXBJNEs0K3hML1EyeGw1eXc2UnRxa09pN0ZOTGtXTjI4RVZkemdTb0Y3ay9OM3l6QjYzcG5ja2tWWVZiaGpkajI1aVVqbWxNd25vNGplbXhOUTBQbHBMRlhlT1lIVmxhaDdHb0ZZbDgzREdWYm45QTNjNURRRjFxbzRRUCtsMERIVk5xUHlhUWY3cmFlMVlyc3RkY0NiOVZMaXlIb1prdTVMZ1NoaTJvblIwOWdxWXdmMjU0UXd4SEYxbitYSVZqNlVqTDhFTGxaZDVpazJSaEdwUG9oSk9ZRk5xS2pSYXBzSHV3NU96d2prUlNkWmdvd3Zib3Nwa2kzaldIbW5tUWJ1aFN2LzNXM3RFdDhuNEhXbnc3WFd1Y2tqVTdZQ05lY244dWZmOFBUT0k3VjVtOFBHVzBEQzhVLzRWRHkwMnpBMU9DYWMyRjJJSTRNRTJSMFB0eEI2bFVOYUZXSk5KeFI2eEdkajVBNFF6WVhuakFwd3djdnNjcVVzVFFJS1l0M2lGbjlsaDVPUkh6TC9NNWxRbWxjSmVaZUZJYUQ2SnZ0VnYyYzFRVE1IOHVQZ2lCNk9uTjdPMEw1K2NoMERLOGdIc3ZhdlZhdGhJeTM5OEFpLzFZY0NPVEtyTUx0K3pzOEk0RUUvOGtoZzJ0ZDRyZ2J1aUFXREkveElqYkxzRE9TT01TK01HQ0V0czJIY1V6dU5DNldndTgzOUVUbWtuVXlrS1kyMks1WTRuNGhaZ0k5K2ZTMjRSd05Qcno1MG9WcFlNdHc3dmdCa0gzWWJveFBNV2tzYnZjNjBsSDk1eVh5UitnTGk5YitWcVI5TGgwQWdTUDBhTHdnQm5yeEJuQ2VKWmltSE0xRStXRS93dTdWVDJKSHJEWkpkRVdDZzZFWmtxWGg1R3Y5YXhpenBNdmlyV0N2ZzMxWGE3ZzBteDhwclFNNzR5TGQzREhJQWJUbU56ak8zR3MwZG52eWhpNHM2eXlzOE03a2lHWFRqQ0tndUU3RUJqMDkwTE1VQWQ4MTdaVVRucCs1SWdTQ0x0Vi9vTmo5RlZ1a3lwaTRuRDRIWEhaYTRqaE8yQjJuWktMWlpDTWJ2TWtLdlVYdGRPSWszZ0x0QVZ2NTAxaGs4VzJjWG5MSUFQVDdCRFhJckNVWjc5bmFlRE9zcWdXWStHczMxcVJTSGRrNGxzcjB3TUF3NkIvRU9LRFVYSVdCdkRmV0FTcEgranlBR21Ia1RtR1VFOFJUUExiVnlBbzlpVCtJcDNLQkQ0RnJiSUNmREhydzgyUjFBeVZoZTlZVy9BT3lWK2o2UmlQTDBZU2tQL1dhRm9tcGpHNXdmVlgzMlFGcDVtbVVvREc2aEN1RllsUXZsQ3dkQWV4R3I0bjFLWERLMzY0RGg2SVpZUitPVGRjU1dac2tRa21pdTZac3MxZVNnUTVFekpzcDRnTG5GRng1NnBjb2NRVWs0dTJKSnJ0S2wwRk1iWGlSQVhOd1F1OVF1L1p3RWFJRjkrTWQxL2lCcGpHSkZoRlZIQkphbGZ5aEJDeW8xREY0ZWpMcGpEN0Izd2pBWjU0VTAyM3JnOEJhek4wQWkzb2VJcWZZd2IyVURxMXBzWUtKWjh5bDlLYTBpNFlaSDVHSTlTSjlpWlZoQW1HTHUzajFJUDlpTHpPMGM5TWErbFNCVXNudEFYdk9VU0N4c0lFamQwYWlXL1RKd1JobWgxbzhuNUlqcWwySjFFdVh4VGRxVlYyTXBjNmtXQzJzVzBGdkU4WGdMRTRvMWlHNU9WWGhRK2tlRUFUNkxNbnVVL1JFRXErZnNuV2p2amJieUZodUdMUDQyQzVIOVREQUdvWUFiTjJLYVpYUitUWnVUUmRSOUh3TFo3VUZyejlTRTBQbUxwbjMzN0xhTGxwVExMYjNFR1B2QlJOa3d3bTFtU01SdXZpVXljU21DQVhNV2lzSGFjSUxvOW9mTUtXbElVMC9EWWtJeDk2Z2w0MU9mL2hLQ3dWZEpZbnRCeDcxcVJpTEszUUwrcTV5QzRJdGFYZHhxR1VzbFpNeXZuaHN3R2tjdHFDZHhZdUd0dmtIZVRGc0ExUG1KMFd4akhaajg1cjBSbGZTOGtqVndLVW1oa0d1TldKWkkrcGZ0UWJCbTlFdTF4KzVqbVM4R0lqemhzYlc5RGoyK2VSYm45QzNSMWZseVlTTDFNa2dQMzFiVU01ekE2ZHVnSTY0YzlGOGJHZXpNQzRhRlpiOEE1Q1hianhBaXhrS3NETzBpUmx5NWpjakx6Mzk4c3VIZlFyNTlyRFhia3pqTFBETTVKRHlRSVowbFZnR0UxL3dzejJxWFJ1Z2RWbHpvQnVrNnRiK0FOb1Y3aWxRZWZGNmhSbHBXZkwza3lKMmhERTlEMDJaRThsdzA4aWczMmo5TFk4eHlXeUNvSnR3WHRPdm9uV2p5NkNRU2lwdDBRclNLWkFqR055ZTBvWDZyV3A1ckE0azZFMkE2ckZzTW1NaXRTSnBDOHAxVjFNaEorK29wcUUzZzg1RGNGZ3Rid1RCc0wvcEtrVURGNTZFT3dzTVplRzVBUEJUNDRUSytLaGFiY2dHTnBEaC9yaHp3ckNaSHJBd3RJdjlpTmhPMWpTakUxMmxsRFpiMXZ3cnBPL0NvS3ZvcmV2a1JmMk8xKzJEV3pqbUF6dWs3OE04SGZBUGw1V3FsQXR5cEt2NDFjbmtwNWtBWFVtWkltUlRoOU1pcE13Z0gzU2NSZ0kveHRKR2hsL0tPcXpFR3lvTTc1Tlhqb1NWRFEwa0NlVm1wVXZodWxyS2pCaUxqT1ZhRld5QjJuT1VEdUgxREorWXEzQit4VnlHZlgydThuVkZLUGIvSmpIWkdkRXJnajVocG1GUTI3WDZJS0pHTlNKWlAzdWlVQzk4NkhMMzQxaXNLRWlsYndyYlRWdzRDZXI0SjAvbUg3bmdKS3ZmZWp5eVRCQUkvRXpsaWNWU3l6eU81T21yNmI4VU5vM1Nkbko3OTh1bEQyNlJPZzkyQjY4WC9ySTFkK0Z6WC9uOUZOUndDQU04NWdNdG45cit1bS9OeFIzekRya0JuMTJnUVlnZ1dWeUVBSThaKzd3TUxabE53dWpac0V5VXl5YktMWEkveFB6QmdhcStsVEg5dmtESmZYbWQ1Vm9oWkcyNFhVVWhXVk1Pbkt4a1MweWVsTXUxd0FrZlArdEd1eXdVV1dnMmVGMThuSjJacTRjeTFvTGJYT1JpMS9WeEczRDZ5aVBlc2JrZ0JuMEJsUU5RSUo5UjZUN2xXMEgzYXdiY0V0WnUvYmRsVVJ0Q01MaGVNZVFUYi9qOXRDVVgzZGUyL0M2eXFlZU1UbGtCcjBCVmdPUXNHbXdUcFQ3SWNISWNYZDdiaDdUaHNZbnNtRGkzVW9rS1ZINEFLMWVEcVZBeFpHMjRYVVZSMThkQjY3RmN0S05wU09EcktKTlFCSXZFdDNFMkhNZDlUUCtMbVZXSXgzVGNmUWNMV0laOU1oL0pTUHJzU1MzRGErcmtIcTF1RFdtRHJaSkU1Qk1va0U1UzJqdUc0blpraUhjVG53OUlTUGJMZm56ZCsvUm0vVG1uUTZPL1JJbkxXN01LNkJxRzk1Y0l0ajhUQzd5WXNRd1MrMlRzQWxJQm1TT0ZxNGswVG9PKzJ0dWs4Z29RemdHc0xNL3QzakpzRUd5blBJYUsvR1kyVGE4SHB2dWl4WE1Vck11OUZXUmxZOEZ5WGw0WHJHYnVsWTJGRGQyRFZWMHBWTkRBNWt4QzNlcmNhdXJiM05KWlZ6U05VQ0lRd1VBQUFXTFNVUkJWTEt1SkxOdGVDc1JRam1tT0hyV2ZpV2dITmNpcFMxSU5zS1hsMGJSdlJLSi82N1R1QithTndzU3Yrd2dmTitZSFdPYkcyQmkyWmhrVitBNXAyMTRQVGZmQnp0Y1FteUlpOFdDWkp2ZWs3cVJXanJ3aXBUMW1oajlsS3oxcHFWZG1QRHVZWmxObW5hcGNqTUhKMkNxVUJVSmJjTmJoUXhLOHR4ek9Db3ZXWVZqY1J1U0FiNjBPWGtwN1MrYVFhSGJuazBmL2x5TXRrZTRBR3hUSmoySEF5UWJYaS81YmNQcnBkRittWnduYmxiNzVaNkhtdzNKR3ZtYlpjSmhGYkxmZFhoZnZIK1pubFY1c0lXMGZYSTF4NHVkeDVhQ2U1YmpRa3R4ZjlsdHcrdXY1ZDQ0d1RnOTlzYXNGQ01ya2k4c1AvMnJtaHEycmRvY0orb08xcGVHdFpyVXZUb0lncG5WaDRFM3lCK3FCUjlUckcxNEg1T1lUTlhDU3ZhZ1ZrMDF1T1lWUnJKSTdkU1RWVzdvMXB3a2tUVytRLzRrZUszK2lxRmNGbThCK3BpTE1zdGk0YmJoTGRiS1NrdEpYNCtxdEI0Nzg4SkkxcTJiaXBtZkc0aGZ3VHNEOXBNK25DQTF4QXZZTnJ6Mk1WSXpCYTR2K1JrNXBYR1hRREswV0R2cmRvWHZCditkeSsvTTdaUnVmN3ZJenFjOFJkdndsbSt4WHc2NDk5QU1NNEIrbGJ3b2ttdVd0eXdYbHRualY2UkJZUlBSTXc1WGRtM0Q2OXF1OG5TTjJVTFN2NUJaZURNN01KNW1yRGc0dGNwTFVuRG9OZVhBUTBBeWh0cUcxOWdZcjVsd1A5NzJ5ckF3c3pKSWRveTNTYm8xYndOd2c2TWhNblhyakxiaGRXdVZENnBGeWEvdytzQVE4U2lGNUF0ekE1QWZNMlVheWhYTndwV1l3cXRnMFRyTGxHc2Izakp0elZkMlJLOE9OZUpwRHBLeTRvRFRxdWdPcW16VmhjcTNEVytoUmhZcXhENWFXcWl3MTBMTlFWSzZXWk9tK0FFZFc5STJ2STdOS2syR1Z3QnMxNFpLMStIR29EbEkzUENhcVBxTldaQk5LRVZlMi9BSzVOV0d6RjhncnJadWxYdHprS2k0aXNUZ1lIaFFwTnpqS3RNMnZIWEpDZTZLNDdycU10ZlRIQ1JtbkM2NStIRDNIUmU2cHRDMERXOWRjdXM3dkZSZUQ1Ym1JQ25mWG14ekg1WG5VaCtIdHVHdFN6SkxoM3REOVdCcERoSVA3YTN2QStzZXdJSkYyL0Q2YWJXTkM3NFFnQmZ1bXZBMEI0a1BhUnkyYkZ2ZU5ydysrc2pPQXdablEwNTFtNFBFTGpVN0JXN0Z0R3BiM2phODloN3dRZEZsbjI3Mndhd1VqK1lnS2RXTXVEQld3Z3NmZk9yaTBUYTg5Y2hsMkpSUEwrSFBXVFRrSTFCK0JNLy95S0VmZHBWemFSdmV5Z1ZDSzVnMjVTeXdRVWk4Q0w2WCtOcXZGNllWTW1rYjNncEZ3Vm5qbFlxR2JEdWFnNFFMcDFRQVh4OXExY2FqYlhoTGRZNWpZWnpBelIxSkt5WnJEaEkvRGNVSndvVWZUdlZ3YVJ2ZU9xUXliTXh0dWVZZzhTVDNZYk0reEc1dFZkdndXaHRVbWdBSzQyT2xtWGhoMEJ3a1hwb0RKbHN0Ty9Gb0cxNWYvWlROQjJjTXg5bTVkZVkwQjRtdlZ1T1QyU2UrZU5YQnAyMTRxNWZKb2ZXVHNOVmppR3BvRGhKdkxSNDN4aDNvMXFTMjRYVnJWUW1xU1dNNnNEbElTb2hUTFhyZUdOV2o0c3FLdFExdlZqdDhwVGRuTVcwT0VsK3lEZkExNnFhWXJXNXRhaHRldDFZVnA3clptQk9yNWlBcExzMVV5WEZUWEI0cFpQcUV0dUhWdDhKYjZyZ3hMeUUwQjRrMzRRYkJ6WmJkaldrYlhvOWRwV0hWbktXME9VZzBZaXFjaEp0OXR3b1hmZ3dGMjRhM1doRWROa2EzTlFlSlY0bjNHK1AwY0d0VzIvQzZ0YW9nMWJJeGR4MmFnNlNnS1BYRmJqUm1YNmZIbDB4dEc5NGtmcC94RytSeTdwTmZjVjdOUVZLOERkcVNFMStmZnRkeTk1L1lOcnorSmNBNUxocnp2YjdtSU9IQzhSTjRvakV2N2J1MXAyMTQzVnBWaEFvZlZ6c3VVczUvbWVZZzhkMjJ6clFwTW5acldkdnd1cldxQ05WNVUvNCtVZEFjSkVYa2FDeHp2ekhyc3hFbXoyd2JYZzdjY3dCcTRzUXp5NExzbW9Pa1lBTU14VmFtNU1pUTNiaXN0dUd0U29CUE5PYk5qdVlncVVEVzkxdm0xRzBiM2dxNmpMS2NOR1hwYUJDU0NrVGRXVGJsNVV1M3hyVU5yMXVyOGxKZGI4eXVvemxJOHNyUWlmNG4ybVZhQlczRDY5UUplWWwyTDV2eVRZQVVrdjhEOWljK1BFeGhPWW9BQUFBQVNVVk9SSzVDWUlJPSIKfQo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Writer</Application>
  <PresentationFormat>宽屏</PresentationFormat>
  <Paragraphs>86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Neural Networks in Genetic Epidemiology  ——Statistical Learning for Complex Diseases</vt:lpstr>
      <vt:lpstr>Understanding Complex Diseases</vt:lpstr>
      <vt:lpstr>Why Neural Networks for Genetic Epidemiology?</vt:lpstr>
      <vt:lpstr>Deep Neural Network Techniques</vt:lpstr>
      <vt:lpstr>Regularization Techniques</vt:lpstr>
      <vt:lpstr>Deep Neural Networks (DNN) for Polygenic Risk Scores (PRS)</vt:lpstr>
      <vt:lpstr>DNN Insights – Bimodal Distribution and Risk Stratification</vt:lpstr>
      <vt:lpstr>Challenges in Neural Network Interpretability</vt:lpstr>
      <vt:lpstr>Future Directions in Neural Networks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风情过、终</cp:lastModifiedBy>
  <cp:revision>21</cp:revision>
  <dcterms:created xsi:type="dcterms:W3CDTF">2024-10-16T06:25:57Z</dcterms:created>
  <dcterms:modified xsi:type="dcterms:W3CDTF">2024-10-16T06:25:57Z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C2749729725390AB65C309675CDEB5A5_41</vt:lpwstr>
  </property>
</Properties>
</file>