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82" r:id="rId1"/>
  </p:sldMasterIdLst>
  <p:notesMasterIdLst>
    <p:notesMasterId r:id="rId18"/>
  </p:notesMasterIdLst>
  <p:sldIdLst>
    <p:sldId id="256" r:id="rId2"/>
    <p:sldId id="258" r:id="rId3"/>
    <p:sldId id="260" r:id="rId4"/>
    <p:sldId id="257" r:id="rId5"/>
    <p:sldId id="312" r:id="rId6"/>
    <p:sldId id="263" r:id="rId7"/>
    <p:sldId id="313" r:id="rId8"/>
    <p:sldId id="272" r:id="rId9"/>
    <p:sldId id="261" r:id="rId10"/>
    <p:sldId id="314" r:id="rId11"/>
    <p:sldId id="315" r:id="rId12"/>
    <p:sldId id="317" r:id="rId13"/>
    <p:sldId id="316" r:id="rId14"/>
    <p:sldId id="266" r:id="rId15"/>
    <p:sldId id="281" r:id="rId16"/>
    <p:sldId id="26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A7580-E749-4502-984C-5D66ECBFFD8E}">
  <a:tblStyle styleId="{C5CA7580-E749-4502-984C-5D66ECBFFD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36b48418f_0_2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36b48418f_0_2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91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6b48418f_0_2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6b48418f_0_2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068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633757e7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633757e7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708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6b48418f_0_2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6b48418f_0_2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66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624610ee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624610ee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3624610ee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3624610ee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624610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624610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36b48418f_0_21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36b48418f_0_21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6b48418f_0_2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6b48418f_0_2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624610e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624610e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6b48418f_0_2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6b48418f_0_2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70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633757e7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633757e7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6b48418f_0_2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6b48418f_0_2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2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36b48418f_0_2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36b48418f_0_2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633757e7a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633757e7a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35925"/>
            <a:ext cx="7717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2725" y="3535875"/>
            <a:ext cx="4798500" cy="3717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-45600" y="2308225"/>
            <a:ext cx="9208800" cy="28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1"/>
          </p:nvPr>
        </p:nvSpPr>
        <p:spPr>
          <a:xfrm>
            <a:off x="707828" y="2773263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2"/>
          </p:nvPr>
        </p:nvSpPr>
        <p:spPr>
          <a:xfrm>
            <a:off x="707825" y="3295563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3"/>
          </p:nvPr>
        </p:nvSpPr>
        <p:spPr>
          <a:xfrm>
            <a:off x="3305402" y="2239863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4"/>
          </p:nvPr>
        </p:nvSpPr>
        <p:spPr>
          <a:xfrm>
            <a:off x="3305402" y="2762163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5"/>
          </p:nvPr>
        </p:nvSpPr>
        <p:spPr>
          <a:xfrm>
            <a:off x="5902977" y="1706463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6"/>
          </p:nvPr>
        </p:nvSpPr>
        <p:spPr>
          <a:xfrm>
            <a:off x="5902977" y="2228763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24"/>
          <p:cNvCxnSpPr/>
          <p:nvPr/>
        </p:nvCxnSpPr>
        <p:spPr>
          <a:xfrm>
            <a:off x="724250" y="5431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4"/>
          <p:cNvCxnSpPr/>
          <p:nvPr/>
        </p:nvCxnSpPr>
        <p:spPr>
          <a:xfrm>
            <a:off x="724250" y="46085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-783175" y="2234675"/>
            <a:ext cx="4957200" cy="495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8" name="Google Shape;208;p29"/>
          <p:cNvCxnSpPr/>
          <p:nvPr/>
        </p:nvCxnSpPr>
        <p:spPr>
          <a:xfrm>
            <a:off x="724250" y="5431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9"/>
          <p:cNvCxnSpPr/>
          <p:nvPr/>
        </p:nvCxnSpPr>
        <p:spPr>
          <a:xfrm>
            <a:off x="724250" y="46085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6017700" y="-2450025"/>
            <a:ext cx="4957200" cy="495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-53775" y="-36475"/>
            <a:ext cx="1625400" cy="52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3775" y="1273075"/>
            <a:ext cx="33870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36500"/>
            <a:ext cx="38589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3775" y="3075422"/>
            <a:ext cx="3387000" cy="651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6358775" y="0"/>
            <a:ext cx="2785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724250" y="5431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6"/>
          <p:cNvCxnSpPr/>
          <p:nvPr/>
        </p:nvCxnSpPr>
        <p:spPr>
          <a:xfrm>
            <a:off x="724250" y="46085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849700" y="1268675"/>
            <a:ext cx="5315700" cy="531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3225" y="1707575"/>
            <a:ext cx="3473100" cy="22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724250" y="5431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7"/>
          <p:cNvCxnSpPr/>
          <p:nvPr/>
        </p:nvCxnSpPr>
        <p:spPr>
          <a:xfrm>
            <a:off x="724250" y="46085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572000" y="3650200"/>
            <a:ext cx="6840000" cy="684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13225" y="1155700"/>
            <a:ext cx="6262800" cy="28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24250" y="5431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724250" y="46085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680925" y="-1074350"/>
            <a:ext cx="4957200" cy="495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1" y="1159900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2178891" y="1112200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4712100" y="2334428"/>
            <a:ext cx="371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1" y="1754739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2178891" y="1707039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712100" y="1144750"/>
            <a:ext cx="371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1" y="2349578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178891" y="2301878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4712100" y="1739589"/>
            <a:ext cx="371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13221" y="2944416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2178891" y="2896716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4712100" y="2929266"/>
            <a:ext cx="371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13221" y="3539255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178891" y="3491555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4712100" y="3524105"/>
            <a:ext cx="371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 hasCustomPrompt="1"/>
          </p:nvPr>
        </p:nvSpPr>
        <p:spPr>
          <a:xfrm>
            <a:off x="713221" y="4134094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2178891" y="4086394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1"/>
          </p:nvPr>
        </p:nvSpPr>
        <p:spPr>
          <a:xfrm>
            <a:off x="4712100" y="4118944"/>
            <a:ext cx="3718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 flipH="1">
            <a:off x="-97600" y="-79300"/>
            <a:ext cx="7941300" cy="53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1730850" y="1103900"/>
            <a:ext cx="5682300" cy="18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2524400" y="2996900"/>
            <a:ext cx="4110300" cy="6987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>
            <a:off x="724250" y="5431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724250" y="46085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2093375" y="1987025"/>
            <a:ext cx="4957200" cy="4957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1602158" y="2252675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nek Latin SemiBold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1602158" y="2774975"/>
            <a:ext cx="2533200" cy="10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5018333" y="2252675"/>
            <a:ext cx="2533200" cy="522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nek Latin SemiBold"/>
              <a:buNone/>
              <a:defRPr sz="2000"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Anek Latin SemiBold"/>
              <a:buNone/>
              <a:defRPr>
                <a:latin typeface="Anek Latin SemiBold"/>
                <a:ea typeface="Anek Latin SemiBold"/>
                <a:cs typeface="Anek Latin SemiBold"/>
                <a:sym typeface="Anek Latin SemiBold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5018333" y="2774975"/>
            <a:ext cx="2533200" cy="10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2" name="Google Shape;152;p23"/>
          <p:cNvCxnSpPr/>
          <p:nvPr/>
        </p:nvCxnSpPr>
        <p:spPr>
          <a:xfrm>
            <a:off x="724250" y="5431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724250" y="4608575"/>
            <a:ext cx="77052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nek Latin SemiBold"/>
              <a:buNone/>
              <a:defRPr sz="4000">
                <a:solidFill>
                  <a:schemeClr val="lt2"/>
                </a:solidFill>
                <a:latin typeface="Anek Latin SemiBold"/>
                <a:ea typeface="Anek Latin SemiBold"/>
                <a:cs typeface="Anek Latin SemiBold"/>
                <a:sym typeface="Anek Latin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●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○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■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●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○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■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●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○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ek Latin"/>
              <a:buChar char="■"/>
              <a:defRPr>
                <a:solidFill>
                  <a:schemeClr val="lt2"/>
                </a:solidFill>
                <a:latin typeface="Anek Latin"/>
                <a:ea typeface="Anek Latin"/>
                <a:cs typeface="Anek Latin"/>
                <a:sym typeface="Anek Lat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4" r:id="rId8"/>
    <p:sldLayoutId id="2147483669" r:id="rId9"/>
    <p:sldLayoutId id="2147483670" r:id="rId10"/>
    <p:sldLayoutId id="2147483675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288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19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/>
          <p:nvPr/>
        </p:nvSpPr>
        <p:spPr>
          <a:xfrm>
            <a:off x="-1163822" y="2121957"/>
            <a:ext cx="11715900" cy="11715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ctrTitle"/>
          </p:nvPr>
        </p:nvSpPr>
        <p:spPr>
          <a:xfrm>
            <a:off x="713225" y="1235925"/>
            <a:ext cx="7717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Javascript</a:t>
            </a:r>
            <a:r>
              <a:rPr lang="en" dirty="0"/>
              <a:t> introduction part 3</a:t>
            </a:r>
            <a:endParaRPr dirty="0"/>
          </a:p>
        </p:txBody>
      </p:sp>
      <p:cxnSp>
        <p:nvCxnSpPr>
          <p:cNvPr id="237" name="Google Shape;237;p37"/>
          <p:cNvCxnSpPr/>
          <p:nvPr/>
        </p:nvCxnSpPr>
        <p:spPr>
          <a:xfrm>
            <a:off x="724425" y="46219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Promise(then catch)</a:t>
            </a:r>
            <a:endParaRPr dirty="0"/>
          </a:p>
        </p:txBody>
      </p:sp>
      <p:sp>
        <p:nvSpPr>
          <p:cNvPr id="509" name="Google Shape;509;p53"/>
          <p:cNvSpPr txBox="1">
            <a:spLocks noGrp="1"/>
          </p:cNvSpPr>
          <p:nvPr>
            <p:ph type="subTitle" idx="2"/>
          </p:nvPr>
        </p:nvSpPr>
        <p:spPr>
          <a:xfrm>
            <a:off x="761651" y="1254642"/>
            <a:ext cx="3632313" cy="3253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Dengan</a:t>
            </a:r>
            <a:r>
              <a:rPr lang="en-US" sz="1800" dirty="0"/>
              <a:t> promise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then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menhasilkan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resolve dan catch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rejected</a:t>
            </a:r>
            <a:endParaRPr sz="1800" dirty="0"/>
          </a:p>
        </p:txBody>
      </p:sp>
      <p:sp>
        <p:nvSpPr>
          <p:cNvPr id="511" name="Google Shape;511;p53"/>
          <p:cNvSpPr txBox="1">
            <a:spLocks noGrp="1"/>
          </p:cNvSpPr>
          <p:nvPr>
            <p:ph type="subTitle" idx="4"/>
          </p:nvPr>
        </p:nvSpPr>
        <p:spPr>
          <a:xfrm>
            <a:off x="4928476" y="2212496"/>
            <a:ext cx="3632313" cy="2083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37A910-200F-08A7-0A7A-2FDCF5FF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94" y="2212495"/>
            <a:ext cx="3714595" cy="20830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859187-8952-139D-A4E8-D95D1585C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86" y="2847752"/>
            <a:ext cx="3276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5043775" y="1273075"/>
            <a:ext cx="33870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000" dirty="0"/>
              <a:t>A</a:t>
            </a:r>
            <a:r>
              <a:rPr lang="en" sz="4000" dirty="0"/>
              <a:t>sync/Await</a:t>
            </a:r>
            <a:endParaRPr sz="4000" dirty="0"/>
          </a:p>
        </p:txBody>
      </p:sp>
      <p:sp>
        <p:nvSpPr>
          <p:cNvPr id="284" name="Google Shape;284;p41"/>
          <p:cNvSpPr txBox="1">
            <a:spLocks noGrp="1"/>
          </p:cNvSpPr>
          <p:nvPr>
            <p:ph type="title" idx="2"/>
          </p:nvPr>
        </p:nvSpPr>
        <p:spPr>
          <a:xfrm>
            <a:off x="713225" y="736500"/>
            <a:ext cx="38589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5043775" y="3075422"/>
            <a:ext cx="33870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Async/Await</a:t>
            </a:r>
            <a:endParaRPr dirty="0"/>
          </a:p>
        </p:txBody>
      </p:sp>
      <p:cxnSp>
        <p:nvCxnSpPr>
          <p:cNvPr id="286" name="Google Shape;286;p41"/>
          <p:cNvCxnSpPr/>
          <p:nvPr/>
        </p:nvCxnSpPr>
        <p:spPr>
          <a:xfrm>
            <a:off x="724250" y="532350"/>
            <a:ext cx="0" cy="407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1"/>
          <p:cNvCxnSpPr/>
          <p:nvPr/>
        </p:nvCxnSpPr>
        <p:spPr>
          <a:xfrm rot="10800000">
            <a:off x="4572000" y="539650"/>
            <a:ext cx="0" cy="405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503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Async/Await</a:t>
            </a:r>
            <a:endParaRPr sz="2400" dirty="0"/>
          </a:p>
        </p:txBody>
      </p:sp>
      <p:sp>
        <p:nvSpPr>
          <p:cNvPr id="318" name="Google Shape;318;p44"/>
          <p:cNvSpPr txBox="1">
            <a:spLocks noGrp="1"/>
          </p:cNvSpPr>
          <p:nvPr>
            <p:ph type="subTitle" idx="1"/>
          </p:nvPr>
        </p:nvSpPr>
        <p:spPr>
          <a:xfrm>
            <a:off x="713224" y="1112200"/>
            <a:ext cx="3996999" cy="28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-US" sz="1800" dirty="0"/>
              <a:t>Await </a:t>
            </a:r>
            <a:r>
              <a:rPr lang="en-US" sz="1800" dirty="0" err="1"/>
              <a:t>adalah</a:t>
            </a:r>
            <a:r>
              <a:rPr lang="en-US" sz="1800" dirty="0"/>
              <a:t> operator yang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menunggu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promise. Await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didalam</a:t>
            </a:r>
            <a:r>
              <a:rPr lang="en-US" sz="1800" dirty="0"/>
              <a:t> async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-US" sz="1800" dirty="0" err="1"/>
              <a:t>Keterangan</a:t>
            </a:r>
            <a:r>
              <a:rPr lang="en-US" sz="18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-US" sz="1800" dirty="0"/>
              <a:t>Async	</a:t>
            </a:r>
            <a:r>
              <a:rPr lang="en-US" sz="1800" dirty="0" err="1"/>
              <a:t>mengubah</a:t>
            </a:r>
            <a:r>
              <a:rPr lang="en-US" sz="1800" dirty="0"/>
              <a:t> function </a:t>
            </a:r>
            <a:r>
              <a:rPr lang="en-US" sz="1800" dirty="0" err="1"/>
              <a:t>menjadi</a:t>
            </a:r>
            <a:r>
              <a:rPr lang="en-US" sz="1800" dirty="0"/>
              <a:t> asynchronous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-US" sz="1800" dirty="0"/>
              <a:t>Await	</a:t>
            </a:r>
            <a:r>
              <a:rPr lang="en-US" sz="1800" dirty="0" err="1"/>
              <a:t>membuat</a:t>
            </a:r>
            <a:r>
              <a:rPr lang="en-US" sz="1800" dirty="0"/>
              <a:t> function </a:t>
            </a:r>
            <a:r>
              <a:rPr lang="en-US" sz="1800" dirty="0" err="1"/>
              <a:t>menunggu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promise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5D603-4845-C317-B8CF-7F7243F6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198" y="1253297"/>
            <a:ext cx="3697847" cy="26369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ACC215-671C-DC76-68E1-F42DA4FFAA21}"/>
              </a:ext>
            </a:extLst>
          </p:cNvPr>
          <p:cNvCxnSpPr>
            <a:cxnSpLocks/>
          </p:cNvCxnSpPr>
          <p:nvPr/>
        </p:nvCxnSpPr>
        <p:spPr>
          <a:xfrm>
            <a:off x="1435395" y="3019647"/>
            <a:ext cx="2126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DCAF0-A1C2-2EE2-3C53-0ED0DD4FE286}"/>
              </a:ext>
            </a:extLst>
          </p:cNvPr>
          <p:cNvCxnSpPr>
            <a:cxnSpLocks/>
          </p:cNvCxnSpPr>
          <p:nvPr/>
        </p:nvCxnSpPr>
        <p:spPr>
          <a:xfrm>
            <a:off x="1427961" y="3554819"/>
            <a:ext cx="21265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6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5043775" y="1273075"/>
            <a:ext cx="33870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Try Catch dan Finally</a:t>
            </a:r>
            <a:endParaRPr sz="4000" dirty="0"/>
          </a:p>
        </p:txBody>
      </p:sp>
      <p:sp>
        <p:nvSpPr>
          <p:cNvPr id="284" name="Google Shape;284;p41"/>
          <p:cNvSpPr txBox="1">
            <a:spLocks noGrp="1"/>
          </p:cNvSpPr>
          <p:nvPr>
            <p:ph type="title" idx="2"/>
          </p:nvPr>
        </p:nvSpPr>
        <p:spPr>
          <a:xfrm>
            <a:off x="713225" y="736500"/>
            <a:ext cx="38589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5043775" y="3075422"/>
            <a:ext cx="33870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Try Catch dan Finally</a:t>
            </a:r>
            <a:endParaRPr dirty="0"/>
          </a:p>
        </p:txBody>
      </p:sp>
      <p:cxnSp>
        <p:nvCxnSpPr>
          <p:cNvPr id="286" name="Google Shape;286;p41"/>
          <p:cNvCxnSpPr/>
          <p:nvPr/>
        </p:nvCxnSpPr>
        <p:spPr>
          <a:xfrm>
            <a:off x="724250" y="532350"/>
            <a:ext cx="0" cy="407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1"/>
          <p:cNvCxnSpPr/>
          <p:nvPr/>
        </p:nvCxnSpPr>
        <p:spPr>
          <a:xfrm rot="10800000">
            <a:off x="4572000" y="539650"/>
            <a:ext cx="0" cy="405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753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Catch dan Finally</a:t>
            </a:r>
            <a:endParaRPr dirty="0"/>
          </a:p>
        </p:txBody>
      </p:sp>
      <p:sp>
        <p:nvSpPr>
          <p:cNvPr id="368" name="Google Shape;368;p47"/>
          <p:cNvSpPr txBox="1">
            <a:spLocks noGrp="1"/>
          </p:cNvSpPr>
          <p:nvPr>
            <p:ph type="subTitle" idx="1"/>
          </p:nvPr>
        </p:nvSpPr>
        <p:spPr>
          <a:xfrm>
            <a:off x="707828" y="2773263"/>
            <a:ext cx="25332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</a:t>
            </a:r>
            <a:endParaRPr dirty="0"/>
          </a:p>
        </p:txBody>
      </p:sp>
      <p:sp>
        <p:nvSpPr>
          <p:cNvPr id="369" name="Google Shape;369;p47"/>
          <p:cNvSpPr txBox="1">
            <a:spLocks noGrp="1"/>
          </p:cNvSpPr>
          <p:nvPr>
            <p:ph type="subTitle" idx="2"/>
          </p:nvPr>
        </p:nvSpPr>
        <p:spPr>
          <a:xfrm>
            <a:off x="707825" y="3295563"/>
            <a:ext cx="2533200" cy="951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/>
              <a:t>Percobaan</a:t>
            </a:r>
            <a:r>
              <a:rPr lang="en-ID" sz="1600" dirty="0"/>
              <a:t> </a:t>
            </a:r>
            <a:r>
              <a:rPr lang="en-ID" sz="1600" dirty="0" err="1"/>
              <a:t>kode</a:t>
            </a:r>
            <a:r>
              <a:rPr lang="en-ID" sz="1600" dirty="0"/>
              <a:t> yang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r>
              <a:rPr lang="en-ID" sz="1600" dirty="0"/>
              <a:t> dan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error</a:t>
            </a:r>
          </a:p>
        </p:txBody>
      </p:sp>
      <p:sp>
        <p:nvSpPr>
          <p:cNvPr id="370" name="Google Shape;370;p47"/>
          <p:cNvSpPr txBox="1">
            <a:spLocks noGrp="1"/>
          </p:cNvSpPr>
          <p:nvPr>
            <p:ph type="subTitle" idx="3"/>
          </p:nvPr>
        </p:nvSpPr>
        <p:spPr>
          <a:xfrm>
            <a:off x="3305402" y="2239863"/>
            <a:ext cx="25332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Catch</a:t>
            </a:r>
            <a:endParaRPr dirty="0"/>
          </a:p>
        </p:txBody>
      </p:sp>
      <p:sp>
        <p:nvSpPr>
          <p:cNvPr id="371" name="Google Shape;371;p47"/>
          <p:cNvSpPr txBox="1">
            <a:spLocks noGrp="1"/>
          </p:cNvSpPr>
          <p:nvPr>
            <p:ph type="subTitle" idx="4"/>
          </p:nvPr>
        </p:nvSpPr>
        <p:spPr>
          <a:xfrm>
            <a:off x="3305402" y="2762163"/>
            <a:ext cx="2533200" cy="951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Blok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menangkap</a:t>
            </a:r>
            <a:r>
              <a:rPr lang="en-US" sz="1600" dirty="0"/>
              <a:t> error yang </a:t>
            </a:r>
            <a:r>
              <a:rPr lang="en-US" sz="1600" dirty="0" err="1"/>
              <a:t>didapat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try</a:t>
            </a:r>
            <a:endParaRPr sz="1600" dirty="0"/>
          </a:p>
        </p:txBody>
      </p:sp>
      <p:sp>
        <p:nvSpPr>
          <p:cNvPr id="372" name="Google Shape;372;p47"/>
          <p:cNvSpPr txBox="1">
            <a:spLocks noGrp="1"/>
          </p:cNvSpPr>
          <p:nvPr>
            <p:ph type="subTitle" idx="5"/>
          </p:nvPr>
        </p:nvSpPr>
        <p:spPr>
          <a:xfrm>
            <a:off x="5902977" y="1706463"/>
            <a:ext cx="25332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Finally</a:t>
            </a:r>
            <a:endParaRPr dirty="0"/>
          </a:p>
        </p:txBody>
      </p:sp>
      <p:sp>
        <p:nvSpPr>
          <p:cNvPr id="373" name="Google Shape;373;p47"/>
          <p:cNvSpPr txBox="1">
            <a:spLocks noGrp="1"/>
          </p:cNvSpPr>
          <p:nvPr>
            <p:ph type="subTitle" idx="6"/>
          </p:nvPr>
        </p:nvSpPr>
        <p:spPr>
          <a:xfrm>
            <a:off x="5902977" y="2228763"/>
            <a:ext cx="25332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Blok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mengakhiri</a:t>
            </a:r>
            <a:r>
              <a:rPr lang="en-US" sz="1600" dirty="0"/>
              <a:t> proses,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error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endParaRPr sz="1600" dirty="0"/>
          </a:p>
        </p:txBody>
      </p:sp>
      <p:sp>
        <p:nvSpPr>
          <p:cNvPr id="4" name="Google Shape;10323;p88">
            <a:extLst>
              <a:ext uri="{FF2B5EF4-FFF2-40B4-BE49-F238E27FC236}">
                <a16:creationId xmlns:a16="http://schemas.microsoft.com/office/drawing/2014/main" id="{8379439B-C1E8-0F34-2D74-BD9DAFE9A4E4}"/>
              </a:ext>
            </a:extLst>
          </p:cNvPr>
          <p:cNvSpPr/>
          <p:nvPr/>
        </p:nvSpPr>
        <p:spPr>
          <a:xfrm>
            <a:off x="6985674" y="1322014"/>
            <a:ext cx="367805" cy="259871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l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8781;p85">
            <a:extLst>
              <a:ext uri="{FF2B5EF4-FFF2-40B4-BE49-F238E27FC236}">
                <a16:creationId xmlns:a16="http://schemas.microsoft.com/office/drawing/2014/main" id="{002D24CC-25DC-1377-2D05-DADA4D9C031F}"/>
              </a:ext>
            </a:extLst>
          </p:cNvPr>
          <p:cNvGrpSpPr/>
          <p:nvPr/>
        </p:nvGrpSpPr>
        <p:grpSpPr>
          <a:xfrm>
            <a:off x="1832242" y="2328964"/>
            <a:ext cx="284366" cy="344097"/>
            <a:chOff x="5864861" y="2772517"/>
            <a:chExt cx="284366" cy="344097"/>
          </a:xfrm>
        </p:grpSpPr>
        <p:sp>
          <p:nvSpPr>
            <p:cNvPr id="7" name="Google Shape;8782;p85">
              <a:extLst>
                <a:ext uri="{FF2B5EF4-FFF2-40B4-BE49-F238E27FC236}">
                  <a16:creationId xmlns:a16="http://schemas.microsoft.com/office/drawing/2014/main" id="{31939B2E-B3AF-4805-4D3B-A64C356A1A55}"/>
                </a:ext>
              </a:extLst>
            </p:cNvPr>
            <p:cNvSpPr/>
            <p:nvPr/>
          </p:nvSpPr>
          <p:spPr>
            <a:xfrm>
              <a:off x="6089464" y="3014490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82"/>
                    <a:pt x="107" y="477"/>
                    <a:pt x="238" y="477"/>
                  </a:cubicBezTo>
                  <a:cubicBezTo>
                    <a:pt x="369" y="477"/>
                    <a:pt x="476" y="382"/>
                    <a:pt x="476" y="239"/>
                  </a:cubicBezTo>
                  <a:cubicBezTo>
                    <a:pt x="476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783;p85">
              <a:extLst>
                <a:ext uri="{FF2B5EF4-FFF2-40B4-BE49-F238E27FC236}">
                  <a16:creationId xmlns:a16="http://schemas.microsoft.com/office/drawing/2014/main" id="{0F5B45D7-69DD-E37C-CC19-BCB90E3B6200}"/>
                </a:ext>
              </a:extLst>
            </p:cNvPr>
            <p:cNvSpPr/>
            <p:nvPr/>
          </p:nvSpPr>
          <p:spPr>
            <a:xfrm>
              <a:off x="6051644" y="3070823"/>
              <a:ext cx="13274" cy="1327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34" y="417"/>
                    <a:pt x="417" y="334"/>
                    <a:pt x="417" y="215"/>
                  </a:cubicBezTo>
                  <a:cubicBezTo>
                    <a:pt x="417" y="96"/>
                    <a:pt x="334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784;p85">
              <a:extLst>
                <a:ext uri="{FF2B5EF4-FFF2-40B4-BE49-F238E27FC236}">
                  <a16:creationId xmlns:a16="http://schemas.microsoft.com/office/drawing/2014/main" id="{F31A2F76-3EB2-37A4-8875-6375B38E3746}"/>
                </a:ext>
              </a:extLst>
            </p:cNvPr>
            <p:cNvSpPr/>
            <p:nvPr/>
          </p:nvSpPr>
          <p:spPr>
            <a:xfrm>
              <a:off x="5943518" y="3005789"/>
              <a:ext cx="13242" cy="12893"/>
            </a:xfrm>
            <a:custGeom>
              <a:avLst/>
              <a:gdLst/>
              <a:ahLst/>
              <a:cxnLst/>
              <a:rect l="l" t="t" r="r" b="b"/>
              <a:pathLst>
                <a:path w="417" h="406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06"/>
                    <a:pt x="203" y="406"/>
                  </a:cubicBezTo>
                  <a:cubicBezTo>
                    <a:pt x="322" y="406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85;p85">
              <a:extLst>
                <a:ext uri="{FF2B5EF4-FFF2-40B4-BE49-F238E27FC236}">
                  <a16:creationId xmlns:a16="http://schemas.microsoft.com/office/drawing/2014/main" id="{C67AE9C4-26F9-69EE-71F0-99461313CC44}"/>
                </a:ext>
              </a:extLst>
            </p:cNvPr>
            <p:cNvSpPr/>
            <p:nvPr/>
          </p:nvSpPr>
          <p:spPr>
            <a:xfrm>
              <a:off x="5965429" y="3070823"/>
              <a:ext cx="13655" cy="13274"/>
            </a:xfrm>
            <a:custGeom>
              <a:avLst/>
              <a:gdLst/>
              <a:ahLst/>
              <a:cxnLst/>
              <a:rect l="l" t="t" r="r" b="b"/>
              <a:pathLst>
                <a:path w="430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86;p85">
              <a:extLst>
                <a:ext uri="{FF2B5EF4-FFF2-40B4-BE49-F238E27FC236}">
                  <a16:creationId xmlns:a16="http://schemas.microsoft.com/office/drawing/2014/main" id="{CF1E3CB1-BB48-D62D-1F8B-CA78A22DAB39}"/>
                </a:ext>
              </a:extLst>
            </p:cNvPr>
            <p:cNvSpPr/>
            <p:nvPr/>
          </p:nvSpPr>
          <p:spPr>
            <a:xfrm>
              <a:off x="6004392" y="3019412"/>
              <a:ext cx="16290" cy="15909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93" y="500"/>
                    <a:pt x="512" y="381"/>
                    <a:pt x="512" y="250"/>
                  </a:cubicBezTo>
                  <a:cubicBezTo>
                    <a:pt x="512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87;p85">
              <a:extLst>
                <a:ext uri="{FF2B5EF4-FFF2-40B4-BE49-F238E27FC236}">
                  <a16:creationId xmlns:a16="http://schemas.microsoft.com/office/drawing/2014/main" id="{ACDF628B-10ED-8BB1-E36F-2C09E8A447F7}"/>
                </a:ext>
              </a:extLst>
            </p:cNvPr>
            <p:cNvSpPr/>
            <p:nvPr/>
          </p:nvSpPr>
          <p:spPr>
            <a:xfrm>
              <a:off x="5864861" y="2772517"/>
              <a:ext cx="284366" cy="344097"/>
            </a:xfrm>
            <a:custGeom>
              <a:avLst/>
              <a:gdLst/>
              <a:ahLst/>
              <a:cxnLst/>
              <a:rect l="l" t="t" r="r" b="b"/>
              <a:pathLst>
                <a:path w="8955" h="10836" extrusionOk="0">
                  <a:moveTo>
                    <a:pt x="2983" y="6406"/>
                  </a:moveTo>
                  <a:cubicBezTo>
                    <a:pt x="3566" y="6406"/>
                    <a:pt x="4114" y="6556"/>
                    <a:pt x="4632" y="6871"/>
                  </a:cubicBezTo>
                  <a:cubicBezTo>
                    <a:pt x="5211" y="7197"/>
                    <a:pt x="5769" y="7306"/>
                    <a:pt x="6260" y="7306"/>
                  </a:cubicBezTo>
                  <a:cubicBezTo>
                    <a:pt x="6628" y="7306"/>
                    <a:pt x="6957" y="7245"/>
                    <a:pt x="7228" y="7168"/>
                  </a:cubicBezTo>
                  <a:cubicBezTo>
                    <a:pt x="7645" y="7049"/>
                    <a:pt x="7966" y="6871"/>
                    <a:pt x="8145" y="6751"/>
                  </a:cubicBezTo>
                  <a:lnTo>
                    <a:pt x="8145" y="6751"/>
                  </a:lnTo>
                  <a:cubicBezTo>
                    <a:pt x="8514" y="7954"/>
                    <a:pt x="8204" y="9276"/>
                    <a:pt x="7299" y="10216"/>
                  </a:cubicBezTo>
                  <a:cubicBezTo>
                    <a:pt x="7109" y="10407"/>
                    <a:pt x="6835" y="10526"/>
                    <a:pt x="6561" y="10526"/>
                  </a:cubicBezTo>
                  <a:lnTo>
                    <a:pt x="2906" y="10526"/>
                  </a:lnTo>
                  <a:cubicBezTo>
                    <a:pt x="2644" y="10526"/>
                    <a:pt x="2370" y="10407"/>
                    <a:pt x="2180" y="10228"/>
                  </a:cubicBezTo>
                  <a:cubicBezTo>
                    <a:pt x="1346" y="9383"/>
                    <a:pt x="941" y="8133"/>
                    <a:pt x="1275" y="6823"/>
                  </a:cubicBezTo>
                  <a:cubicBezTo>
                    <a:pt x="1406" y="6751"/>
                    <a:pt x="1775" y="6573"/>
                    <a:pt x="2263" y="6478"/>
                  </a:cubicBezTo>
                  <a:cubicBezTo>
                    <a:pt x="2509" y="6430"/>
                    <a:pt x="2748" y="6406"/>
                    <a:pt x="2983" y="6406"/>
                  </a:cubicBezTo>
                  <a:close/>
                  <a:moveTo>
                    <a:pt x="3239" y="1"/>
                  </a:moveTo>
                  <a:cubicBezTo>
                    <a:pt x="3001" y="1"/>
                    <a:pt x="2823" y="191"/>
                    <a:pt x="2823" y="417"/>
                  </a:cubicBezTo>
                  <a:lnTo>
                    <a:pt x="2823" y="786"/>
                  </a:lnTo>
                  <a:cubicBezTo>
                    <a:pt x="2823" y="1036"/>
                    <a:pt x="3013" y="1203"/>
                    <a:pt x="3239" y="1203"/>
                  </a:cubicBezTo>
                  <a:lnTo>
                    <a:pt x="3454" y="1203"/>
                  </a:lnTo>
                  <a:lnTo>
                    <a:pt x="3454" y="2525"/>
                  </a:lnTo>
                  <a:cubicBezTo>
                    <a:pt x="3454" y="2608"/>
                    <a:pt x="3537" y="2680"/>
                    <a:pt x="3620" y="2680"/>
                  </a:cubicBezTo>
                  <a:cubicBezTo>
                    <a:pt x="3704" y="2680"/>
                    <a:pt x="3787" y="2608"/>
                    <a:pt x="3787" y="2525"/>
                  </a:cubicBezTo>
                  <a:lnTo>
                    <a:pt x="3787" y="1203"/>
                  </a:lnTo>
                  <a:lnTo>
                    <a:pt x="5692" y="1203"/>
                  </a:lnTo>
                  <a:lnTo>
                    <a:pt x="5692" y="3858"/>
                  </a:lnTo>
                  <a:cubicBezTo>
                    <a:pt x="5692" y="4096"/>
                    <a:pt x="5835" y="4311"/>
                    <a:pt x="6049" y="4394"/>
                  </a:cubicBezTo>
                  <a:cubicBezTo>
                    <a:pt x="6978" y="4763"/>
                    <a:pt x="7692" y="5513"/>
                    <a:pt x="8049" y="6418"/>
                  </a:cubicBezTo>
                  <a:cubicBezTo>
                    <a:pt x="7907" y="6525"/>
                    <a:pt x="7573" y="6716"/>
                    <a:pt x="7133" y="6847"/>
                  </a:cubicBezTo>
                  <a:cubicBezTo>
                    <a:pt x="6830" y="6934"/>
                    <a:pt x="6535" y="6978"/>
                    <a:pt x="6245" y="6978"/>
                  </a:cubicBezTo>
                  <a:cubicBezTo>
                    <a:pt x="5748" y="6978"/>
                    <a:pt x="5270" y="6848"/>
                    <a:pt x="4811" y="6585"/>
                  </a:cubicBezTo>
                  <a:cubicBezTo>
                    <a:pt x="4225" y="6246"/>
                    <a:pt x="3592" y="6086"/>
                    <a:pt x="2961" y="6086"/>
                  </a:cubicBezTo>
                  <a:cubicBezTo>
                    <a:pt x="2437" y="6086"/>
                    <a:pt x="1914" y="6196"/>
                    <a:pt x="1418" y="6406"/>
                  </a:cubicBezTo>
                  <a:cubicBezTo>
                    <a:pt x="1775" y="5501"/>
                    <a:pt x="2477" y="4763"/>
                    <a:pt x="3430" y="4394"/>
                  </a:cubicBezTo>
                  <a:cubicBezTo>
                    <a:pt x="3656" y="4311"/>
                    <a:pt x="3787" y="4096"/>
                    <a:pt x="3787" y="3858"/>
                  </a:cubicBezTo>
                  <a:lnTo>
                    <a:pt x="3787" y="3322"/>
                  </a:lnTo>
                  <a:cubicBezTo>
                    <a:pt x="3787" y="3239"/>
                    <a:pt x="3716" y="3156"/>
                    <a:pt x="3620" y="3156"/>
                  </a:cubicBezTo>
                  <a:cubicBezTo>
                    <a:pt x="3537" y="3156"/>
                    <a:pt x="3454" y="3239"/>
                    <a:pt x="3454" y="3322"/>
                  </a:cubicBezTo>
                  <a:lnTo>
                    <a:pt x="3454" y="3858"/>
                  </a:lnTo>
                  <a:cubicBezTo>
                    <a:pt x="3454" y="3965"/>
                    <a:pt x="3394" y="4049"/>
                    <a:pt x="3299" y="4096"/>
                  </a:cubicBezTo>
                  <a:cubicBezTo>
                    <a:pt x="703" y="5120"/>
                    <a:pt x="1" y="8478"/>
                    <a:pt x="1942" y="10442"/>
                  </a:cubicBezTo>
                  <a:cubicBezTo>
                    <a:pt x="2192" y="10692"/>
                    <a:pt x="2537" y="10835"/>
                    <a:pt x="2894" y="10835"/>
                  </a:cubicBezTo>
                  <a:lnTo>
                    <a:pt x="6549" y="10835"/>
                  </a:lnTo>
                  <a:cubicBezTo>
                    <a:pt x="6906" y="10835"/>
                    <a:pt x="7252" y="10692"/>
                    <a:pt x="7502" y="10442"/>
                  </a:cubicBezTo>
                  <a:cubicBezTo>
                    <a:pt x="8907" y="9026"/>
                    <a:pt x="8954" y="6930"/>
                    <a:pt x="7907" y="5466"/>
                  </a:cubicBezTo>
                  <a:cubicBezTo>
                    <a:pt x="7478" y="4858"/>
                    <a:pt x="6871" y="4370"/>
                    <a:pt x="6168" y="4096"/>
                  </a:cubicBezTo>
                  <a:cubicBezTo>
                    <a:pt x="6061" y="4049"/>
                    <a:pt x="6002" y="3965"/>
                    <a:pt x="6002" y="3858"/>
                  </a:cubicBezTo>
                  <a:lnTo>
                    <a:pt x="6002" y="1203"/>
                  </a:lnTo>
                  <a:lnTo>
                    <a:pt x="6228" y="1203"/>
                  </a:lnTo>
                  <a:cubicBezTo>
                    <a:pt x="6466" y="1203"/>
                    <a:pt x="6644" y="1013"/>
                    <a:pt x="6644" y="786"/>
                  </a:cubicBezTo>
                  <a:lnTo>
                    <a:pt x="6644" y="417"/>
                  </a:lnTo>
                  <a:cubicBezTo>
                    <a:pt x="6644" y="179"/>
                    <a:pt x="6454" y="1"/>
                    <a:pt x="6228" y="1"/>
                  </a:cubicBezTo>
                  <a:lnTo>
                    <a:pt x="5394" y="1"/>
                  </a:lnTo>
                  <a:cubicBezTo>
                    <a:pt x="5299" y="1"/>
                    <a:pt x="5228" y="72"/>
                    <a:pt x="5228" y="167"/>
                  </a:cubicBezTo>
                  <a:cubicBezTo>
                    <a:pt x="5228" y="263"/>
                    <a:pt x="5299" y="334"/>
                    <a:pt x="5394" y="334"/>
                  </a:cubicBezTo>
                  <a:lnTo>
                    <a:pt x="6228" y="334"/>
                  </a:lnTo>
                  <a:cubicBezTo>
                    <a:pt x="6287" y="334"/>
                    <a:pt x="6335" y="382"/>
                    <a:pt x="6335" y="441"/>
                  </a:cubicBezTo>
                  <a:lnTo>
                    <a:pt x="6335" y="810"/>
                  </a:lnTo>
                  <a:cubicBezTo>
                    <a:pt x="6335" y="870"/>
                    <a:pt x="6287" y="905"/>
                    <a:pt x="6228" y="905"/>
                  </a:cubicBezTo>
                  <a:lnTo>
                    <a:pt x="3239" y="905"/>
                  </a:lnTo>
                  <a:cubicBezTo>
                    <a:pt x="3168" y="905"/>
                    <a:pt x="3132" y="870"/>
                    <a:pt x="3132" y="810"/>
                  </a:cubicBezTo>
                  <a:lnTo>
                    <a:pt x="3132" y="441"/>
                  </a:lnTo>
                  <a:cubicBezTo>
                    <a:pt x="3132" y="382"/>
                    <a:pt x="3168" y="334"/>
                    <a:pt x="3239" y="334"/>
                  </a:cubicBezTo>
                  <a:lnTo>
                    <a:pt x="4609" y="334"/>
                  </a:lnTo>
                  <a:cubicBezTo>
                    <a:pt x="4692" y="334"/>
                    <a:pt x="4763" y="263"/>
                    <a:pt x="4763" y="167"/>
                  </a:cubicBezTo>
                  <a:cubicBezTo>
                    <a:pt x="4763" y="72"/>
                    <a:pt x="4692" y="1"/>
                    <a:pt x="46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699;p85">
            <a:extLst>
              <a:ext uri="{FF2B5EF4-FFF2-40B4-BE49-F238E27FC236}">
                <a16:creationId xmlns:a16="http://schemas.microsoft.com/office/drawing/2014/main" id="{97D90420-4677-0BB3-AE89-3E56FAEC9F10}"/>
              </a:ext>
            </a:extLst>
          </p:cNvPr>
          <p:cNvGrpSpPr/>
          <p:nvPr/>
        </p:nvGrpSpPr>
        <p:grpSpPr>
          <a:xfrm>
            <a:off x="4400879" y="1804043"/>
            <a:ext cx="342192" cy="327140"/>
            <a:chOff x="7441465" y="2302860"/>
            <a:chExt cx="342192" cy="327140"/>
          </a:xfrm>
        </p:grpSpPr>
        <p:sp>
          <p:nvSpPr>
            <p:cNvPr id="17" name="Google Shape;8700;p85">
              <a:extLst>
                <a:ext uri="{FF2B5EF4-FFF2-40B4-BE49-F238E27FC236}">
                  <a16:creationId xmlns:a16="http://schemas.microsoft.com/office/drawing/2014/main" id="{40BC31DC-190C-6E4E-5C2B-EEB4707B5F9A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01;p85">
              <a:extLst>
                <a:ext uri="{FF2B5EF4-FFF2-40B4-BE49-F238E27FC236}">
                  <a16:creationId xmlns:a16="http://schemas.microsoft.com/office/drawing/2014/main" id="{CA11D16E-8A4A-5888-577A-826B49448D4C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l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2"/>
          <p:cNvSpPr txBox="1">
            <a:spLocks noGrp="1"/>
          </p:cNvSpPr>
          <p:nvPr>
            <p:ph type="title"/>
          </p:nvPr>
        </p:nvSpPr>
        <p:spPr>
          <a:xfrm>
            <a:off x="1440600" y="1153500"/>
            <a:ext cx="6262800" cy="28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err="1"/>
              <a:t>Soal</a:t>
            </a:r>
            <a:r>
              <a:rPr lang="en" sz="8000" dirty="0"/>
              <a:t> </a:t>
            </a:r>
            <a:r>
              <a:rPr lang="en" sz="8000" dirty="0" err="1"/>
              <a:t>Javascript</a:t>
            </a:r>
            <a:r>
              <a:rPr lang="en" sz="8000" dirty="0"/>
              <a:t> intro part 3</a:t>
            </a:r>
            <a:endParaRPr sz="8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1730850" y="1625250"/>
            <a:ext cx="5682300" cy="18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252" name="Google Shape;252;p39"/>
          <p:cNvSpPr txBox="1">
            <a:spLocks noGrp="1"/>
          </p:cNvSpPr>
          <p:nvPr>
            <p:ph type="subTitle" idx="1"/>
          </p:nvPr>
        </p:nvSpPr>
        <p:spPr>
          <a:xfrm>
            <a:off x="2178890" y="1112200"/>
            <a:ext cx="3424467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Asynchronous</a:t>
            </a:r>
            <a:endParaRPr dirty="0"/>
          </a:p>
        </p:txBody>
      </p:sp>
      <p:sp>
        <p:nvSpPr>
          <p:cNvPr id="253" name="Google Shape;253;p39"/>
          <p:cNvSpPr txBox="1">
            <a:spLocks noGrp="1"/>
          </p:cNvSpPr>
          <p:nvPr>
            <p:ph type="title" idx="2"/>
          </p:nvPr>
        </p:nvSpPr>
        <p:spPr>
          <a:xfrm>
            <a:off x="713221" y="1159900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5" name="Google Shape;255;p39"/>
          <p:cNvSpPr txBox="1">
            <a:spLocks noGrp="1"/>
          </p:cNvSpPr>
          <p:nvPr>
            <p:ph type="title" idx="4"/>
          </p:nvPr>
        </p:nvSpPr>
        <p:spPr>
          <a:xfrm>
            <a:off x="713221" y="1754739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subTitle" idx="5"/>
          </p:nvPr>
        </p:nvSpPr>
        <p:spPr>
          <a:xfrm>
            <a:off x="2178889" y="1707039"/>
            <a:ext cx="3424459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endParaRPr lang="en" dirty="0"/>
          </a:p>
          <a:p>
            <a:pPr marL="0" indent="0">
              <a:buSzPts val="1100"/>
            </a:pPr>
            <a:r>
              <a:rPr lang="en" dirty="0"/>
              <a:t>Callback Asynchronous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title" idx="7"/>
          </p:nvPr>
        </p:nvSpPr>
        <p:spPr>
          <a:xfrm>
            <a:off x="713221" y="2349578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9" name="Google Shape;259;p39"/>
          <p:cNvSpPr txBox="1">
            <a:spLocks noGrp="1"/>
          </p:cNvSpPr>
          <p:nvPr>
            <p:ph type="subTitle" idx="8"/>
          </p:nvPr>
        </p:nvSpPr>
        <p:spPr>
          <a:xfrm>
            <a:off x="2178890" y="2301878"/>
            <a:ext cx="3424454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dirty="0"/>
              <a:t>Promise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13"/>
          </p:nvPr>
        </p:nvSpPr>
        <p:spPr>
          <a:xfrm>
            <a:off x="713221" y="2944416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4"/>
          </p:nvPr>
        </p:nvSpPr>
        <p:spPr>
          <a:xfrm>
            <a:off x="2178890" y="2896716"/>
            <a:ext cx="3424451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Async/Await</a:t>
            </a:r>
            <a:endParaRPr dirty="0"/>
          </a:p>
        </p:txBody>
      </p:sp>
      <p:sp>
        <p:nvSpPr>
          <p:cNvPr id="264" name="Google Shape;264;p39"/>
          <p:cNvSpPr txBox="1">
            <a:spLocks noGrp="1"/>
          </p:cNvSpPr>
          <p:nvPr>
            <p:ph type="title" idx="16"/>
          </p:nvPr>
        </p:nvSpPr>
        <p:spPr>
          <a:xfrm>
            <a:off x="713221" y="3539255"/>
            <a:ext cx="13278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65" name="Google Shape;265;p39"/>
          <p:cNvSpPr txBox="1">
            <a:spLocks noGrp="1"/>
          </p:cNvSpPr>
          <p:nvPr>
            <p:ph type="subTitle" idx="17"/>
          </p:nvPr>
        </p:nvSpPr>
        <p:spPr>
          <a:xfrm>
            <a:off x="2178890" y="3491555"/>
            <a:ext cx="3424447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dirty="0"/>
              <a:t>Try Catch dan Finally</a:t>
            </a:r>
            <a:endParaRPr dirty="0"/>
          </a:p>
        </p:txBody>
      </p:sp>
      <p:cxnSp>
        <p:nvCxnSpPr>
          <p:cNvPr id="270" name="Google Shape;270;p39"/>
          <p:cNvCxnSpPr>
            <a:cxnSpLocks/>
          </p:cNvCxnSpPr>
          <p:nvPr/>
        </p:nvCxnSpPr>
        <p:spPr>
          <a:xfrm>
            <a:off x="713213" y="1112200"/>
            <a:ext cx="0" cy="29016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39"/>
          <p:cNvCxnSpPr>
            <a:cxnSpLocks/>
          </p:cNvCxnSpPr>
          <p:nvPr/>
        </p:nvCxnSpPr>
        <p:spPr>
          <a:xfrm>
            <a:off x="2041013" y="1112200"/>
            <a:ext cx="0" cy="29016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5043775" y="1273075"/>
            <a:ext cx="33870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Asynchronous</a:t>
            </a:r>
            <a:endParaRPr sz="4000" dirty="0"/>
          </a:p>
        </p:txBody>
      </p:sp>
      <p:sp>
        <p:nvSpPr>
          <p:cNvPr id="284" name="Google Shape;284;p41"/>
          <p:cNvSpPr txBox="1">
            <a:spLocks noGrp="1"/>
          </p:cNvSpPr>
          <p:nvPr>
            <p:ph type="title" idx="2"/>
          </p:nvPr>
        </p:nvSpPr>
        <p:spPr>
          <a:xfrm>
            <a:off x="713225" y="736500"/>
            <a:ext cx="38589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5043775" y="3075422"/>
            <a:ext cx="33870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dirty="0"/>
              <a:t>Synchronous vs Asynchronous</a:t>
            </a:r>
            <a:endParaRPr dirty="0"/>
          </a:p>
        </p:txBody>
      </p:sp>
      <p:cxnSp>
        <p:nvCxnSpPr>
          <p:cNvPr id="286" name="Google Shape;286;p41"/>
          <p:cNvCxnSpPr/>
          <p:nvPr/>
        </p:nvCxnSpPr>
        <p:spPr>
          <a:xfrm>
            <a:off x="724250" y="532350"/>
            <a:ext cx="0" cy="407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1"/>
          <p:cNvCxnSpPr/>
          <p:nvPr/>
        </p:nvCxnSpPr>
        <p:spPr>
          <a:xfrm rot="10800000">
            <a:off x="4572000" y="539650"/>
            <a:ext cx="0" cy="405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713225" y="4377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Asynchronous</a:t>
            </a:r>
            <a:endParaRPr sz="2400" dirty="0"/>
          </a:p>
        </p:txBody>
      </p:sp>
      <p:graphicFrame>
        <p:nvGraphicFramePr>
          <p:cNvPr id="243" name="Google Shape;243;p38"/>
          <p:cNvGraphicFramePr/>
          <p:nvPr>
            <p:extLst>
              <p:ext uri="{D42A27DB-BD31-4B8C-83A1-F6EECF244321}">
                <p14:modId xmlns:p14="http://schemas.microsoft.com/office/powerpoint/2010/main" val="2028779602"/>
              </p:ext>
            </p:extLst>
          </p:nvPr>
        </p:nvGraphicFramePr>
        <p:xfrm>
          <a:off x="793274" y="1362183"/>
          <a:ext cx="7623951" cy="1219140"/>
        </p:xfrm>
        <a:graphic>
          <a:graphicData uri="http://schemas.openxmlformats.org/drawingml/2006/table">
            <a:tbl>
              <a:tblPr>
                <a:noFill/>
                <a:tableStyleId>{C5CA7580-E749-4502-984C-5D66ECBFFD8E}</a:tableStyleId>
              </a:tblPr>
              <a:tblGrid>
                <a:gridCol w="244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5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Synchronous</a:t>
                      </a:r>
                      <a:endParaRPr lang="en-ID" sz="1600" b="1" dirty="0">
                        <a:solidFill>
                          <a:schemeClr val="lt1"/>
                        </a:solidFill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Menjalankan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kode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secara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berurutan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. Yang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artinya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setiap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operasi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harus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menunggu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sampai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operasi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sebelumnya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tereksekusi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.</a:t>
                      </a:r>
                      <a:endParaRPr lang="en-ID" sz="1400" dirty="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Asynchronous</a:t>
                      </a:r>
                      <a:endParaRPr lang="en-ID" sz="1600" b="1" dirty="0">
                        <a:solidFill>
                          <a:schemeClr val="lt1"/>
                        </a:solidFill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Menjalankan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kode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secara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parallel. Yang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artinya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setiap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operasi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dapat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berjalan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sementara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operasi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yang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lainnya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sedang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 </a:t>
                      </a:r>
                      <a:r>
                        <a:rPr lang="en-ID" sz="1400" dirty="0" err="1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diproses</a:t>
                      </a:r>
                      <a:r>
                        <a:rPr lang="en-ID" sz="1400" dirty="0">
                          <a:solidFill>
                            <a:srgbClr val="191919"/>
                          </a:solidFill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4" name="Google Shape;244;p38"/>
          <p:cNvSpPr txBox="1"/>
          <p:nvPr/>
        </p:nvSpPr>
        <p:spPr>
          <a:xfrm>
            <a:off x="713225" y="914799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lt2"/>
                </a:solidFill>
                <a:latin typeface="Anek Latin SemiBold"/>
                <a:ea typeface="Anek Latin SemiBold"/>
                <a:cs typeface="Anek Latin SemiBold"/>
                <a:sym typeface="Anek Latin SemiBold"/>
              </a:rPr>
              <a:t>Synchronous vs Asynchronous</a:t>
            </a:r>
            <a:endParaRPr sz="1800" dirty="0">
              <a:solidFill>
                <a:srgbClr val="6E6EE3"/>
              </a:solidFill>
              <a:latin typeface="Anek Latin"/>
              <a:ea typeface="Anek Latin"/>
              <a:cs typeface="Anek Latin"/>
              <a:sym typeface="Anek Lat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ECF35-A5AC-CBA2-520A-23CFED21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4" y="2709332"/>
            <a:ext cx="4896835" cy="1894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189CB-44CD-B09E-F2D5-73600D5750E7}"/>
              </a:ext>
            </a:extLst>
          </p:cNvPr>
          <p:cNvSpPr txBox="1"/>
          <p:nvPr/>
        </p:nvSpPr>
        <p:spPr>
          <a:xfrm>
            <a:off x="12503888" y="-52099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5043775" y="1273075"/>
            <a:ext cx="33870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Callback Asynchronous</a:t>
            </a:r>
            <a:endParaRPr sz="4000" dirty="0"/>
          </a:p>
        </p:txBody>
      </p:sp>
      <p:sp>
        <p:nvSpPr>
          <p:cNvPr id="284" name="Google Shape;284;p41"/>
          <p:cNvSpPr txBox="1">
            <a:spLocks noGrp="1"/>
          </p:cNvSpPr>
          <p:nvPr>
            <p:ph type="title" idx="2"/>
          </p:nvPr>
        </p:nvSpPr>
        <p:spPr>
          <a:xfrm>
            <a:off x="713225" y="736500"/>
            <a:ext cx="38589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5043775" y="3075422"/>
            <a:ext cx="33870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Callback</a:t>
            </a:r>
            <a:endParaRPr dirty="0"/>
          </a:p>
        </p:txBody>
      </p:sp>
      <p:cxnSp>
        <p:nvCxnSpPr>
          <p:cNvPr id="286" name="Google Shape;286;p41"/>
          <p:cNvCxnSpPr/>
          <p:nvPr/>
        </p:nvCxnSpPr>
        <p:spPr>
          <a:xfrm>
            <a:off x="724250" y="532350"/>
            <a:ext cx="0" cy="407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1"/>
          <p:cNvCxnSpPr/>
          <p:nvPr/>
        </p:nvCxnSpPr>
        <p:spPr>
          <a:xfrm rot="10800000">
            <a:off x="4572000" y="539650"/>
            <a:ext cx="0" cy="405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583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Callback</a:t>
            </a:r>
            <a:endParaRPr sz="2400" dirty="0"/>
          </a:p>
        </p:txBody>
      </p:sp>
      <p:sp>
        <p:nvSpPr>
          <p:cNvPr id="318" name="Google Shape;318;p44"/>
          <p:cNvSpPr txBox="1">
            <a:spLocks noGrp="1"/>
          </p:cNvSpPr>
          <p:nvPr>
            <p:ph type="subTitle" idx="1"/>
          </p:nvPr>
        </p:nvSpPr>
        <p:spPr>
          <a:xfrm>
            <a:off x="713224" y="1112200"/>
            <a:ext cx="3858775" cy="28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-US" sz="1800" dirty="0"/>
              <a:t>Callback </a:t>
            </a:r>
            <a:r>
              <a:rPr lang="en-US" sz="1800" dirty="0" err="1"/>
              <a:t>hanyalah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function yang </a:t>
            </a:r>
            <a:r>
              <a:rPr lang="en-US" sz="1800" dirty="0" err="1"/>
              <a:t>dikirim</a:t>
            </a:r>
            <a:r>
              <a:rPr lang="en-US" sz="1800" dirty="0"/>
              <a:t> </a:t>
            </a:r>
            <a:r>
              <a:rPr lang="en-US" sz="1800" dirty="0" err="1"/>
              <a:t>kedalam</a:t>
            </a:r>
            <a:r>
              <a:rPr lang="en-US" sz="1800" dirty="0"/>
              <a:t> function lain </a:t>
            </a:r>
            <a:r>
              <a:rPr lang="en-US" sz="1800" dirty="0" err="1"/>
              <a:t>melalui</a:t>
            </a:r>
            <a:r>
              <a:rPr lang="en-US" sz="1800" dirty="0"/>
              <a:t> parameter.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callback asynchronous </a:t>
            </a:r>
            <a:r>
              <a:rPr lang="en-US" sz="1800" dirty="0" err="1"/>
              <a:t>adalah</a:t>
            </a:r>
            <a:r>
              <a:rPr lang="en-US" sz="1800" dirty="0"/>
              <a:t> Ketika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function </a:t>
            </a:r>
            <a:r>
              <a:rPr lang="en-US" sz="1800" dirty="0" err="1"/>
              <a:t>berurutan</a:t>
            </a:r>
            <a:r>
              <a:rPr lang="en-US" sz="1800" dirty="0"/>
              <a:t>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parallel.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38734-1438-3202-FC89-460C549E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32" y="1112200"/>
            <a:ext cx="2923060" cy="3238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5043775" y="1273075"/>
            <a:ext cx="3387000" cy="1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Promise</a:t>
            </a:r>
            <a:endParaRPr sz="4000" dirty="0"/>
          </a:p>
        </p:txBody>
      </p:sp>
      <p:sp>
        <p:nvSpPr>
          <p:cNvPr id="284" name="Google Shape;284;p41"/>
          <p:cNvSpPr txBox="1">
            <a:spLocks noGrp="1"/>
          </p:cNvSpPr>
          <p:nvPr>
            <p:ph type="title" idx="2"/>
          </p:nvPr>
        </p:nvSpPr>
        <p:spPr>
          <a:xfrm>
            <a:off x="713225" y="736500"/>
            <a:ext cx="38589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subTitle" idx="1"/>
          </p:nvPr>
        </p:nvSpPr>
        <p:spPr>
          <a:xfrm>
            <a:off x="5043775" y="3075422"/>
            <a:ext cx="33870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Promise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Promise(then catch)</a:t>
            </a:r>
            <a:endParaRPr dirty="0"/>
          </a:p>
        </p:txBody>
      </p:sp>
      <p:cxnSp>
        <p:nvCxnSpPr>
          <p:cNvPr id="286" name="Google Shape;286;p41"/>
          <p:cNvCxnSpPr/>
          <p:nvPr/>
        </p:nvCxnSpPr>
        <p:spPr>
          <a:xfrm>
            <a:off x="724250" y="532350"/>
            <a:ext cx="0" cy="407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41"/>
          <p:cNvCxnSpPr/>
          <p:nvPr/>
        </p:nvCxnSpPr>
        <p:spPr>
          <a:xfrm rot="10800000">
            <a:off x="4572000" y="539650"/>
            <a:ext cx="0" cy="405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393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Promise</a:t>
            </a:r>
            <a:endParaRPr dirty="0"/>
          </a:p>
        </p:txBody>
      </p:sp>
      <p:sp>
        <p:nvSpPr>
          <p:cNvPr id="508" name="Google Shape;508;p53"/>
          <p:cNvSpPr txBox="1">
            <a:spLocks noGrp="1"/>
          </p:cNvSpPr>
          <p:nvPr>
            <p:ph type="subTitle" idx="1"/>
          </p:nvPr>
        </p:nvSpPr>
        <p:spPr>
          <a:xfrm>
            <a:off x="761650" y="1690197"/>
            <a:ext cx="36324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Definisi</a:t>
            </a:r>
            <a:endParaRPr dirty="0"/>
          </a:p>
        </p:txBody>
      </p:sp>
      <p:sp>
        <p:nvSpPr>
          <p:cNvPr id="509" name="Google Shape;509;p53"/>
          <p:cNvSpPr txBox="1">
            <a:spLocks noGrp="1"/>
          </p:cNvSpPr>
          <p:nvPr>
            <p:ph type="subTitle" idx="2"/>
          </p:nvPr>
        </p:nvSpPr>
        <p:spPr>
          <a:xfrm>
            <a:off x="761651" y="2212497"/>
            <a:ext cx="3632313" cy="2295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P</a:t>
            </a:r>
            <a:r>
              <a:rPr lang="en" sz="1800" dirty="0" err="1"/>
              <a:t>romise</a:t>
            </a:r>
            <a:r>
              <a:rPr lang="en" sz="1800" dirty="0"/>
              <a:t> </a:t>
            </a:r>
            <a:r>
              <a:rPr lang="en" sz="1800" dirty="0" err="1"/>
              <a:t>adalah</a:t>
            </a:r>
            <a:r>
              <a:rPr lang="en" sz="1800" dirty="0"/>
              <a:t> object </a:t>
            </a:r>
            <a:r>
              <a:rPr lang="en" sz="1800" dirty="0" err="1"/>
              <a:t>spesial</a:t>
            </a:r>
            <a:r>
              <a:rPr lang="en" sz="1800" dirty="0"/>
              <a:t> </a:t>
            </a:r>
            <a:r>
              <a:rPr lang="en" sz="1800" dirty="0" err="1"/>
              <a:t>javascript</a:t>
            </a:r>
            <a:r>
              <a:rPr lang="en" sz="1800" dirty="0"/>
              <a:t>, yang </a:t>
            </a:r>
            <a:r>
              <a:rPr lang="en" sz="1800" dirty="0" err="1"/>
              <a:t>akan</a:t>
            </a:r>
            <a:r>
              <a:rPr lang="en" sz="1800" dirty="0"/>
              <a:t> </a:t>
            </a:r>
            <a:r>
              <a:rPr lang="en" sz="1800" dirty="0" err="1"/>
              <a:t>menghasilkan</a:t>
            </a:r>
            <a:r>
              <a:rPr lang="en" sz="1800" dirty="0"/>
              <a:t> </a:t>
            </a:r>
            <a:r>
              <a:rPr lang="en" sz="1800" dirty="0" err="1"/>
              <a:t>nilai</a:t>
            </a:r>
            <a:r>
              <a:rPr lang="en" sz="1800" dirty="0"/>
              <a:t> </a:t>
            </a:r>
            <a:r>
              <a:rPr lang="en" sz="1800" dirty="0" err="1"/>
              <a:t>setelah</a:t>
            </a:r>
            <a:r>
              <a:rPr lang="en" sz="1800" dirty="0"/>
              <a:t> </a:t>
            </a:r>
            <a:r>
              <a:rPr lang="en" sz="1800" dirty="0" err="1"/>
              <a:t>operasi</a:t>
            </a:r>
            <a:r>
              <a:rPr lang="en" sz="1800" dirty="0"/>
              <a:t> asynchronous </a:t>
            </a:r>
            <a:r>
              <a:rPr lang="en" sz="1800" dirty="0" err="1"/>
              <a:t>selesai</a:t>
            </a:r>
            <a:r>
              <a:rPr lang="en" sz="1800" dirty="0"/>
              <a:t> </a:t>
            </a:r>
            <a:r>
              <a:rPr lang="en" sz="1800" dirty="0" err="1"/>
              <a:t>dengan</a:t>
            </a:r>
            <a:r>
              <a:rPr lang="en" sz="1800" dirty="0"/>
              <a:t> </a:t>
            </a:r>
            <a:r>
              <a:rPr lang="en" sz="1800" dirty="0" err="1"/>
              <a:t>hasil</a:t>
            </a:r>
            <a:r>
              <a:rPr lang="en" sz="1800" dirty="0"/>
              <a:t> success </a:t>
            </a:r>
            <a:r>
              <a:rPr lang="en" sz="1800" dirty="0" err="1"/>
              <a:t>atau</a:t>
            </a:r>
            <a:r>
              <a:rPr lang="en" sz="1800" dirty="0"/>
              <a:t>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J</a:t>
            </a:r>
            <a:r>
              <a:rPr lang="en" sz="1800" dirty="0" err="1"/>
              <a:t>ika</a:t>
            </a:r>
            <a:r>
              <a:rPr lang="en" sz="1800" dirty="0"/>
              <a:t> success </a:t>
            </a:r>
            <a:r>
              <a:rPr lang="en" sz="1800" dirty="0" err="1"/>
              <a:t>maka</a:t>
            </a:r>
            <a:r>
              <a:rPr lang="en" sz="1800" dirty="0"/>
              <a:t> </a:t>
            </a:r>
            <a:r>
              <a:rPr lang="en" sz="1800" dirty="0" err="1"/>
              <a:t>akan</a:t>
            </a:r>
            <a:r>
              <a:rPr lang="en" sz="1800" dirty="0"/>
              <a:t> </a:t>
            </a:r>
            <a:r>
              <a:rPr lang="en" sz="1800" dirty="0" err="1"/>
              <a:t>memanggil</a:t>
            </a:r>
            <a:r>
              <a:rPr lang="en" sz="1800" dirty="0"/>
              <a:t>  resolve function dan </a:t>
            </a:r>
            <a:r>
              <a:rPr lang="en" sz="1800" dirty="0" err="1"/>
              <a:t>jika</a:t>
            </a:r>
            <a:r>
              <a:rPr lang="en" sz="1800" dirty="0"/>
              <a:t> </a:t>
            </a:r>
            <a:r>
              <a:rPr lang="en" sz="1800" dirty="0" err="1"/>
              <a:t>tidak</a:t>
            </a:r>
            <a:r>
              <a:rPr lang="en" sz="1800" dirty="0"/>
              <a:t> </a:t>
            </a:r>
            <a:r>
              <a:rPr lang="en" sz="1800" dirty="0" err="1"/>
              <a:t>akan</a:t>
            </a:r>
            <a:r>
              <a:rPr lang="en" sz="1800" dirty="0"/>
              <a:t> </a:t>
            </a:r>
            <a:r>
              <a:rPr lang="en" sz="1800" dirty="0" err="1"/>
              <a:t>memanggil</a:t>
            </a:r>
            <a:r>
              <a:rPr lang="en" sz="1800" dirty="0"/>
              <a:t> reject function. </a:t>
            </a:r>
            <a:endParaRPr sz="1800" dirty="0"/>
          </a:p>
        </p:txBody>
      </p:sp>
      <p:sp>
        <p:nvSpPr>
          <p:cNvPr id="510" name="Google Shape;510;p53"/>
          <p:cNvSpPr txBox="1">
            <a:spLocks noGrp="1"/>
          </p:cNvSpPr>
          <p:nvPr>
            <p:ph type="subTitle" idx="3"/>
          </p:nvPr>
        </p:nvSpPr>
        <p:spPr>
          <a:xfrm>
            <a:off x="4928476" y="1690197"/>
            <a:ext cx="36324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Contoh</a:t>
            </a:r>
            <a:endParaRPr dirty="0"/>
          </a:p>
        </p:txBody>
      </p:sp>
      <p:sp>
        <p:nvSpPr>
          <p:cNvPr id="511" name="Google Shape;511;p53"/>
          <p:cNvSpPr txBox="1">
            <a:spLocks noGrp="1"/>
          </p:cNvSpPr>
          <p:nvPr>
            <p:ph type="subTitle" idx="4"/>
          </p:nvPr>
        </p:nvSpPr>
        <p:spPr>
          <a:xfrm>
            <a:off x="4928476" y="2212496"/>
            <a:ext cx="3632313" cy="22957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7" name="Google Shape;517;p53"/>
          <p:cNvGrpSpPr/>
          <p:nvPr/>
        </p:nvGrpSpPr>
        <p:grpSpPr>
          <a:xfrm>
            <a:off x="2405774" y="1246011"/>
            <a:ext cx="344065" cy="368644"/>
            <a:chOff x="4149138" y="4121151"/>
            <a:chExt cx="344065" cy="368644"/>
          </a:xfrm>
        </p:grpSpPr>
        <p:sp>
          <p:nvSpPr>
            <p:cNvPr id="518" name="Google Shape;518;p53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3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3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3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3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3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3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3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3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3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3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2605;p91">
            <a:extLst>
              <a:ext uri="{FF2B5EF4-FFF2-40B4-BE49-F238E27FC236}">
                <a16:creationId xmlns:a16="http://schemas.microsoft.com/office/drawing/2014/main" id="{9A9B186B-492D-BC6A-FD16-DE16225B4A46}"/>
              </a:ext>
            </a:extLst>
          </p:cNvPr>
          <p:cNvGrpSpPr/>
          <p:nvPr/>
        </p:nvGrpSpPr>
        <p:grpSpPr>
          <a:xfrm>
            <a:off x="6494865" y="1262690"/>
            <a:ext cx="499533" cy="305136"/>
            <a:chOff x="7009649" y="1541981"/>
            <a:chExt cx="524940" cy="320655"/>
          </a:xfrm>
        </p:grpSpPr>
        <p:sp>
          <p:nvSpPr>
            <p:cNvPr id="3" name="Google Shape;12606;p91">
              <a:extLst>
                <a:ext uri="{FF2B5EF4-FFF2-40B4-BE49-F238E27FC236}">
                  <a16:creationId xmlns:a16="http://schemas.microsoft.com/office/drawing/2014/main" id="{115B8D7F-A72E-36CD-4EF6-196FF35189D2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607;p91">
              <a:extLst>
                <a:ext uri="{FF2B5EF4-FFF2-40B4-BE49-F238E27FC236}">
                  <a16:creationId xmlns:a16="http://schemas.microsoft.com/office/drawing/2014/main" id="{8458A3D1-1A65-349B-E32E-45983BDEBC5A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608;p91">
              <a:extLst>
                <a:ext uri="{FF2B5EF4-FFF2-40B4-BE49-F238E27FC236}">
                  <a16:creationId xmlns:a16="http://schemas.microsoft.com/office/drawing/2014/main" id="{DCCD4439-37A6-BBA7-6C12-DE357BD20736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609;p91">
              <a:extLst>
                <a:ext uri="{FF2B5EF4-FFF2-40B4-BE49-F238E27FC236}">
                  <a16:creationId xmlns:a16="http://schemas.microsoft.com/office/drawing/2014/main" id="{11BE2F0D-56B0-0A66-EFB6-8B22C3EC68B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10;p91">
              <a:extLst>
                <a:ext uri="{FF2B5EF4-FFF2-40B4-BE49-F238E27FC236}">
                  <a16:creationId xmlns:a16="http://schemas.microsoft.com/office/drawing/2014/main" id="{DCBD31F3-696F-0843-3127-74FD671C8CC4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11;p91">
              <a:extLst>
                <a:ext uri="{FF2B5EF4-FFF2-40B4-BE49-F238E27FC236}">
                  <a16:creationId xmlns:a16="http://schemas.microsoft.com/office/drawing/2014/main" id="{51E14666-AACF-439B-4FCA-AB5A3AAE7406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12;p91">
              <a:extLst>
                <a:ext uri="{FF2B5EF4-FFF2-40B4-BE49-F238E27FC236}">
                  <a16:creationId xmlns:a16="http://schemas.microsoft.com/office/drawing/2014/main" id="{0E030607-D6A5-03CC-21C6-AE61B2E10E09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13;p91">
              <a:extLst>
                <a:ext uri="{FF2B5EF4-FFF2-40B4-BE49-F238E27FC236}">
                  <a16:creationId xmlns:a16="http://schemas.microsoft.com/office/drawing/2014/main" id="{4CEBE46D-1847-38B3-A242-75ADC3BFD0BA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1F09198-264F-1248-D827-823FF29A3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77" y="2328589"/>
            <a:ext cx="3632313" cy="1389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1017214" y="3435375"/>
            <a:ext cx="1576500" cy="464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ek Latin SemiBold"/>
                <a:ea typeface="Anek Latin SemiBold"/>
                <a:cs typeface="Anek Latin SemiBold"/>
                <a:sym typeface="Anek Latin SemiBold"/>
              </a:rPr>
              <a:t>Rejected</a:t>
            </a:r>
            <a:endParaRPr sz="2000" dirty="0">
              <a:latin typeface="Anek Latin SemiBold"/>
              <a:ea typeface="Anek Latin SemiBold"/>
              <a:cs typeface="Anek Latin SemiBold"/>
              <a:sym typeface="Anek Latin SemiBold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1017214" y="2576588"/>
            <a:ext cx="1576500" cy="464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ek Latin SemiBold"/>
                <a:ea typeface="Anek Latin SemiBold"/>
                <a:cs typeface="Anek Latin SemiBold"/>
                <a:sym typeface="Anek Latin SemiBold"/>
              </a:rPr>
              <a:t>Fulfilled</a:t>
            </a:r>
            <a:endParaRPr sz="2000" dirty="0">
              <a:latin typeface="Anek Latin SemiBold"/>
              <a:ea typeface="Anek Latin SemiBold"/>
              <a:cs typeface="Anek Latin SemiBold"/>
              <a:sym typeface="Anek Latin SemiBold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1017214" y="1715425"/>
            <a:ext cx="1576500" cy="464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ek Latin SemiBold"/>
                <a:ea typeface="Anek Latin SemiBold"/>
                <a:cs typeface="Anek Latin SemiBold"/>
                <a:sym typeface="Anek Latin SemiBold"/>
              </a:rPr>
              <a:t>Pending</a:t>
            </a:r>
            <a:endParaRPr sz="2000" dirty="0">
              <a:latin typeface="Anek Latin SemiBold"/>
              <a:ea typeface="Anek Latin SemiBold"/>
              <a:cs typeface="Anek Latin SemiBold"/>
              <a:sym typeface="Anek Latin SemiBold"/>
            </a:endParaRPr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Promise </a:t>
            </a:r>
            <a:endParaRPr dirty="0"/>
          </a:p>
        </p:txBody>
      </p:sp>
      <p:cxnSp>
        <p:nvCxnSpPr>
          <p:cNvPr id="296" name="Google Shape;296;p42"/>
          <p:cNvCxnSpPr/>
          <p:nvPr/>
        </p:nvCxnSpPr>
        <p:spPr>
          <a:xfrm>
            <a:off x="817327" y="1522233"/>
            <a:ext cx="0" cy="28575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42"/>
          <p:cNvSpPr txBox="1"/>
          <p:nvPr/>
        </p:nvSpPr>
        <p:spPr>
          <a:xfrm>
            <a:off x="2793599" y="2576588"/>
            <a:ext cx="5095759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Artinya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operasi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selesai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dengan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hasil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success</a:t>
            </a:r>
            <a:endParaRPr sz="1800" dirty="0">
              <a:solidFill>
                <a:srgbClr val="000000"/>
              </a:solidFill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2793600" y="3435375"/>
            <a:ext cx="5095758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Artinya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operasi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gagal</a:t>
            </a:r>
            <a:r>
              <a:rPr lang="en-US" sz="1800" dirty="0">
                <a:solidFill>
                  <a:srgbClr val="000000"/>
                </a:solidFill>
                <a:latin typeface="Anek Latin"/>
                <a:ea typeface="Anek Latin"/>
                <a:cs typeface="Anek Latin"/>
                <a:sym typeface="Anek Latin"/>
              </a:rPr>
              <a:t> </a:t>
            </a:r>
            <a:endParaRPr sz="1800" dirty="0">
              <a:solidFill>
                <a:srgbClr val="000000"/>
              </a:solidFill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2770804" y="1715425"/>
            <a:ext cx="5118554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latin typeface="Anek Latin"/>
                <a:ea typeface="Anek Latin"/>
                <a:cs typeface="Anek Latin"/>
                <a:sym typeface="Anek Latin"/>
              </a:rPr>
              <a:t>M</a:t>
            </a:r>
            <a:r>
              <a:rPr lang="en" sz="1800" dirty="0" err="1">
                <a:latin typeface="Anek Latin"/>
                <a:ea typeface="Anek Latin"/>
                <a:cs typeface="Anek Latin"/>
                <a:sym typeface="Anek Latin"/>
              </a:rPr>
              <a:t>enginisialisasi</a:t>
            </a:r>
            <a:r>
              <a:rPr lang="en" sz="1800" dirty="0">
                <a:latin typeface="Anek Latin"/>
                <a:ea typeface="Anek Latin"/>
                <a:cs typeface="Anek Latin"/>
                <a:sym typeface="Anek Latin"/>
              </a:rPr>
              <a:t> state, </a:t>
            </a:r>
            <a:r>
              <a:rPr lang="en" sz="1800" dirty="0" err="1">
                <a:latin typeface="Anek Latin"/>
                <a:ea typeface="Anek Latin"/>
                <a:cs typeface="Anek Latin"/>
                <a:sym typeface="Anek Latin"/>
              </a:rPr>
              <a:t>apakah</a:t>
            </a:r>
            <a:r>
              <a:rPr lang="en" sz="1800" dirty="0">
                <a:latin typeface="Anek Latin"/>
                <a:ea typeface="Anek Latin"/>
                <a:cs typeface="Anek Latin"/>
                <a:sym typeface="Anek Latin"/>
              </a:rPr>
              <a:t> fulfilled </a:t>
            </a:r>
            <a:r>
              <a:rPr lang="en" sz="1800" dirty="0" err="1">
                <a:latin typeface="Anek Latin"/>
                <a:ea typeface="Anek Latin"/>
                <a:cs typeface="Anek Latin"/>
                <a:sym typeface="Anek Latin"/>
              </a:rPr>
              <a:t>atau</a:t>
            </a:r>
            <a:r>
              <a:rPr lang="en" sz="1800" dirty="0">
                <a:latin typeface="Anek Latin"/>
                <a:ea typeface="Anek Latin"/>
                <a:cs typeface="Anek Latin"/>
                <a:sym typeface="Anek Latin"/>
              </a:rPr>
              <a:t> rejected</a:t>
            </a:r>
            <a:endParaRPr sz="1800" dirty="0">
              <a:solidFill>
                <a:srgbClr val="000000"/>
              </a:solidFill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720127" y="1850575"/>
            <a:ext cx="194400" cy="1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720127" y="2711738"/>
            <a:ext cx="194400" cy="1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2"/>
          <p:cNvSpPr/>
          <p:nvPr/>
        </p:nvSpPr>
        <p:spPr>
          <a:xfrm>
            <a:off x="720127" y="3570525"/>
            <a:ext cx="194400" cy="19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81842-F9A6-7A03-575D-5A8062AC6FE2}"/>
              </a:ext>
            </a:extLst>
          </p:cNvPr>
          <p:cNvSpPr txBox="1"/>
          <p:nvPr/>
        </p:nvSpPr>
        <p:spPr>
          <a:xfrm>
            <a:off x="739681" y="1117934"/>
            <a:ext cx="3708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Promise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state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lestones Slides for Business by Slidesgo">
  <a:themeElements>
    <a:clrScheme name="Simple Light">
      <a:dk1>
        <a:srgbClr val="FFFFFF"/>
      </a:dk1>
      <a:lt1>
        <a:srgbClr val="4FFFB6"/>
      </a:lt1>
      <a:dk2>
        <a:srgbClr val="5A5A63"/>
      </a:dk2>
      <a:lt2>
        <a:srgbClr val="00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294</Words>
  <Application>Microsoft Macintosh PowerPoint</Application>
  <PresentationFormat>On-screen Show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Anaheim</vt:lpstr>
      <vt:lpstr>Anek Latin</vt:lpstr>
      <vt:lpstr>Anek Latin SemiBold</vt:lpstr>
      <vt:lpstr>Arial</vt:lpstr>
      <vt:lpstr>Milestones Slides for Business by Slidesgo</vt:lpstr>
      <vt:lpstr>Javascript introduction part 3</vt:lpstr>
      <vt:lpstr>Outline</vt:lpstr>
      <vt:lpstr>Asynchronous</vt:lpstr>
      <vt:lpstr>Asynchronous</vt:lpstr>
      <vt:lpstr>Callback Asynchronous</vt:lpstr>
      <vt:lpstr>Callback</vt:lpstr>
      <vt:lpstr>Promise</vt:lpstr>
      <vt:lpstr>Promise</vt:lpstr>
      <vt:lpstr>Promise </vt:lpstr>
      <vt:lpstr>Promise(then catch)</vt:lpstr>
      <vt:lpstr>Async/Await</vt:lpstr>
      <vt:lpstr>Async/Await</vt:lpstr>
      <vt:lpstr>Try Catch dan Finally</vt:lpstr>
      <vt:lpstr>Try Catch dan Finally</vt:lpstr>
      <vt:lpstr>Soal Javascript intro part 3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 part 3</dc:title>
  <cp:lastModifiedBy>zaki zwar</cp:lastModifiedBy>
  <cp:revision>10</cp:revision>
  <dcterms:modified xsi:type="dcterms:W3CDTF">2022-08-08T04:07:42Z</dcterms:modified>
</cp:coreProperties>
</file>