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72" r:id="rId3"/>
    <p:sldId id="262" r:id="rId4"/>
    <p:sldId id="265" r:id="rId5"/>
    <p:sldId id="264" r:id="rId6"/>
    <p:sldId id="296" r:id="rId7"/>
    <p:sldId id="295" r:id="rId8"/>
    <p:sldId id="297" r:id="rId9"/>
    <p:sldId id="298" r:id="rId10"/>
    <p:sldId id="300" r:id="rId11"/>
    <p:sldId id="304" r:id="rId12"/>
    <p:sldId id="301" r:id="rId13"/>
    <p:sldId id="302" r:id="rId14"/>
    <p:sldId id="303" r:id="rId15"/>
    <p:sldId id="281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swald" pitchFamily="2" charset="77"/>
      <p:regular r:id="rId23"/>
      <p:bold r:id="rId24"/>
    </p:embeddedFont>
    <p:embeddedFont>
      <p:font typeface="Source Sans Pro" panose="020B0503030403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37" d="100"/>
          <a:sy n="137" d="100"/>
        </p:scale>
        <p:origin x="18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28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043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34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25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d566ac1d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d566ac1d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54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78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23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81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Javascript</a:t>
            </a:r>
            <a:r>
              <a:rPr lang="en" dirty="0"/>
              <a:t> introduction part 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73700" y="397642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accent2"/>
                </a:solidFill>
              </a:rPr>
              <a:t>METHOD </a:t>
            </a:r>
            <a:r>
              <a:rPr lang="en-ID" dirty="0"/>
              <a:t>(Built-in-Functions)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1244710" y="1113442"/>
            <a:ext cx="6654580" cy="2840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1800" dirty="0" err="1"/>
              <a:t>isNaN</a:t>
            </a:r>
            <a:r>
              <a:rPr lang="en-US" sz="1800" dirty="0"/>
              <a:t>():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apakah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Not a Number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endParaRPr lang="en-US" sz="1800" dirty="0"/>
          </a:p>
          <a:p>
            <a:pPr marL="285750" indent="-285750">
              <a:lnSpc>
                <a:spcPct val="150000"/>
              </a:lnSpc>
            </a:pPr>
            <a:r>
              <a:rPr lang="en-US" sz="1800" dirty="0" err="1"/>
              <a:t>concat</a:t>
            </a:r>
            <a:r>
              <a:rPr lang="en-US" sz="1800" dirty="0"/>
              <a:t>(): </a:t>
            </a:r>
            <a:r>
              <a:rPr lang="en-US" sz="1800" dirty="0" err="1"/>
              <a:t>menggabungkan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string dan </a:t>
            </a:r>
            <a:r>
              <a:rPr lang="en-US" sz="1800" dirty="0" err="1"/>
              <a:t>direturn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string </a:t>
            </a:r>
            <a:r>
              <a:rPr lang="en-US" sz="1800" dirty="0" err="1"/>
              <a:t>baru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50000"/>
              </a:lnSpc>
            </a:pPr>
            <a:r>
              <a:rPr lang="en-US" sz="1800" dirty="0"/>
              <a:t>slice(): </a:t>
            </a:r>
            <a:r>
              <a:rPr lang="en-US" sz="1800" dirty="0" err="1"/>
              <a:t>memotong</a:t>
            </a:r>
            <a:r>
              <a:rPr lang="en-US" sz="1800" dirty="0"/>
              <a:t> string/array </a:t>
            </a:r>
            <a:r>
              <a:rPr lang="en-US" sz="1800" dirty="0" err="1"/>
              <a:t>berdasarkan</a:t>
            </a:r>
            <a:r>
              <a:rPr lang="en-US" sz="1800" dirty="0"/>
              <a:t> index </a:t>
            </a:r>
            <a:r>
              <a:rPr lang="en-US" sz="1800" dirty="0" err="1"/>
              <a:t>awal</a:t>
            </a:r>
            <a:r>
              <a:rPr lang="en-US" sz="1800" dirty="0"/>
              <a:t> dan index </a:t>
            </a:r>
            <a:r>
              <a:rPr lang="en-US" sz="1800" dirty="0" err="1"/>
              <a:t>akhir</a:t>
            </a:r>
            <a:endParaRPr lang="en-US" sz="1800" dirty="0"/>
          </a:p>
          <a:p>
            <a:pPr marL="285750" indent="-285750">
              <a:lnSpc>
                <a:spcPct val="150000"/>
              </a:lnSpc>
            </a:pPr>
            <a:r>
              <a:rPr lang="en-US" sz="1800" dirty="0"/>
              <a:t>push(): </a:t>
            </a:r>
            <a:r>
              <a:rPr lang="en-US" sz="1800" dirty="0" err="1"/>
              <a:t>menambahkan</a:t>
            </a:r>
            <a:r>
              <a:rPr lang="en-US" sz="1800" dirty="0"/>
              <a:t> </a:t>
            </a:r>
            <a:r>
              <a:rPr lang="en-US" sz="1800" dirty="0" err="1"/>
              <a:t>elemen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pada array index </a:t>
            </a:r>
            <a:r>
              <a:rPr lang="en-US" sz="1800" dirty="0" err="1"/>
              <a:t>terakhir</a:t>
            </a:r>
            <a:endParaRPr lang="en-US"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29868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8AAD-DBFB-3851-5B52-936481AE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75" y="309469"/>
            <a:ext cx="6996600" cy="715800"/>
          </a:xfrm>
        </p:spPr>
        <p:txBody>
          <a:bodyPr/>
          <a:lstStyle/>
          <a:p>
            <a:r>
              <a:rPr lang="en" dirty="0">
                <a:solidFill>
                  <a:schemeClr val="accent2"/>
                </a:solidFill>
              </a:rPr>
              <a:t>METHOD </a:t>
            </a:r>
            <a:r>
              <a:rPr lang="en-ID" dirty="0"/>
              <a:t>(Built-in-Functions)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06697-D551-E84D-638F-724D78FCC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9950" y="1220400"/>
            <a:ext cx="3802049" cy="3327952"/>
          </a:xfrm>
        </p:spPr>
        <p:txBody>
          <a:bodyPr/>
          <a:lstStyle/>
          <a:p>
            <a:r>
              <a:rPr lang="en-US" dirty="0" err="1"/>
              <a:t>isNaN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Concat</a:t>
            </a:r>
            <a:r>
              <a:rPr lang="en-US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5A54B-1555-0579-4C3D-78C175BDFE3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571999" y="1220400"/>
            <a:ext cx="3802049" cy="3197233"/>
          </a:xfrm>
        </p:spPr>
        <p:txBody>
          <a:bodyPr/>
          <a:lstStyle/>
          <a:p>
            <a:r>
              <a:rPr lang="en-US" dirty="0"/>
              <a:t>slice()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push()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8B32-8D5F-9436-0BB3-187227D40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C4D4E5-664D-A938-5515-370A95FA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0" y="1715553"/>
            <a:ext cx="2481918" cy="1203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6BFC9-D579-125F-3C83-9982E7F92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0" y="3641697"/>
            <a:ext cx="2418856" cy="841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B3AF66-E195-738E-F4E3-F5990222D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182" y="1715553"/>
            <a:ext cx="3984425" cy="477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B42771-869B-6E9F-673B-B84AD7FB9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182" y="3019823"/>
            <a:ext cx="2256100" cy="12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8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Callback Function</a:t>
            </a:r>
            <a:endParaRPr sz="72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878055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CALLBACK FUNCTION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Function yang </a:t>
            </a:r>
            <a:r>
              <a:rPr lang="en-US" sz="1800" dirty="0" err="1"/>
              <a:t>dikirim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parameter di function lain dan </a:t>
            </a:r>
            <a:r>
              <a:rPr lang="en-US" sz="1800" dirty="0" err="1"/>
              <a:t>dieksekusi</a:t>
            </a:r>
            <a:r>
              <a:rPr lang="en-US" sz="1800" dirty="0"/>
              <a:t> di function </a:t>
            </a:r>
            <a:r>
              <a:rPr lang="en-US" sz="1800" dirty="0" err="1"/>
              <a:t>tersebut</a:t>
            </a:r>
            <a:endParaRPr sz="1800" dirty="0"/>
          </a:p>
        </p:txBody>
      </p:sp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056122" y="1641300"/>
            <a:ext cx="2772568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Callback function </a:t>
            </a:r>
            <a:r>
              <a:rPr lang="en-US" sz="1800" dirty="0" err="1"/>
              <a:t>memastikan</a:t>
            </a:r>
            <a:r>
              <a:rPr lang="en-US" sz="1800" dirty="0"/>
              <a:t> </a:t>
            </a:r>
            <a:r>
              <a:rPr lang="en-US" sz="1800" dirty="0" err="1"/>
              <a:t>bahwa</a:t>
            </a:r>
            <a:r>
              <a:rPr lang="en-US" sz="1800" dirty="0"/>
              <a:t> function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task </a:t>
            </a:r>
            <a:r>
              <a:rPr lang="en-US" sz="1800" dirty="0" err="1"/>
              <a:t>didalam</a:t>
            </a:r>
            <a:r>
              <a:rPr lang="en-US" sz="1800" dirty="0"/>
              <a:t> function </a:t>
            </a:r>
            <a:r>
              <a:rPr lang="en-US" sz="1800" dirty="0" err="1"/>
              <a:t>selesai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9" name="Google Shape;1326;p49">
            <a:extLst>
              <a:ext uri="{FF2B5EF4-FFF2-40B4-BE49-F238E27FC236}">
                <a16:creationId xmlns:a16="http://schemas.microsoft.com/office/drawing/2014/main" id="{BA4AC20B-D743-59EC-AE18-15E2E3C4043C}"/>
              </a:ext>
            </a:extLst>
          </p:cNvPr>
          <p:cNvGrpSpPr/>
          <p:nvPr/>
        </p:nvGrpSpPr>
        <p:grpSpPr>
          <a:xfrm>
            <a:off x="3198750" y="1426421"/>
            <a:ext cx="2746500" cy="2742928"/>
            <a:chOff x="1649412" y="927100"/>
            <a:chExt cx="5011737" cy="5016500"/>
          </a:xfrm>
        </p:grpSpPr>
        <p:sp>
          <p:nvSpPr>
            <p:cNvPr id="20" name="Google Shape;1327;p49">
              <a:extLst>
                <a:ext uri="{FF2B5EF4-FFF2-40B4-BE49-F238E27FC236}">
                  <a16:creationId xmlns:a16="http://schemas.microsoft.com/office/drawing/2014/main" id="{917BCA4D-2589-83A6-D24A-BF61D77FD1DA}"/>
                </a:ext>
              </a:extLst>
            </p:cNvPr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328;p49">
              <a:extLst>
                <a:ext uri="{FF2B5EF4-FFF2-40B4-BE49-F238E27FC236}">
                  <a16:creationId xmlns:a16="http://schemas.microsoft.com/office/drawing/2014/main" id="{D04CB264-7010-9A19-CE3C-E50C3AFF9071}"/>
                </a:ext>
              </a:extLst>
            </p:cNvPr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329;p49">
              <a:extLst>
                <a:ext uri="{FF2B5EF4-FFF2-40B4-BE49-F238E27FC236}">
                  <a16:creationId xmlns:a16="http://schemas.microsoft.com/office/drawing/2014/main" id="{7C3975E3-B628-E6A4-3321-7E4598A3423E}"/>
                </a:ext>
              </a:extLst>
            </p:cNvPr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5712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CONTOH </a:t>
            </a:r>
            <a:r>
              <a:rPr lang="en" dirty="0">
                <a:solidFill>
                  <a:schemeClr val="accent2"/>
                </a:solidFill>
              </a:rPr>
              <a:t>CALLBACK FUNCTION</a:t>
            </a:r>
            <a:endParaRPr lang="en-ID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DAE3F-89E8-8DEE-484F-A161FEEB9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96" y="1349925"/>
            <a:ext cx="4751108" cy="272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3166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"/>
          <p:cNvSpPr txBox="1">
            <a:spLocks noGrp="1"/>
          </p:cNvSpPr>
          <p:nvPr>
            <p:ph type="ctrTitle"/>
          </p:nvPr>
        </p:nvSpPr>
        <p:spPr>
          <a:xfrm>
            <a:off x="2648310" y="3275516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Penjelasan</a:t>
            </a:r>
            <a:r>
              <a:rPr lang="en" dirty="0"/>
              <a:t> </a:t>
            </a:r>
            <a:r>
              <a:rPr lang="en" dirty="0" err="1"/>
              <a:t>soal</a:t>
            </a:r>
            <a:r>
              <a:rPr lang="en" dirty="0"/>
              <a:t> </a:t>
            </a:r>
            <a:r>
              <a:rPr lang="en" dirty="0" err="1"/>
              <a:t>javascript</a:t>
            </a:r>
            <a:r>
              <a:rPr lang="en" dirty="0"/>
              <a:t> </a:t>
            </a:r>
            <a:r>
              <a:rPr lang="en" dirty="0" err="1"/>
              <a:t>introd</a:t>
            </a:r>
            <a:r>
              <a:rPr lang="en-ID" dirty="0"/>
              <a:t>u</a:t>
            </a:r>
            <a:r>
              <a:rPr lang="en" dirty="0" err="1"/>
              <a:t>ction</a:t>
            </a:r>
            <a:r>
              <a:rPr lang="en" dirty="0"/>
              <a:t> part</a:t>
            </a:r>
            <a:endParaRPr dirty="0"/>
          </a:p>
        </p:txBody>
      </p:sp>
      <p:sp>
        <p:nvSpPr>
          <p:cNvPr id="743" name="Google Shape;743;p38"/>
          <p:cNvSpPr txBox="1"/>
          <p:nvPr/>
        </p:nvSpPr>
        <p:spPr>
          <a:xfrm>
            <a:off x="7378263" y="2571750"/>
            <a:ext cx="1584434" cy="195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OUTLINE</a:t>
            </a:r>
            <a:endParaRPr sz="3200"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Function</a:t>
            </a:r>
            <a:endParaRPr sz="16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</a:t>
            </a:r>
            <a:endParaRPr sz="16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Callback function</a:t>
            </a:r>
            <a:endParaRPr sz="16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Function</a:t>
            </a:r>
            <a:endParaRPr sz="72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FUNCTION</a:t>
            </a:r>
            <a:r>
              <a:rPr lang="en" dirty="0"/>
              <a:t> DI JAVASCRIPT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800" dirty="0"/>
              <a:t>S</a:t>
            </a:r>
            <a:r>
              <a:rPr lang="en" sz="1800" dirty="0" err="1"/>
              <a:t>ebuah</a:t>
            </a:r>
            <a:r>
              <a:rPr lang="en" sz="1800" dirty="0"/>
              <a:t> set statement yang </a:t>
            </a:r>
            <a:r>
              <a:rPr lang="en" sz="1800" dirty="0" err="1"/>
              <a:t>melakukan</a:t>
            </a:r>
            <a:r>
              <a:rPr lang="en" sz="1800" dirty="0"/>
              <a:t> </a:t>
            </a:r>
            <a:r>
              <a:rPr lang="en" sz="1800" dirty="0" err="1"/>
              <a:t>sebuah</a:t>
            </a:r>
            <a:r>
              <a:rPr lang="en" sz="1800" dirty="0"/>
              <a:t> task </a:t>
            </a:r>
            <a:r>
              <a:rPr lang="en" sz="1800" dirty="0" err="1"/>
              <a:t>atau</a:t>
            </a:r>
            <a:r>
              <a:rPr lang="en" sz="1800" dirty="0"/>
              <a:t> </a:t>
            </a:r>
            <a:r>
              <a:rPr lang="en" sz="1800" dirty="0" err="1"/>
              <a:t>kalkulasi</a:t>
            </a:r>
            <a:r>
              <a:rPr lang="en" sz="1800" dirty="0"/>
              <a:t> </a:t>
            </a:r>
            <a:r>
              <a:rPr lang="en" sz="1800" dirty="0" err="1"/>
              <a:t>nilai</a:t>
            </a:r>
            <a:r>
              <a:rPr lang="en" sz="1800" dirty="0"/>
              <a:t> </a:t>
            </a:r>
            <a:endParaRPr sz="1800" dirty="0"/>
          </a:p>
        </p:txBody>
      </p:sp>
      <p:pic>
        <p:nvPicPr>
          <p:cNvPr id="542" name="Google Shape;542;p22"/>
          <p:cNvPicPr preferRelativeResize="0"/>
          <p:nvPr/>
        </p:nvPicPr>
        <p:blipFill>
          <a:blip r:embed="rId3"/>
          <a:srcRect/>
          <a:stretch/>
        </p:blipFill>
        <p:spPr>
          <a:xfrm>
            <a:off x="3023275" y="1346100"/>
            <a:ext cx="2765700" cy="2765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12072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sz="1800" dirty="0"/>
              <a:t>D</a:t>
            </a:r>
            <a:r>
              <a:rPr lang="en" sz="1800" dirty="0" err="1"/>
              <a:t>eklarasi</a:t>
            </a:r>
            <a:r>
              <a:rPr lang="en" sz="1800" dirty="0"/>
              <a:t> function </a:t>
            </a:r>
            <a:r>
              <a:rPr lang="en" sz="1800" dirty="0" err="1"/>
              <a:t>dimulai</a:t>
            </a:r>
            <a:r>
              <a:rPr lang="en" sz="1800" dirty="0"/>
              <a:t> </a:t>
            </a:r>
            <a:r>
              <a:rPr lang="en" sz="1800" dirty="0" err="1"/>
              <a:t>dengan</a:t>
            </a:r>
            <a:r>
              <a:rPr lang="en" sz="1800" dirty="0"/>
              <a:t> kata </a:t>
            </a:r>
            <a:r>
              <a:rPr lang="en" sz="1800" dirty="0" err="1"/>
              <a:t>kunci</a:t>
            </a:r>
            <a:r>
              <a:rPr lang="en" sz="1800" dirty="0"/>
              <a:t> </a:t>
            </a:r>
            <a:r>
              <a:rPr lang="en" sz="1800" i="1" dirty="0"/>
              <a:t>function dan </a:t>
            </a:r>
            <a:r>
              <a:rPr lang="en" sz="1800" dirty="0" err="1"/>
              <a:t>cakupannya</a:t>
            </a:r>
            <a:r>
              <a:rPr lang="en" sz="1800" dirty="0"/>
              <a:t> </a:t>
            </a:r>
            <a:r>
              <a:rPr lang="en" sz="1800" dirty="0" err="1"/>
              <a:t>diantara</a:t>
            </a:r>
            <a:r>
              <a:rPr lang="en" sz="1800" dirty="0"/>
              <a:t> </a:t>
            </a:r>
            <a:r>
              <a:rPr lang="en" sz="1800" dirty="0" err="1"/>
              <a:t>kurung</a:t>
            </a:r>
            <a:r>
              <a:rPr lang="en" sz="1800" dirty="0"/>
              <a:t> </a:t>
            </a:r>
            <a:r>
              <a:rPr lang="en" sz="1800" dirty="0" err="1"/>
              <a:t>kurawal</a:t>
            </a:r>
            <a:r>
              <a:rPr lang="en" sz="1800" dirty="0"/>
              <a:t> </a:t>
            </a:r>
            <a:r>
              <a:rPr lang="en" sz="1800" dirty="0" err="1"/>
              <a:t>buka</a:t>
            </a:r>
            <a:r>
              <a:rPr lang="en" sz="1800" dirty="0"/>
              <a:t> dan </a:t>
            </a:r>
            <a:r>
              <a:rPr lang="en" sz="1800" dirty="0" err="1"/>
              <a:t>tutup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FUNCTION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/>
              <a:t>SYNTAX</a:t>
            </a:r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899" y="1626600"/>
            <a:ext cx="3624053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ES5</a:t>
            </a:r>
          </a:p>
          <a:p>
            <a:pPr marL="285750" indent="-285750"/>
            <a:r>
              <a:rPr lang="en-US" b="1" dirty="0"/>
              <a:t>Declaration</a:t>
            </a:r>
            <a:endParaRPr lang="en-ID" b="1" dirty="0"/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endParaRPr lang="en-US" b="1" dirty="0"/>
          </a:p>
          <a:p>
            <a:pPr marL="285750" indent="-285750"/>
            <a:endParaRPr lang="en-US" b="1" dirty="0"/>
          </a:p>
          <a:p>
            <a:pPr marL="285750" indent="-285750"/>
            <a:r>
              <a:rPr lang="en-US" b="1" dirty="0"/>
              <a:t>Expression</a:t>
            </a:r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4664903" y="1544583"/>
            <a:ext cx="3624053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ES6</a:t>
            </a:r>
          </a:p>
          <a:p>
            <a:pPr marL="285750" indent="-285750"/>
            <a:r>
              <a:rPr lang="en-US" b="1" dirty="0"/>
              <a:t>Arrow function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845C5-9258-7DEC-DC4C-492F02F3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2431850"/>
            <a:ext cx="2806700" cy="54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0A767-A82A-60C2-A63F-6F35014FC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50" y="3688230"/>
            <a:ext cx="35052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C5882-4897-7E6F-76E3-660B0EAF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329" y="2314762"/>
            <a:ext cx="3505200" cy="101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D" dirty="0"/>
              <a:t>CONTOH </a:t>
            </a:r>
            <a:r>
              <a:rPr lang="en" dirty="0">
                <a:solidFill>
                  <a:schemeClr val="accent2"/>
                </a:solidFill>
              </a:rPr>
              <a:t>FUNCTION</a:t>
            </a:r>
            <a:endParaRPr lang="en-ID"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FEF30-37EA-4D59-EA6D-1AD97466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1522248"/>
            <a:ext cx="5842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54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2345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Method</a:t>
            </a:r>
            <a:endParaRPr sz="7200" dirty="0"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4146170" y="640688"/>
            <a:ext cx="1166508" cy="1166538"/>
            <a:chOff x="6654650" y="3665275"/>
            <a:chExt cx="409100" cy="409125"/>
          </a:xfrm>
        </p:grpSpPr>
        <p:sp>
          <p:nvSpPr>
            <p:cNvPr id="509" name="Google Shape;50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9"/>
          <p:cNvGrpSpPr/>
          <p:nvPr/>
        </p:nvGrpSpPr>
        <p:grpSpPr>
          <a:xfrm rot="1940693">
            <a:off x="3340903" y="1116018"/>
            <a:ext cx="587626" cy="587659"/>
            <a:chOff x="570875" y="4322250"/>
            <a:chExt cx="443300" cy="443325"/>
          </a:xfrm>
        </p:grpSpPr>
        <p:sp>
          <p:nvSpPr>
            <p:cNvPr id="512" name="Google Shape;51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19"/>
          <p:cNvSpPr/>
          <p:nvPr/>
        </p:nvSpPr>
        <p:spPr>
          <a:xfrm>
            <a:off x="3829676" y="64070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rot="1793658">
            <a:off x="5318500" y="1302383"/>
            <a:ext cx="225078" cy="2149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29289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chemeClr val="accent2"/>
                </a:solidFill>
              </a:rPr>
              <a:t>METHOD</a:t>
            </a:r>
            <a:r>
              <a:rPr lang="en" dirty="0"/>
              <a:t> DI JAVASCRIPT</a:t>
            </a:r>
            <a:endParaRPr dirty="0"/>
          </a:p>
        </p:txBody>
      </p:sp>
      <p:sp>
        <p:nvSpPr>
          <p:cNvPr id="541" name="Google Shape;541;p22"/>
          <p:cNvSpPr txBox="1">
            <a:spLocks noGrp="1"/>
          </p:cNvSpPr>
          <p:nvPr>
            <p:ph type="body" idx="1"/>
          </p:nvPr>
        </p:nvSpPr>
        <p:spPr>
          <a:xfrm>
            <a:off x="442975" y="1641300"/>
            <a:ext cx="2580300" cy="24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Function yang </a:t>
            </a:r>
            <a:r>
              <a:rPr lang="en-US" sz="1800" dirty="0" err="1"/>
              <a:t>didefinisikan</a:t>
            </a:r>
            <a:r>
              <a:rPr lang="en-US" sz="1800" dirty="0"/>
              <a:t> </a:t>
            </a:r>
            <a:r>
              <a:rPr lang="en-US" sz="1800" dirty="0" err="1"/>
              <a:t>didalam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function </a:t>
            </a:r>
            <a:r>
              <a:rPr lang="en-US" sz="1800" dirty="0" err="1"/>
              <a:t>didalamnya</a:t>
            </a:r>
            <a:endParaRPr sz="1800" dirty="0"/>
          </a:p>
        </p:txBody>
      </p:sp>
      <p:sp>
        <p:nvSpPr>
          <p:cNvPr id="543" name="Google Shape;543;p22"/>
          <p:cNvSpPr txBox="1">
            <a:spLocks noGrp="1"/>
          </p:cNvSpPr>
          <p:nvPr>
            <p:ph type="body" idx="1"/>
          </p:nvPr>
        </p:nvSpPr>
        <p:spPr>
          <a:xfrm>
            <a:off x="6056122" y="1641300"/>
            <a:ext cx="2772568" cy="24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Cara </a:t>
            </a:r>
            <a:r>
              <a:rPr lang="en-US" sz="1800" dirty="0" err="1"/>
              <a:t>mengakses</a:t>
            </a:r>
            <a:r>
              <a:rPr lang="en-US" sz="1800" dirty="0"/>
              <a:t> method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memanggil</a:t>
            </a:r>
            <a:r>
              <a:rPr lang="en-US" sz="1800" dirty="0"/>
              <a:t> </a:t>
            </a:r>
            <a:r>
              <a:rPr lang="en-US" sz="1800" dirty="0" err="1"/>
              <a:t>namaObjek.namaMethod</a:t>
            </a:r>
            <a:r>
              <a:rPr lang="en-US" sz="1800" dirty="0"/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keuntungan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method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program </a:t>
            </a:r>
            <a:r>
              <a:rPr lang="en-US" sz="1800" dirty="0" err="1"/>
              <a:t>terstruktur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endParaRPr sz="1800" dirty="0"/>
          </a:p>
        </p:txBody>
      </p:sp>
      <p:sp>
        <p:nvSpPr>
          <p:cNvPr id="544" name="Google Shape;544;p2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oogle Shape;1697;p49">
            <a:extLst>
              <a:ext uri="{FF2B5EF4-FFF2-40B4-BE49-F238E27FC236}">
                <a16:creationId xmlns:a16="http://schemas.microsoft.com/office/drawing/2014/main" id="{D28D9117-642B-C549-4BC4-69436E211892}"/>
              </a:ext>
            </a:extLst>
          </p:cNvPr>
          <p:cNvGrpSpPr/>
          <p:nvPr/>
        </p:nvGrpSpPr>
        <p:grpSpPr>
          <a:xfrm>
            <a:off x="3255900" y="1436978"/>
            <a:ext cx="2580300" cy="2707094"/>
            <a:chOff x="8095060" y="5664590"/>
            <a:chExt cx="497404" cy="594389"/>
          </a:xfrm>
        </p:grpSpPr>
        <p:grpSp>
          <p:nvGrpSpPr>
            <p:cNvPr id="3" name="Google Shape;1698;p49">
              <a:extLst>
                <a:ext uri="{FF2B5EF4-FFF2-40B4-BE49-F238E27FC236}">
                  <a16:creationId xmlns:a16="http://schemas.microsoft.com/office/drawing/2014/main" id="{0448175E-6634-A8DF-2318-0F72AD05CB75}"/>
                </a:ext>
              </a:extLst>
            </p:cNvPr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6" name="Google Shape;1699;p49">
                <a:extLst>
                  <a:ext uri="{FF2B5EF4-FFF2-40B4-BE49-F238E27FC236}">
                    <a16:creationId xmlns:a16="http://schemas.microsoft.com/office/drawing/2014/main" id="{A9EAED5C-A85F-40F4-1C12-33D89FB5E721}"/>
                  </a:ext>
                </a:extLst>
              </p:cNvPr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00;p49">
                <a:extLst>
                  <a:ext uri="{FF2B5EF4-FFF2-40B4-BE49-F238E27FC236}">
                    <a16:creationId xmlns:a16="http://schemas.microsoft.com/office/drawing/2014/main" id="{5046A149-3F17-C19A-CA10-3D98594091F0}"/>
                  </a:ext>
                </a:extLst>
              </p:cNvPr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701;p49">
                <a:extLst>
                  <a:ext uri="{FF2B5EF4-FFF2-40B4-BE49-F238E27FC236}">
                    <a16:creationId xmlns:a16="http://schemas.microsoft.com/office/drawing/2014/main" id="{26AD88F4-F240-4CFD-ADF8-01B020739ABD}"/>
                  </a:ext>
                </a:extLst>
              </p:cNvPr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1702;p49">
              <a:extLst>
                <a:ext uri="{FF2B5EF4-FFF2-40B4-BE49-F238E27FC236}">
                  <a16:creationId xmlns:a16="http://schemas.microsoft.com/office/drawing/2014/main" id="{8EF5A928-73D8-E6F4-AC6D-1FE25F5CBE54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" name="Google Shape;1703;p49">
                <a:extLst>
                  <a:ext uri="{FF2B5EF4-FFF2-40B4-BE49-F238E27FC236}">
                    <a16:creationId xmlns:a16="http://schemas.microsoft.com/office/drawing/2014/main" id="{A31DC364-E521-FB7C-A4F6-977EE31BD102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704;p49">
                <a:extLst>
                  <a:ext uri="{FF2B5EF4-FFF2-40B4-BE49-F238E27FC236}">
                    <a16:creationId xmlns:a16="http://schemas.microsoft.com/office/drawing/2014/main" id="{01444AF2-AB04-6232-44D1-0E6BA06C3472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705;p49">
                <a:extLst>
                  <a:ext uri="{FF2B5EF4-FFF2-40B4-BE49-F238E27FC236}">
                    <a16:creationId xmlns:a16="http://schemas.microsoft.com/office/drawing/2014/main" id="{B87C6B6C-FB42-1BEE-D1AA-C42D9B0E17FB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706;p49">
              <a:extLst>
                <a:ext uri="{FF2B5EF4-FFF2-40B4-BE49-F238E27FC236}">
                  <a16:creationId xmlns:a16="http://schemas.microsoft.com/office/drawing/2014/main" id="{87DB0D38-E585-B5F8-0F69-96EACEA23DF5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" name="Google Shape;1707;p49">
                <a:extLst>
                  <a:ext uri="{FF2B5EF4-FFF2-40B4-BE49-F238E27FC236}">
                    <a16:creationId xmlns:a16="http://schemas.microsoft.com/office/drawing/2014/main" id="{88FD5D94-FB5C-7D04-2DCA-FF85CA6B88FD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708;p49">
                <a:extLst>
                  <a:ext uri="{FF2B5EF4-FFF2-40B4-BE49-F238E27FC236}">
                    <a16:creationId xmlns:a16="http://schemas.microsoft.com/office/drawing/2014/main" id="{8BA2C21A-4563-B50A-C796-0C227A5A1F54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709;p49">
                <a:extLst>
                  <a:ext uri="{FF2B5EF4-FFF2-40B4-BE49-F238E27FC236}">
                    <a16:creationId xmlns:a16="http://schemas.microsoft.com/office/drawing/2014/main" id="{00F91DC8-218C-E6CF-464F-4CC123622444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1710;p49">
              <a:extLst>
                <a:ext uri="{FF2B5EF4-FFF2-40B4-BE49-F238E27FC236}">
                  <a16:creationId xmlns:a16="http://schemas.microsoft.com/office/drawing/2014/main" id="{A1FA9442-F647-B77C-EDAF-5EB0499FFFD8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7" name="Google Shape;1711;p49">
                <a:extLst>
                  <a:ext uri="{FF2B5EF4-FFF2-40B4-BE49-F238E27FC236}">
                    <a16:creationId xmlns:a16="http://schemas.microsoft.com/office/drawing/2014/main" id="{E326C792-0D2A-CDCD-5657-176801A7739A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712;p49">
                <a:extLst>
                  <a:ext uri="{FF2B5EF4-FFF2-40B4-BE49-F238E27FC236}">
                    <a16:creationId xmlns:a16="http://schemas.microsoft.com/office/drawing/2014/main" id="{AB385634-89E7-4EC4-F30B-C40A89338C83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713;p49">
                <a:extLst>
                  <a:ext uri="{FF2B5EF4-FFF2-40B4-BE49-F238E27FC236}">
                    <a16:creationId xmlns:a16="http://schemas.microsoft.com/office/drawing/2014/main" id="{2AB039FA-CD42-997C-3EE2-323C91E9A3D4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5225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METHOD</a:t>
            </a:r>
            <a:r>
              <a:rPr lang="en-ID" dirty="0">
                <a:solidFill>
                  <a:schemeClr val="accent2"/>
                </a:solidFill>
              </a:rPr>
              <a:t> </a:t>
            </a:r>
            <a:r>
              <a:rPr lang="en-ID" dirty="0"/>
              <a:t>SYNTAX</a:t>
            </a:r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977BA0-18B9-1351-3916-1CFFD104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756" y="1437522"/>
            <a:ext cx="3442820" cy="27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237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210</Words>
  <Application>Microsoft Macintosh PowerPoint</Application>
  <PresentationFormat>On-screen Show (16:9)</PresentationFormat>
  <Paragraphs>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Oswald</vt:lpstr>
      <vt:lpstr>Calibri</vt:lpstr>
      <vt:lpstr>Source Sans Pro</vt:lpstr>
      <vt:lpstr>Arial</vt:lpstr>
      <vt:lpstr>Quince template</vt:lpstr>
      <vt:lpstr>Javascript introduction part 2</vt:lpstr>
      <vt:lpstr>OUTLINE</vt:lpstr>
      <vt:lpstr>Function</vt:lpstr>
      <vt:lpstr> FUNCTION DI JAVASCRIPT</vt:lpstr>
      <vt:lpstr>FUNCTION SYNTAX</vt:lpstr>
      <vt:lpstr>CONTOH FUNCTION</vt:lpstr>
      <vt:lpstr>Method</vt:lpstr>
      <vt:lpstr> METHOD DI JAVASCRIPT</vt:lpstr>
      <vt:lpstr>METHOD SYNTAX</vt:lpstr>
      <vt:lpstr>METHOD (Built-in-Functions)</vt:lpstr>
      <vt:lpstr>METHOD (Built-in-Functions)</vt:lpstr>
      <vt:lpstr>Callback Function</vt:lpstr>
      <vt:lpstr> CALLBACK FUNCTION</vt:lpstr>
      <vt:lpstr>CONTOH CALLBACK FUNCTION</vt:lpstr>
      <vt:lpstr>Penjelasan soal javascript introduction part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introdoction part 2</dc:title>
  <cp:lastModifiedBy>zaki zwar</cp:lastModifiedBy>
  <cp:revision>12</cp:revision>
  <dcterms:modified xsi:type="dcterms:W3CDTF">2022-08-03T03:24:26Z</dcterms:modified>
</cp:coreProperties>
</file>