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5" r:id="rId1"/>
  </p:sldMasterIdLst>
  <p:sldIdLst>
    <p:sldId id="256" r:id="rId2"/>
    <p:sldId id="257" r:id="rId3"/>
    <p:sldId id="268" r:id="rId4"/>
    <p:sldId id="271" r:id="rId5"/>
    <p:sldId id="258" r:id="rId6"/>
    <p:sldId id="267" r:id="rId7"/>
    <p:sldId id="269" r:id="rId8"/>
    <p:sldId id="270" r:id="rId9"/>
    <p:sldId id="266"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114AB2F-E26D-41CD-BB1D-543A455E31AF}">
          <p14:sldIdLst>
            <p14:sldId id="256"/>
            <p14:sldId id="257"/>
            <p14:sldId id="268"/>
            <p14:sldId id="271"/>
            <p14:sldId id="258"/>
            <p14:sldId id="267"/>
            <p14:sldId id="269"/>
            <p14:sldId id="270"/>
            <p14:sldId id="266"/>
            <p14:sldId id="261"/>
            <p14:sldId id="262"/>
            <p14:sldId id="263"/>
            <p14:sldId id="264"/>
            <p14:sldId id="265"/>
          </p14:sldIdLst>
        </p14:section>
      </p14:sectionLst>
    </p:ex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039" autoAdjust="0"/>
    <p:restoredTop sz="94660" autoAdjust="0"/>
  </p:normalViewPr>
  <p:slideViewPr>
    <p:cSldViewPr snapToGrid="0">
      <p:cViewPr varScale="1">
        <p:scale>
          <a:sx n="88" d="100"/>
          <a:sy n="88" d="100"/>
        </p:scale>
        <p:origin x="-739"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12192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1189096" y="5617774"/>
            <a:ext cx="9843913"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319937" y="1016990"/>
            <a:ext cx="9572977"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320801" y="1009651"/>
            <a:ext cx="9572977"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1026029" y="702069"/>
            <a:ext cx="757108"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10568399" y="655232"/>
            <a:ext cx="566928" cy="755904"/>
          </a:xfrm>
          <a:prstGeom prst="rect">
            <a:avLst/>
          </a:prstGeom>
          <a:noFill/>
        </p:spPr>
      </p:pic>
      <p:sp>
        <p:nvSpPr>
          <p:cNvPr id="2" name="Title 1"/>
          <p:cNvSpPr>
            <a:spLocks noGrp="1"/>
          </p:cNvSpPr>
          <p:nvPr>
            <p:ph type="ctrTitle"/>
          </p:nvPr>
        </p:nvSpPr>
        <p:spPr>
          <a:xfrm>
            <a:off x="2302934" y="1794935"/>
            <a:ext cx="7631291"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2302934" y="3736622"/>
            <a:ext cx="761623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9027569" y="5357593"/>
            <a:ext cx="1618428" cy="365125"/>
          </a:xfrm>
        </p:spPr>
        <p:txBody>
          <a:bodyPr/>
          <a:lstStyle/>
          <a:p>
            <a:fld id="{B61BEF0D-F0BB-DE4B-95CE-6DB70DBA9567}" type="datetimeFigureOut">
              <a:rPr lang="en-US" smtClean="0"/>
              <a:pPr/>
              <a:t>1/20/2022</a:t>
            </a:fld>
            <a:endParaRPr lang="en-US" dirty="0"/>
          </a:p>
        </p:txBody>
      </p:sp>
      <p:sp>
        <p:nvSpPr>
          <p:cNvPr id="5" name="Footer Placeholder 4"/>
          <p:cNvSpPr>
            <a:spLocks noGrp="1"/>
          </p:cNvSpPr>
          <p:nvPr>
            <p:ph type="ftr" sz="quarter" idx="11"/>
          </p:nvPr>
        </p:nvSpPr>
        <p:spPr>
          <a:xfrm>
            <a:off x="1565393" y="5357593"/>
            <a:ext cx="6713127" cy="365125"/>
          </a:xfrm>
        </p:spPr>
        <p:txBody>
          <a:bodyPr/>
          <a:lstStyle/>
          <a:p>
            <a:endParaRPr lang="en-US" dirty="0"/>
          </a:p>
        </p:txBody>
      </p:sp>
      <p:sp>
        <p:nvSpPr>
          <p:cNvPr id="6" name="Slide Number Placeholder 5"/>
          <p:cNvSpPr>
            <a:spLocks noGrp="1"/>
          </p:cNvSpPr>
          <p:nvPr>
            <p:ph type="sldNum" sz="quarter" idx="12"/>
          </p:nvPr>
        </p:nvSpPr>
        <p:spPr>
          <a:xfrm>
            <a:off x="8285241" y="5357593"/>
            <a:ext cx="738697" cy="365125"/>
          </a:xfrm>
        </p:spPr>
        <p:txBody>
          <a:bodyPr/>
          <a:lstStyle>
            <a:lvl1pPr algn="ctr">
              <a:defRPr/>
            </a:lvl1p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C6B4A9-1611-4792-9094-5F34BCA07E0B}" type="datetimeFigureOut">
              <a:rPr lang="en-US" smtClean="0"/>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2" y="925691"/>
            <a:ext cx="1907823"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730962" y="1106313"/>
            <a:ext cx="690503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6639" y="2239431"/>
            <a:ext cx="8338725"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941690" y="3725335"/>
            <a:ext cx="8308623"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B712588-04B1-427B-82EE-E8DB90309F08}" type="datetimeFigureOut">
              <a:rPr lang="en-US" smtClean="0"/>
              <a:t>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
        <p:nvSpPr>
          <p:cNvPr id="9" name="Content Placeholder 8"/>
          <p:cNvSpPr>
            <a:spLocks noGrp="1"/>
          </p:cNvSpPr>
          <p:nvPr>
            <p:ph sz="quarter" idx="13"/>
          </p:nvPr>
        </p:nvSpPr>
        <p:spPr>
          <a:xfrm>
            <a:off x="1731264" y="2121407"/>
            <a:ext cx="42672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217920" y="2119313"/>
            <a:ext cx="42672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077160" y="2122312"/>
            <a:ext cx="391936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547559" y="2122311"/>
            <a:ext cx="3925824"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61BEF0D-F0BB-DE4B-95CE-6DB70DBA9567}" type="datetimeFigureOut">
              <a:rPr lang="en-US" smtClean="0"/>
              <a:pPr/>
              <a:t>1/20/2022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Content Placeholder 10"/>
          <p:cNvSpPr>
            <a:spLocks noGrp="1"/>
          </p:cNvSpPr>
          <p:nvPr>
            <p:ph sz="quarter" idx="13"/>
          </p:nvPr>
        </p:nvSpPr>
        <p:spPr>
          <a:xfrm>
            <a:off x="1731264" y="2944368"/>
            <a:ext cx="4303776"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193535" y="2944813"/>
            <a:ext cx="4303776"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1/20/2022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12192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842903" y="6058038"/>
            <a:ext cx="10295468"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5958497" y="605163"/>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5961889" y="603504"/>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998940" y="576868"/>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999745" y="576072"/>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3161475" y="293953"/>
            <a:ext cx="757108"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8467351" y="238675"/>
            <a:ext cx="566928" cy="755904"/>
          </a:xfrm>
          <a:prstGeom prst="rect">
            <a:avLst/>
          </a:prstGeom>
          <a:noFill/>
        </p:spPr>
      </p:pic>
      <p:sp>
        <p:nvSpPr>
          <p:cNvPr id="2" name="Title 1"/>
          <p:cNvSpPr>
            <a:spLocks noGrp="1"/>
          </p:cNvSpPr>
          <p:nvPr>
            <p:ph type="title"/>
          </p:nvPr>
        </p:nvSpPr>
        <p:spPr>
          <a:xfrm rot="-60000">
            <a:off x="1478635" y="2020043"/>
            <a:ext cx="4086436"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6472388" y="1150993"/>
            <a:ext cx="4027723"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530834" y="3623748"/>
            <a:ext cx="4065188"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8455598" y="5885673"/>
            <a:ext cx="1618428" cy="365125"/>
          </a:xfrm>
        </p:spPr>
        <p:txBody>
          <a:bodyPr/>
          <a:lstStyle/>
          <a:p>
            <a:fld id="{42A54C80-263E-416B-A8E0-580EDEADCBDC}" type="datetimeFigureOut">
              <a:rPr lang="en-US" smtClean="0"/>
              <a:t>1/20/2022</a:t>
            </a:fld>
            <a:endParaRPr lang="en-US" dirty="0"/>
          </a:p>
        </p:txBody>
      </p:sp>
      <p:sp>
        <p:nvSpPr>
          <p:cNvPr id="6" name="Footer Placeholder 5"/>
          <p:cNvSpPr>
            <a:spLocks noGrp="1"/>
          </p:cNvSpPr>
          <p:nvPr>
            <p:ph type="ftr" sz="quarter" idx="11"/>
          </p:nvPr>
        </p:nvSpPr>
        <p:spPr>
          <a:xfrm rot="-60000">
            <a:off x="1219406" y="5829262"/>
            <a:ext cx="4696809" cy="365125"/>
          </a:xfrm>
        </p:spPr>
        <p:txBody>
          <a:bodyPr/>
          <a:lstStyle/>
          <a:p>
            <a:endParaRPr lang="en-US" dirty="0"/>
          </a:p>
        </p:txBody>
      </p:sp>
      <p:sp>
        <p:nvSpPr>
          <p:cNvPr id="7" name="Slide Number Placeholder 6"/>
          <p:cNvSpPr>
            <a:spLocks noGrp="1"/>
          </p:cNvSpPr>
          <p:nvPr>
            <p:ph type="sldNum" sz="quarter" idx="12"/>
          </p:nvPr>
        </p:nvSpPr>
        <p:spPr>
          <a:xfrm rot="60000">
            <a:off x="10076418" y="5896962"/>
            <a:ext cx="738697" cy="365125"/>
          </a:xfrm>
        </p:spPr>
        <p:txBody>
          <a:bodyPr/>
          <a:lstStyle/>
          <a:p>
            <a:fld id="{519954A3-9DFD-4C44-94BA-B95130A3BA1C}"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12192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842903" y="6058038"/>
            <a:ext cx="10295468"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998940" y="576868"/>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993412" y="575769"/>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5958497" y="605163"/>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5953025" y="603920"/>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3161475" y="293953"/>
            <a:ext cx="757108"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8467351" y="238675"/>
            <a:ext cx="566928" cy="755904"/>
          </a:xfrm>
          <a:prstGeom prst="rect">
            <a:avLst/>
          </a:prstGeom>
          <a:noFill/>
        </p:spPr>
      </p:pic>
      <p:sp>
        <p:nvSpPr>
          <p:cNvPr id="2" name="Title 1"/>
          <p:cNvSpPr>
            <a:spLocks noGrp="1"/>
          </p:cNvSpPr>
          <p:nvPr>
            <p:ph type="title"/>
          </p:nvPr>
        </p:nvSpPr>
        <p:spPr>
          <a:xfrm rot="-60000">
            <a:off x="1475232" y="2020824"/>
            <a:ext cx="408432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6531487" y="1207272"/>
            <a:ext cx="3885151"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536192" y="3621024"/>
            <a:ext cx="4059936"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8461249" y="5888738"/>
            <a:ext cx="1618428" cy="365125"/>
          </a:xfrm>
        </p:spPr>
        <p:txBody>
          <a:bodyPr/>
          <a:lstStyle/>
          <a:p>
            <a:fld id="{B61BEF0D-F0BB-DE4B-95CE-6DB70DBA9567}" type="datetimeFigureOut">
              <a:rPr lang="en-US" smtClean="0"/>
              <a:pPr/>
              <a:t>1/20/2022</a:t>
            </a:fld>
            <a:endParaRPr lang="en-US" dirty="0"/>
          </a:p>
        </p:txBody>
      </p:sp>
      <p:sp>
        <p:nvSpPr>
          <p:cNvPr id="6" name="Footer Placeholder 5"/>
          <p:cNvSpPr>
            <a:spLocks noGrp="1"/>
          </p:cNvSpPr>
          <p:nvPr>
            <p:ph type="ftr" sz="quarter" idx="11"/>
          </p:nvPr>
        </p:nvSpPr>
        <p:spPr>
          <a:xfrm rot="-60000">
            <a:off x="1219426" y="5831038"/>
            <a:ext cx="4425391" cy="365125"/>
          </a:xfrm>
        </p:spPr>
        <p:txBody>
          <a:bodyPr/>
          <a:lstStyle/>
          <a:p>
            <a:endParaRPr lang="en-US" dirty="0"/>
          </a:p>
        </p:txBody>
      </p:sp>
      <p:sp>
        <p:nvSpPr>
          <p:cNvPr id="7" name="Slide Number Placeholder 6"/>
          <p:cNvSpPr>
            <a:spLocks noGrp="1"/>
          </p:cNvSpPr>
          <p:nvPr>
            <p:ph type="sldNum" sz="quarter" idx="12"/>
          </p:nvPr>
        </p:nvSpPr>
        <p:spPr>
          <a:xfrm rot="60000">
            <a:off x="10082786" y="5900027"/>
            <a:ext cx="738697" cy="365125"/>
          </a:xfrm>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12192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38201" y="6069330"/>
            <a:ext cx="1056132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75360" y="575310"/>
            <a:ext cx="102616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75360" y="576072"/>
            <a:ext cx="102616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724989" y="273091"/>
            <a:ext cx="757108"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10914593" y="203675"/>
            <a:ext cx="566928" cy="755904"/>
          </a:xfrm>
          <a:prstGeom prst="rect">
            <a:avLst/>
          </a:prstGeom>
          <a:noFill/>
        </p:spPr>
      </p:pic>
      <p:sp>
        <p:nvSpPr>
          <p:cNvPr id="2" name="Title Placeholder 1"/>
          <p:cNvSpPr>
            <a:spLocks noGrp="1"/>
          </p:cNvSpPr>
          <p:nvPr>
            <p:ph type="title"/>
          </p:nvPr>
        </p:nvSpPr>
        <p:spPr>
          <a:xfrm>
            <a:off x="1460031" y="817583"/>
            <a:ext cx="9286993"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50721" y="2119257"/>
            <a:ext cx="8261873"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06118" y="5809153"/>
            <a:ext cx="1618428"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B61BEF0D-F0BB-DE4B-95CE-6DB70DBA9567}" type="datetimeFigureOut">
              <a:rPr lang="en-US" smtClean="0"/>
              <a:pPr/>
              <a:t>1/20/2022</a:t>
            </a:fld>
            <a:endParaRPr lang="en-US" dirty="0"/>
          </a:p>
        </p:txBody>
      </p:sp>
      <p:sp>
        <p:nvSpPr>
          <p:cNvPr id="5" name="Footer Placeholder 4"/>
          <p:cNvSpPr>
            <a:spLocks noGrp="1"/>
          </p:cNvSpPr>
          <p:nvPr>
            <p:ph type="ftr" sz="quarter" idx="3"/>
          </p:nvPr>
        </p:nvSpPr>
        <p:spPr>
          <a:xfrm>
            <a:off x="1219202" y="5809153"/>
            <a:ext cx="7386917"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dirty="0"/>
          </a:p>
        </p:txBody>
      </p:sp>
      <p:sp>
        <p:nvSpPr>
          <p:cNvPr id="6" name="Slide Number Placeholder 5"/>
          <p:cNvSpPr>
            <a:spLocks noGrp="1"/>
          </p:cNvSpPr>
          <p:nvPr>
            <p:ph type="sldNum" sz="quarter" idx="4"/>
          </p:nvPr>
        </p:nvSpPr>
        <p:spPr>
          <a:xfrm>
            <a:off x="10226937" y="5809153"/>
            <a:ext cx="738697"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Project Based Learning </a:t>
            </a:r>
            <a:endParaRPr lang="en-IN" dirty="0"/>
          </a:p>
        </p:txBody>
      </p:sp>
      <p:sp>
        <p:nvSpPr>
          <p:cNvPr id="3" name="Subtitle 2"/>
          <p:cNvSpPr>
            <a:spLocks noGrp="1"/>
          </p:cNvSpPr>
          <p:nvPr>
            <p:ph type="subTitle" idx="1"/>
          </p:nvPr>
        </p:nvSpPr>
        <p:spPr/>
        <p:txBody>
          <a:bodyPr/>
          <a:lstStyle/>
          <a:p>
            <a:endParaRPr lang="en-IN" dirty="0"/>
          </a:p>
          <a:p>
            <a:r>
              <a:rPr lang="en-IN" dirty="0" smtClean="0"/>
              <a:t>No-34</a:t>
            </a:r>
            <a:endParaRPr lang="en-IN" dirty="0"/>
          </a:p>
        </p:txBody>
      </p:sp>
    </p:spTree>
    <p:extLst>
      <p:ext uri="{BB962C8B-B14F-4D97-AF65-F5344CB8AC3E}">
        <p14:creationId xmlns:p14="http://schemas.microsoft.com/office/powerpoint/2010/main" val="23787978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7106" y="783663"/>
            <a:ext cx="5871379" cy="1230922"/>
          </a:xfrm>
        </p:spPr>
        <p:txBody>
          <a:bodyPr/>
          <a:lstStyle/>
          <a:p>
            <a:r>
              <a:rPr lang="en-IN" b="1" dirty="0"/>
              <a:t>ALGORITHM</a:t>
            </a:r>
          </a:p>
        </p:txBody>
      </p:sp>
      <p:sp>
        <p:nvSpPr>
          <p:cNvPr id="3" name="Content Placeholder 2"/>
          <p:cNvSpPr>
            <a:spLocks noGrp="1"/>
          </p:cNvSpPr>
          <p:nvPr>
            <p:ph idx="1"/>
          </p:nvPr>
        </p:nvSpPr>
        <p:spPr>
          <a:xfrm>
            <a:off x="1496318" y="1751162"/>
            <a:ext cx="8596668" cy="4147076"/>
          </a:xfrm>
        </p:spPr>
        <p:txBody>
          <a:bodyPr>
            <a:normAutofit lnSpcReduction="10000"/>
          </a:bodyPr>
          <a:lstStyle/>
          <a:p>
            <a:r>
              <a:rPr lang="en-US" dirty="0"/>
              <a:t>We are using random forest classification. A Random Forest is an ensemble technique accomplished of performing both regression and classification tasks with the help of multiple decision trees and a technique called Bootstrap Aggregation, commonly known as bagging. The basic idea behind this is to integrate multiple decision trees in deciding the final output rather than relying on individual decision trees. </a:t>
            </a:r>
            <a:endParaRPr lang="en-US" dirty="0" smtClean="0"/>
          </a:p>
          <a:p>
            <a:r>
              <a:rPr lang="en-US" dirty="0" smtClean="0"/>
              <a:t>Logistic regression</a:t>
            </a:r>
          </a:p>
          <a:p>
            <a:r>
              <a:rPr lang="en-US" dirty="0" smtClean="0"/>
              <a:t>Confusion matrix</a:t>
            </a:r>
          </a:p>
          <a:p>
            <a:r>
              <a:rPr lang="en-US" dirty="0" smtClean="0"/>
              <a:t>Decision tree</a:t>
            </a:r>
          </a:p>
          <a:p>
            <a:r>
              <a:rPr lang="en-US" dirty="0" err="1" smtClean="0"/>
              <a:t>randomforestclassifier</a:t>
            </a:r>
            <a:endParaRPr lang="en-IN" dirty="0"/>
          </a:p>
        </p:txBody>
      </p:sp>
    </p:spTree>
    <p:extLst>
      <p:ext uri="{BB962C8B-B14F-4D97-AF65-F5344CB8AC3E}">
        <p14:creationId xmlns:p14="http://schemas.microsoft.com/office/powerpoint/2010/main" val="1672340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4905" y="817092"/>
            <a:ext cx="8387367" cy="4717894"/>
          </a:xfrm>
          <a:prstGeom prst="rect">
            <a:avLst/>
          </a:prstGeom>
        </p:spPr>
      </p:pic>
    </p:spTree>
    <p:extLst>
      <p:ext uri="{BB962C8B-B14F-4D97-AF65-F5344CB8AC3E}">
        <p14:creationId xmlns:p14="http://schemas.microsoft.com/office/powerpoint/2010/main" val="1905738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3118" y="1150032"/>
            <a:ext cx="8520723" cy="4792907"/>
          </a:xfrm>
          <a:prstGeom prst="rect">
            <a:avLst/>
          </a:prstGeom>
        </p:spPr>
      </p:pic>
    </p:spTree>
    <p:extLst>
      <p:ext uri="{BB962C8B-B14F-4D97-AF65-F5344CB8AC3E}">
        <p14:creationId xmlns:p14="http://schemas.microsoft.com/office/powerpoint/2010/main" val="1917694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765" y="1227484"/>
            <a:ext cx="7831015" cy="4404946"/>
          </a:xfrm>
          <a:prstGeom prst="rect">
            <a:avLst/>
          </a:prstGeom>
        </p:spPr>
      </p:pic>
    </p:spTree>
    <p:extLst>
      <p:ext uri="{BB962C8B-B14F-4D97-AF65-F5344CB8AC3E}">
        <p14:creationId xmlns:p14="http://schemas.microsoft.com/office/powerpoint/2010/main" val="1323688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1857" y="3342952"/>
            <a:ext cx="6093069"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6000" dirty="0"/>
              <a:t>THANK YOU</a:t>
            </a:r>
            <a:endParaRPr lang="en-IN" sz="6000" dirty="0"/>
          </a:p>
        </p:txBody>
      </p:sp>
      <p:sp>
        <p:nvSpPr>
          <p:cNvPr id="4" name="Heart 3"/>
          <p:cNvSpPr/>
          <p:nvPr/>
        </p:nvSpPr>
        <p:spPr>
          <a:xfrm>
            <a:off x="6374921" y="3393583"/>
            <a:ext cx="914400" cy="914400"/>
          </a:xfrm>
          <a:prstGeom prst="hear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1659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1389" y="2568271"/>
            <a:ext cx="8596668" cy="1644084"/>
          </a:xfrm>
        </p:spPr>
        <p:txBody>
          <a:bodyPr>
            <a:normAutofit/>
          </a:bodyPr>
          <a:lstStyle/>
          <a:p>
            <a:r>
              <a:rPr lang="en-US" dirty="0"/>
              <a:t>Detecting Phishing website using data mining techniques </a:t>
            </a:r>
            <a:endParaRPr lang="en-IN" dirty="0"/>
          </a:p>
        </p:txBody>
      </p:sp>
    </p:spTree>
    <p:extLst>
      <p:ext uri="{BB962C8B-B14F-4D97-AF65-F5344CB8AC3E}">
        <p14:creationId xmlns:p14="http://schemas.microsoft.com/office/powerpoint/2010/main" val="9559757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5532" y="2049661"/>
            <a:ext cx="7943353" cy="1569660"/>
          </a:xfrm>
          <a:prstGeom prst="rect">
            <a:avLst/>
          </a:prstGeom>
        </p:spPr>
        <p:txBody>
          <a:bodyPr wrap="square">
            <a:spAutoFit/>
          </a:bodyPr>
          <a:lstStyle/>
          <a:p>
            <a:r>
              <a:rPr lang="en-US" sz="3200" b="1" dirty="0">
                <a:solidFill>
                  <a:srgbClr val="00B0F0"/>
                </a:solidFill>
              </a:rPr>
              <a:t>“Phishing is the simplest kind of </a:t>
            </a:r>
            <a:r>
              <a:rPr lang="en-US" sz="3200" b="1" dirty="0" err="1" smtClean="0">
                <a:solidFill>
                  <a:srgbClr val="00B0F0"/>
                </a:solidFill>
              </a:rPr>
              <a:t>cyberattack</a:t>
            </a:r>
            <a:r>
              <a:rPr lang="en-US" sz="3200" b="1" dirty="0" smtClean="0">
                <a:solidFill>
                  <a:srgbClr val="00B0F0"/>
                </a:solidFill>
              </a:rPr>
              <a:t>, </a:t>
            </a:r>
            <a:r>
              <a:rPr lang="en-US" sz="3200" b="1" dirty="0">
                <a:solidFill>
                  <a:srgbClr val="00B0F0"/>
                </a:solidFill>
              </a:rPr>
              <a:t>and at the same time, the most dangerous and effective.”</a:t>
            </a:r>
            <a:endParaRPr lang="en-US" sz="3200" dirty="0">
              <a:solidFill>
                <a:srgbClr val="00B0F0"/>
              </a:solidFill>
            </a:endParaRPr>
          </a:p>
        </p:txBody>
      </p:sp>
    </p:spTree>
    <p:extLst>
      <p:ext uri="{BB962C8B-B14F-4D97-AF65-F5344CB8AC3E}">
        <p14:creationId xmlns:p14="http://schemas.microsoft.com/office/powerpoint/2010/main" val="38449728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What is Phishing?</a:t>
            </a:r>
            <a:endParaRPr lang="en-US" dirty="0"/>
          </a:p>
        </p:txBody>
      </p:sp>
      <p:sp>
        <p:nvSpPr>
          <p:cNvPr id="4" name="Content Placeholder 3"/>
          <p:cNvSpPr>
            <a:spLocks noGrp="1"/>
          </p:cNvSpPr>
          <p:nvPr>
            <p:ph idx="1"/>
          </p:nvPr>
        </p:nvSpPr>
        <p:spPr/>
        <p:txBody>
          <a:bodyPr/>
          <a:lstStyle/>
          <a:p>
            <a:r>
              <a:rPr lang="en-US" dirty="0"/>
              <a:t>Phishing attacks are the </a:t>
            </a:r>
            <a:r>
              <a:rPr lang="en-US" sz="2800" b="1" dirty="0"/>
              <a:t>practice of sending fraudulent communications that appear to come from a reputable source</a:t>
            </a:r>
            <a:r>
              <a:rPr lang="en-US" sz="2800" dirty="0"/>
              <a:t>. </a:t>
            </a:r>
            <a:endParaRPr lang="en-US" sz="2800" dirty="0" smtClean="0"/>
          </a:p>
          <a:p>
            <a:r>
              <a:rPr lang="en-US" dirty="0" smtClean="0"/>
              <a:t>It </a:t>
            </a:r>
            <a:r>
              <a:rPr lang="en-US" dirty="0"/>
              <a:t>is usually done through </a:t>
            </a:r>
            <a:r>
              <a:rPr lang="en-US" sz="2800" dirty="0"/>
              <a:t>email</a:t>
            </a:r>
            <a:r>
              <a:rPr lang="en-US" dirty="0"/>
              <a:t>. </a:t>
            </a:r>
            <a:endParaRPr lang="en-US" dirty="0" smtClean="0"/>
          </a:p>
          <a:p>
            <a:r>
              <a:rPr lang="en-US" dirty="0" smtClean="0"/>
              <a:t>The </a:t>
            </a:r>
            <a:r>
              <a:rPr lang="en-US" sz="2800" dirty="0" smtClean="0"/>
              <a:t>goal</a:t>
            </a:r>
            <a:r>
              <a:rPr lang="en-US" dirty="0" smtClean="0"/>
              <a:t> </a:t>
            </a:r>
            <a:r>
              <a:rPr lang="en-US" dirty="0"/>
              <a:t>is to </a:t>
            </a:r>
            <a:r>
              <a:rPr lang="en-US" sz="2800" dirty="0"/>
              <a:t>steal sensitive data like credit card and login information</a:t>
            </a:r>
            <a:r>
              <a:rPr lang="en-US" dirty="0"/>
              <a:t>, or to install malware on the victim's machine.</a:t>
            </a:r>
            <a:endParaRPr lang="en-US" dirty="0"/>
          </a:p>
        </p:txBody>
      </p:sp>
    </p:spTree>
    <p:extLst>
      <p:ext uri="{BB962C8B-B14F-4D97-AF65-F5344CB8AC3E}">
        <p14:creationId xmlns:p14="http://schemas.microsoft.com/office/powerpoint/2010/main" val="4167218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285336" y="1578153"/>
            <a:ext cx="8596313" cy="3727091"/>
          </a:xfrm>
        </p:spPr>
        <p:txBody>
          <a:bodyPr>
            <a:normAutofit/>
          </a:bodyPr>
          <a:lstStyle/>
          <a:p>
            <a:r>
              <a:rPr lang="en-US" dirty="0" smtClean="0"/>
              <a:t>Phishing </a:t>
            </a:r>
            <a:r>
              <a:rPr lang="en-US" dirty="0"/>
              <a:t>is a type of cybercrime in which a sender seems to come from a genuine organization like PayPal, eBay, financial institutions, or friends and co-workers. </a:t>
            </a:r>
            <a:endParaRPr lang="en-US" dirty="0" smtClean="0"/>
          </a:p>
          <a:p>
            <a:r>
              <a:rPr lang="en-US" dirty="0" smtClean="0"/>
              <a:t>They </a:t>
            </a:r>
            <a:r>
              <a:rPr lang="en-US" dirty="0"/>
              <a:t>contact a target or targets via email, phone, or text message with a link to persuade them to click on that links. This link will redirect them to fraudulent websites to provide sensitive data such as personal information, banking and credit card information, social security numbers, usernames, and passwords.</a:t>
            </a:r>
            <a:endParaRPr lang="en-US" dirty="0" smtClean="0"/>
          </a:p>
        </p:txBody>
      </p:sp>
    </p:spTree>
    <p:extLst>
      <p:ext uri="{BB962C8B-B14F-4D97-AF65-F5344CB8AC3E}">
        <p14:creationId xmlns:p14="http://schemas.microsoft.com/office/powerpoint/2010/main" val="1696179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766" y="728285"/>
            <a:ext cx="9920967" cy="5208322"/>
          </a:xfrm>
          <a:prstGeom prst="rect">
            <a:avLst/>
          </a:prstGeom>
        </p:spPr>
      </p:pic>
    </p:spTree>
    <p:extLst>
      <p:ext uri="{BB962C8B-B14F-4D97-AF65-F5344CB8AC3E}">
        <p14:creationId xmlns:p14="http://schemas.microsoft.com/office/powerpoint/2010/main" val="3482366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4"/>
          </a:fillRef>
          <a:effectRef idx="1">
            <a:schemeClr val="accent4"/>
          </a:effectRef>
          <a:fontRef idx="minor">
            <a:schemeClr val="lt1"/>
          </a:fontRef>
        </p:style>
        <p:txBody>
          <a:bodyPr/>
          <a:lstStyle/>
          <a:p>
            <a:r>
              <a:rPr lang="en-US" dirty="0" smtClean="0"/>
              <a:t>Types of  phishing attacks</a:t>
            </a:r>
            <a:endParaRPr lang="en-US" dirty="0"/>
          </a:p>
        </p:txBody>
      </p:sp>
      <p:sp>
        <p:nvSpPr>
          <p:cNvPr id="3" name="TextBox 2"/>
          <p:cNvSpPr txBox="1"/>
          <p:nvPr/>
        </p:nvSpPr>
        <p:spPr>
          <a:xfrm>
            <a:off x="1614115" y="2043485"/>
            <a:ext cx="9024730" cy="3970318"/>
          </a:xfrm>
          <a:prstGeom prst="rect">
            <a:avLst/>
          </a:prstGeom>
          <a:noFill/>
        </p:spPr>
        <p:txBody>
          <a:bodyPr wrap="square" rtlCol="0">
            <a:spAutoFit/>
          </a:bodyPr>
          <a:lstStyle/>
          <a:p>
            <a:r>
              <a:rPr lang="en-US" b="1" dirty="0" smtClean="0">
                <a:sym typeface="Wingdings" pitchFamily="2" charset="2"/>
              </a:rPr>
              <a:t> </a:t>
            </a:r>
            <a:r>
              <a:rPr lang="en-US" b="1" dirty="0" smtClean="0"/>
              <a:t>Email phishing</a:t>
            </a:r>
          </a:p>
          <a:p>
            <a:r>
              <a:rPr lang="en-US" b="1" dirty="0" smtClean="0">
                <a:sym typeface="Wingdings" pitchFamily="2" charset="2"/>
              </a:rPr>
              <a:t>--</a:t>
            </a:r>
            <a:r>
              <a:rPr lang="en-US" dirty="0" smtClean="0"/>
              <a:t>Business </a:t>
            </a:r>
            <a:r>
              <a:rPr lang="en-US" dirty="0"/>
              <a:t>email compromise </a:t>
            </a:r>
            <a:endParaRPr lang="en-US" dirty="0" smtClean="0"/>
          </a:p>
          <a:p>
            <a:r>
              <a:rPr lang="en-US" dirty="0" smtClean="0">
                <a:sym typeface="Wingdings" pitchFamily="2" charset="2"/>
              </a:rPr>
              <a:t>--</a:t>
            </a:r>
            <a:r>
              <a:rPr lang="en-US" dirty="0" smtClean="0"/>
              <a:t>Clone phishing</a:t>
            </a:r>
          </a:p>
          <a:p>
            <a:r>
              <a:rPr lang="en-US" dirty="0" smtClean="0"/>
              <a:t>--419/Nigerian scams</a:t>
            </a:r>
          </a:p>
          <a:p>
            <a:r>
              <a:rPr lang="en-US" b="1" dirty="0" smtClean="0">
                <a:sym typeface="Wingdings" pitchFamily="2" charset="2"/>
              </a:rPr>
              <a:t> </a:t>
            </a:r>
            <a:r>
              <a:rPr lang="en-US" b="1" dirty="0" err="1" smtClean="0"/>
              <a:t>Vishing</a:t>
            </a:r>
            <a:r>
              <a:rPr lang="en-US" b="1" dirty="0" smtClean="0"/>
              <a:t> </a:t>
            </a:r>
            <a:r>
              <a:rPr lang="en-US" b="1" dirty="0"/>
              <a:t>(voice call phishing</a:t>
            </a:r>
            <a:r>
              <a:rPr lang="en-US" b="1" dirty="0" smtClean="0"/>
              <a:t>)</a:t>
            </a:r>
          </a:p>
          <a:p>
            <a:endParaRPr lang="en-US" b="1" dirty="0"/>
          </a:p>
          <a:p>
            <a:r>
              <a:rPr lang="en-US" b="1" dirty="0" smtClean="0">
                <a:sym typeface="Wingdings" pitchFamily="2" charset="2"/>
              </a:rPr>
              <a:t> </a:t>
            </a:r>
            <a:r>
              <a:rPr lang="en-US" b="1" dirty="0" err="1" smtClean="0"/>
              <a:t>Smishing</a:t>
            </a:r>
            <a:r>
              <a:rPr lang="en-US" b="1" dirty="0" smtClean="0"/>
              <a:t> </a:t>
            </a:r>
            <a:r>
              <a:rPr lang="en-US" b="1" dirty="0"/>
              <a:t>(SMS or text message phishing</a:t>
            </a:r>
            <a:r>
              <a:rPr lang="en-US" b="1" dirty="0" smtClean="0"/>
              <a:t>)</a:t>
            </a:r>
          </a:p>
          <a:p>
            <a:endParaRPr lang="en-US" b="1" dirty="0"/>
          </a:p>
          <a:p>
            <a:r>
              <a:rPr lang="en-US" b="1" dirty="0" smtClean="0">
                <a:sym typeface="Wingdings" pitchFamily="2" charset="2"/>
              </a:rPr>
              <a:t> </a:t>
            </a:r>
            <a:r>
              <a:rPr lang="en-US" b="1" dirty="0" err="1" smtClean="0"/>
              <a:t>Catphishing</a:t>
            </a:r>
            <a:endParaRPr lang="en-US" b="1" dirty="0" smtClean="0"/>
          </a:p>
          <a:p>
            <a:endParaRPr lang="en-US" b="1" dirty="0"/>
          </a:p>
          <a:p>
            <a:r>
              <a:rPr lang="en-US" b="1" dirty="0" smtClean="0">
                <a:sym typeface="Wingdings" pitchFamily="2" charset="2"/>
              </a:rPr>
              <a:t> </a:t>
            </a:r>
            <a:r>
              <a:rPr lang="en-US" b="1" dirty="0" smtClean="0"/>
              <a:t>Whale phishing</a:t>
            </a:r>
          </a:p>
          <a:p>
            <a:endParaRPr lang="en-US" b="1" dirty="0"/>
          </a:p>
          <a:p>
            <a:r>
              <a:rPr lang="en-US" b="1" dirty="0" smtClean="0">
                <a:sym typeface="Wingdings" pitchFamily="2" charset="2"/>
              </a:rPr>
              <a:t> </a:t>
            </a:r>
            <a:r>
              <a:rPr lang="en-US" b="1" dirty="0" smtClean="0"/>
              <a:t>Spear </a:t>
            </a:r>
            <a:r>
              <a:rPr lang="en-US" b="1" dirty="0"/>
              <a:t>phishing</a:t>
            </a:r>
          </a:p>
          <a:p>
            <a:endParaRPr lang="en-US" dirty="0"/>
          </a:p>
        </p:txBody>
      </p:sp>
    </p:spTree>
    <p:extLst>
      <p:ext uri="{BB962C8B-B14F-4D97-AF65-F5344CB8AC3E}">
        <p14:creationId xmlns:p14="http://schemas.microsoft.com/office/powerpoint/2010/main" val="218981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2199736" y="897148"/>
            <a:ext cx="8272732" cy="5055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1102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56F0D5BB-8B9D-4D3C-8F42-085050E231B5}"/>
              </a:ext>
            </a:extLst>
          </p:cNvPr>
          <p:cNvSpPr>
            <a:spLocks noGrp="1"/>
          </p:cNvSpPr>
          <p:nvPr>
            <p:ph type="body" idx="1"/>
          </p:nvPr>
        </p:nvSpPr>
        <p:spPr>
          <a:xfrm>
            <a:off x="675745" y="816637"/>
            <a:ext cx="4185623" cy="576262"/>
          </a:xfrm>
        </p:spPr>
        <p:txBody>
          <a:bodyPr/>
          <a:lstStyle/>
          <a:p>
            <a:r>
              <a:rPr lang="en-IN" dirty="0"/>
              <a:t>SYSTEM</a:t>
            </a:r>
          </a:p>
        </p:txBody>
      </p:sp>
      <p:sp>
        <p:nvSpPr>
          <p:cNvPr id="4" name="Content Placeholder 3">
            <a:extLst>
              <a:ext uri="{FF2B5EF4-FFF2-40B4-BE49-F238E27FC236}">
                <a16:creationId xmlns="" xmlns:a16="http://schemas.microsoft.com/office/drawing/2014/main" id="{A8C3E088-A724-4DCA-97E4-BF28BAEC8437}"/>
              </a:ext>
            </a:extLst>
          </p:cNvPr>
          <p:cNvSpPr>
            <a:spLocks noGrp="1"/>
          </p:cNvSpPr>
          <p:nvPr>
            <p:ph sz="quarter" idx="13"/>
          </p:nvPr>
        </p:nvSpPr>
        <p:spPr>
          <a:xfrm>
            <a:off x="1240288" y="1619414"/>
            <a:ext cx="8816598" cy="4334483"/>
          </a:xfrm>
        </p:spPr>
        <p:txBody>
          <a:bodyPr>
            <a:normAutofit fontScale="92500"/>
          </a:bodyPr>
          <a:lstStyle/>
          <a:p>
            <a:r>
              <a:rPr lang="en-US" dirty="0"/>
              <a:t>System Module involves five steps.</a:t>
            </a:r>
          </a:p>
          <a:p>
            <a:r>
              <a:rPr lang="en-US" dirty="0"/>
              <a:t> 1. Dataset collection : Text dataset of Phishing site details. </a:t>
            </a:r>
          </a:p>
          <a:p>
            <a:r>
              <a:rPr lang="en-US" dirty="0"/>
              <a:t>2. Pre-processing : In pre-processing step, separating data and label. </a:t>
            </a:r>
          </a:p>
          <a:p>
            <a:r>
              <a:rPr lang="en-US" dirty="0"/>
              <a:t>3. Feature Extraction : In feature extraction stage, the text features are extracted. The system cannot understand the text data so we convert the text data into numerical values. </a:t>
            </a:r>
          </a:p>
          <a:p>
            <a:r>
              <a:rPr lang="en-US" dirty="0"/>
              <a:t>4. Training : Here we train the machine learning Classifier. We use the random forest classifier to classify the entered site into phishing site or not. </a:t>
            </a:r>
          </a:p>
          <a:p>
            <a:r>
              <a:rPr lang="en-US" dirty="0"/>
              <a:t>5. Testing : In testing phase the classifier predict a new URL of website</a:t>
            </a:r>
            <a:endParaRPr lang="en-IN" dirty="0"/>
          </a:p>
        </p:txBody>
      </p:sp>
    </p:spTree>
    <p:extLst>
      <p:ext uri="{BB962C8B-B14F-4D97-AF65-F5344CB8AC3E}">
        <p14:creationId xmlns:p14="http://schemas.microsoft.com/office/powerpoint/2010/main" val="386716976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820</TotalTime>
  <Words>244</Words>
  <Application>Microsoft Office PowerPoint</Application>
  <PresentationFormat>Custom</PresentationFormat>
  <Paragraphs>39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Pushpin</vt:lpstr>
      <vt:lpstr>Project Based Learning </vt:lpstr>
      <vt:lpstr>Detecting Phishing website using data mining techniques </vt:lpstr>
      <vt:lpstr>PowerPoint Presentation</vt:lpstr>
      <vt:lpstr>What is Phishing?</vt:lpstr>
      <vt:lpstr>PowerPoint Presentation</vt:lpstr>
      <vt:lpstr>PowerPoint Presentation</vt:lpstr>
      <vt:lpstr>Types of  phishing attacks</vt:lpstr>
      <vt:lpstr>PowerPoint Presentation</vt:lpstr>
      <vt:lpstr>PowerPoint Presentation</vt:lpstr>
      <vt:lpstr>ALGORITHM</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PBL PROJECT</dc:title>
  <dc:creator>DELL</dc:creator>
  <cp:lastModifiedBy>DELL</cp:lastModifiedBy>
  <cp:revision>28</cp:revision>
  <dcterms:created xsi:type="dcterms:W3CDTF">2021-12-30T20:03:41Z</dcterms:created>
  <dcterms:modified xsi:type="dcterms:W3CDTF">2022-01-20T15:07:12Z</dcterms:modified>
</cp:coreProperties>
</file>