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4"/>
  </p:sldMasterIdLst>
  <p:sldIdLst>
    <p:sldId id="298" r:id="rId5"/>
    <p:sldId id="301" r:id="rId6"/>
    <p:sldId id="300" r:id="rId7"/>
    <p:sldId id="302" r:id="rId8"/>
    <p:sldId id="304" r:id="rId9"/>
    <p:sldId id="305" r:id="rId10"/>
    <p:sldId id="307" r:id="rId11"/>
    <p:sldId id="306" r:id="rId12"/>
    <p:sldId id="309" r:id="rId13"/>
    <p:sldId id="303" r:id="rId14"/>
    <p:sldId id="30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19" autoAdjust="0"/>
  </p:normalViewPr>
  <p:slideViewPr>
    <p:cSldViewPr snapToGrid="0">
      <p:cViewPr>
        <p:scale>
          <a:sx n="84" d="100"/>
          <a:sy n="84" d="100"/>
        </p:scale>
        <p:origin x="-533" y="-16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9T09:26:07.991"/>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9T09:27:54.692"/>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9T09:25:32.591"/>
    </inkml:context>
    <inkml:brush xml:id="br0">
      <inkml:brushProperty name="width" value="0.05" units="cm"/>
      <inkml:brushProperty name="height" value="0.05" units="cm"/>
      <inkml:brushProperty name="color" value="#E71224"/>
    </inkml:brush>
  </inkml:definitions>
  <inkml:trace contextRef="#ctx0" brushRef="#br0">2897 379 24575,'-64'-51'0,"30"19"0,27 24 0,-2-1 0,1 1 0,-1 1 0,0 0 0,-1 0 0,1 0 0,-2 1 0,-11-5 0,-24-8 0,1-2 0,-66-43 0,103 59 0,0 1 0,-1 0 0,1 0 0,-1 1 0,0 0 0,0 1 0,-17-3 0,-4 3 0,-34 0 0,39 2 0,-1 0 0,-27-6 0,21-1 0,0-2 0,-30-13 0,39 13 0,0 1 0,-1 1 0,1 1 0,-1 1 0,-28-2 0,-273 6 0,145 3 0,-950-2 0,1125 0 0,1 0 0,-1 0 0,1 1 0,0-1 0,-1 1 0,1 0 0,-1 0 0,1 1 0,0-1 0,0 1 0,0 0 0,-5 2 0,7-1 0,-1-1 0,1 0 0,-1 1 0,1-1 0,0 1 0,0 0 0,0-1 0,1 1 0,-1 0 0,1 0 0,-1 0 0,1 1 0,0-1 0,0 0 0,0 0 0,0 7 0,-2 22 0,1 1 0,2-1 0,4 37 0,-2-45 0,0 1 0,-2 0 0,0-1 0,-2 1 0,0 0 0,-11 40 0,-5-17 0,-23 45 0,25-62 0,2 1 0,1 0 0,2 1 0,-10 42 0,0 21 0,13-67 0,1 1 0,2 1 0,-3 36 0,8-52 0,-1-5 0,0 1 0,2-1 0,-1 0 0,4 19 0,-3-27 0,-1 0 0,1 1 0,0-1 0,0 0 0,0 0 0,0 0 0,0 0 0,1 0 0,-1 0 0,0 0 0,1 0 0,0 0 0,-1 0 0,1-1 0,0 1 0,0-1 0,0 1 0,0-1 0,0 0 0,0 0 0,0 0 0,1 0 0,-1 0 0,0 0 0,5 0 0,21 2 0,1 0 0,0-3 0,53-4 0,-1-1 0,-44 4 0,-14 0 0,1 1 0,22 3 0,-39-3 0,0 2 0,0-1 0,0 1 0,-1 0 0,1 0 0,-1 1 0,0 0 0,0 0 0,0 0 0,0 1 0,7 5 0,43 36 0,117 71 0,-150-101 0,0 2 0,33 30 0,-38-30 0,1-1 0,0 0 0,38 21 0,-27-22 0,-7-4 0,-1 1 0,0 1 0,-1 1 0,26 21 0,-41-30 0,0 0 0,0 0 0,1-1 0,0 0 0,0 0 0,0-1 0,0 1 0,0-2 0,1 1 0,9 1 0,7 0 0,48 2 0,-7-1 0,63 22 0,-87-16 0,56 6 0,316 6 0,-304-25 0,155 4 0,-74 20 0,-108-2 0,-60-13 0,1-2 0,40 6 0,128-1 0,375 5 0,-369-17 0,1129 2 0,-1304-2 0,0-1 0,-1-1 0,1-1 0,-1-1 0,34-13 0,-10 3 0,-20 8 0,14-6 0,1 3 0,60-11 0,6 7 0,-15 1 0,134-3 0,-163 19 0,-28-1 0,61-4 0,-88 1 0,1 0 0,-1 0 0,0-1 0,0 0 0,0 0 0,0-1 0,0 0 0,-1 0 0,0-1 0,1 1 0,-2-1 0,1-1 0,9-10 0,-8 8 0,1 0 0,1 1 0,0-1 0,0 2 0,13-8 0,88-51 0,-87 52 0,-1 1 0,-2-1 0,1 0 0,-2-2 0,33-31 0,-44 39 0,-1-2 0,0 1 0,-1-1 0,0 0 0,0 0 0,-1-1 0,0 0 0,-1 0 0,5-14 0,-8 18 0,1 0 0,-1-1 0,0 1 0,-1-1 0,0 0 0,0 1 0,0-1 0,-1 1 0,0-1 0,0 1 0,-1-1 0,1 1 0,-1 0 0,-1 0 0,1 0 0,-6-10 0,-16-19 0,-39-47 0,39 52 0,1 0 0,-28-49 0,43 66 0,-1 1 0,1 0 0,-2 1 0,1 0 0,-2 1 0,1 0 0,-2 0 0,-13-9 0,-107-62 0,122 76 0,-17-9 0,-47-15 0,52 22 0,1-2 0,0 0 0,0-1 0,-26-18 0,36 20 0,-2-2 0,-1 0 0,-1 1 0,0 1 0,0 0 0,-20-8 0,-49-13 0,-63-20 0,121 42 0,0 2 0,0 0 0,-52-1 0,-1635 10 0,1691-4 0,-1-1 0,1-1 0,0-1 0,-1-1 0,1-1 0,1-1 0,-31-12 0,23 7 0,-1 2 0,-1 1 0,0 1 0,-55-4 0,6 9 0,52 2 0,-34-4 0,53 3 0,0-1 0,0 0 0,0 0 0,0-1 0,0 0 0,1-1 0,-15-7 0,13 5 0,-1 1 0,1 0 0,-1 1 0,0 0 0,-1 1 0,1 0 0,-1 1 0,1 0 0,-1 1 0,-12 0 0,-19-3 0,34 3-273,0 0 0,0-1 0,0 0 0,-15-7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8761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276366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4921483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7583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684100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533846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525185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2409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251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414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5327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4062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795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72587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6774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1/14/2022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4367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1/14/2022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6494641"/>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 id="2147483789" r:id="rId13"/>
    <p:sldLayoutId id="2147483790" r:id="rId14"/>
    <p:sldLayoutId id="2147483791" r:id="rId15"/>
    <p:sldLayoutId id="2147483792"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xmlns=""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xmlns="" id="{9AB2EA78-AEB3-469B-9025-3B17201A457B}"/>
              </a:ext>
            </a:extLst>
          </p:cNvPr>
          <p:cNvSpPr>
            <a:spLocks noGrp="1"/>
          </p:cNvSpPr>
          <p:nvPr>
            <p:ph type="ctrTitle"/>
          </p:nvPr>
        </p:nvSpPr>
        <p:spPr>
          <a:xfrm>
            <a:off x="7967208" y="1475234"/>
            <a:ext cx="3370516" cy="2901694"/>
          </a:xfrm>
        </p:spPr>
        <p:txBody>
          <a:bodyPr anchor="b">
            <a:normAutofit/>
          </a:bodyPr>
          <a:lstStyle/>
          <a:p>
            <a:r>
              <a:rPr lang="en-US" sz="4400" dirty="0">
                <a:solidFill>
                  <a:schemeClr val="bg2"/>
                </a:solidFill>
                <a:highlight>
                  <a:srgbClr val="FFFF00"/>
                </a:highlight>
              </a:rPr>
              <a:t>PROJECT BASED </a:t>
            </a:r>
            <a:r>
              <a:rPr lang="en-US" sz="4400" dirty="0" smtClean="0">
                <a:solidFill>
                  <a:schemeClr val="bg2"/>
                </a:solidFill>
                <a:highlight>
                  <a:srgbClr val="FFFF00"/>
                </a:highlight>
              </a:rPr>
              <a:t>LEARNING</a:t>
            </a:r>
            <a:endParaRPr lang="en-US" sz="4400" dirty="0">
              <a:solidFill>
                <a:schemeClr val="bg2"/>
              </a:solidFill>
              <a:highlight>
                <a:srgbClr val="FFFF00"/>
              </a:highlight>
            </a:endParaRPr>
          </a:p>
        </p:txBody>
      </p:sp>
      <p:sp>
        <p:nvSpPr>
          <p:cNvPr id="3" name="Subtitle 2">
            <a:extLst>
              <a:ext uri="{FF2B5EF4-FFF2-40B4-BE49-F238E27FC236}">
                <a16:creationId xmlns:a16="http://schemas.microsoft.com/office/drawing/2014/main" xmlns=""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 </a:t>
            </a:r>
            <a:r>
              <a:rPr lang="en-US" sz="1400" u="sng" dirty="0">
                <a:solidFill>
                  <a:schemeClr val="bg2"/>
                </a:solidFill>
                <a:highlight>
                  <a:srgbClr val="00FF00"/>
                </a:highlight>
              </a:rPr>
              <a:t>Employees evaluation for the Promotion’s </a:t>
            </a:r>
            <a:endParaRPr lang="en-US" sz="1600" dirty="0">
              <a:solidFill>
                <a:schemeClr val="bg2"/>
              </a:solidFill>
              <a:highlight>
                <a:srgbClr val="00FF00"/>
              </a:highlight>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B778E1-0E37-44C1-BE35-B09AC5E58D5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xmlns="" id="{8E343AFF-EA00-4866-AACB-DF2797FEE9B5}"/>
              </a:ext>
            </a:extLst>
          </p:cNvPr>
          <p:cNvSpPr>
            <a:spLocks noGrp="1"/>
          </p:cNvSpPr>
          <p:nvPr>
            <p:ph idx="1"/>
          </p:nvPr>
        </p:nvSpPr>
        <p:spPr>
          <a:xfrm>
            <a:off x="1066800" y="1932523"/>
            <a:ext cx="10058400" cy="5582489"/>
          </a:xfrm>
        </p:spPr>
        <p:txBody>
          <a:bodyPr>
            <a:normAutofit/>
          </a:bodyPr>
          <a:lstStyle/>
          <a:p>
            <a:endParaRPr lang="en-US" dirty="0"/>
          </a:p>
          <a:p>
            <a:endParaRPr lang="en-IN" dirty="0"/>
          </a:p>
        </p:txBody>
      </p:sp>
      <p:pic>
        <p:nvPicPr>
          <p:cNvPr id="6" name="Picture 5">
            <a:extLst>
              <a:ext uri="{FF2B5EF4-FFF2-40B4-BE49-F238E27FC236}">
                <a16:creationId xmlns:a16="http://schemas.microsoft.com/office/drawing/2014/main" xmlns="" id="{271F2211-C677-46CB-88D4-E949F3ABEA6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370567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85CCD6-216B-47A4-A0D7-D0177ABFEB46}"/>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xmlns="" id="{F534DBAE-1B0B-48E0-880C-0ABCA9BD7B96}"/>
              </a:ext>
            </a:extLst>
          </p:cNvPr>
          <p:cNvPicPr>
            <a:picLocks noGrp="1" noChangeAspect="1"/>
          </p:cNvPicPr>
          <p:nvPr>
            <p:ph idx="1"/>
          </p:nvPr>
        </p:nvPicPr>
        <p:blipFill>
          <a:blip r:embed="rId2"/>
          <a:stretch>
            <a:fillRect/>
          </a:stretch>
        </p:blipFill>
        <p:spPr>
          <a:xfrm>
            <a:off x="-79513" y="127220"/>
            <a:ext cx="12271513" cy="6914575"/>
          </a:xfrm>
          <a:prstGeom prst="rect">
            <a:avLst/>
          </a:prstGeom>
        </p:spPr>
      </p:pic>
    </p:spTree>
    <p:extLst>
      <p:ext uri="{BB962C8B-B14F-4D97-AF65-F5344CB8AC3E}">
        <p14:creationId xmlns:p14="http://schemas.microsoft.com/office/powerpoint/2010/main" val="2136246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8E350-0FAD-432C-ACA4-42180301EE0A}"/>
              </a:ext>
            </a:extLst>
          </p:cNvPr>
          <p:cNvSpPr>
            <a:spLocks noGrp="1"/>
          </p:cNvSpPr>
          <p:nvPr>
            <p:ph type="title"/>
          </p:nvPr>
        </p:nvSpPr>
        <p:spPr/>
        <p:txBody>
          <a:bodyPr/>
          <a:lstStyle/>
          <a:p>
            <a:r>
              <a:rPr lang="en-US" dirty="0"/>
              <a:t>Description </a:t>
            </a:r>
            <a:endParaRPr lang="en-IN" dirty="0"/>
          </a:p>
        </p:txBody>
      </p:sp>
      <p:sp>
        <p:nvSpPr>
          <p:cNvPr id="3" name="Content Placeholder 2">
            <a:extLst>
              <a:ext uri="{FF2B5EF4-FFF2-40B4-BE49-F238E27FC236}">
                <a16:creationId xmlns:a16="http://schemas.microsoft.com/office/drawing/2014/main" xmlns="" id="{BC0F6024-0169-40B1-A79B-4B7F6FB29E96}"/>
              </a:ext>
            </a:extLst>
          </p:cNvPr>
          <p:cNvSpPr>
            <a:spLocks noGrp="1"/>
          </p:cNvSpPr>
          <p:nvPr>
            <p:ph idx="1"/>
          </p:nvPr>
        </p:nvSpPr>
        <p:spPr/>
        <p:txBody>
          <a:bodyPr/>
          <a:lstStyle/>
          <a:p>
            <a:r>
              <a:rPr lang="en-US" u="sng" dirty="0"/>
              <a:t>Employees evaluation for the Promotion in HR department </a:t>
            </a:r>
            <a:r>
              <a:rPr lang="en-US" dirty="0"/>
              <a:t>The HR team stored data of promotion cycle last year, which consists of details of all the employees in the company working last year and also if they got promoted or not, but every time this process gets delayed due to so many details available for each employee - it gets difficult to compare and decide. So this time HR team wants to utilize the stored data to make a model, that will predict if a person is eligible for promotion or not. Need to come up with a model that will help the </a:t>
            </a:r>
            <a:r>
              <a:rPr lang="en-US" u="sng" dirty="0"/>
              <a:t>HR team to predict if a person is eligible for promotion or not.</a:t>
            </a:r>
            <a:endParaRPr lang="en-IN" u="sng" dirty="0"/>
          </a:p>
        </p:txBody>
      </p:sp>
    </p:spTree>
    <p:extLst>
      <p:ext uri="{BB962C8B-B14F-4D97-AF65-F5344CB8AC3E}">
        <p14:creationId xmlns:p14="http://schemas.microsoft.com/office/powerpoint/2010/main" val="412273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AC86D3-8FD1-4F47-A319-7D0542E48B2F}"/>
              </a:ext>
            </a:extLst>
          </p:cNvPr>
          <p:cNvSpPr>
            <a:spLocks noGrp="1"/>
          </p:cNvSpPr>
          <p:nvPr>
            <p:ph type="title"/>
          </p:nvPr>
        </p:nvSpPr>
        <p:spPr/>
        <p:txBody>
          <a:bodyPr vert="horz" lIns="91440" tIns="45720" rIns="91440" bIns="45720" rtlCol="0">
            <a:normAutofit/>
          </a:bodyPr>
          <a:lstStyle/>
          <a:p>
            <a:r>
              <a:rPr lang="en-US" dirty="0"/>
              <a:t>objective</a:t>
            </a:r>
          </a:p>
        </p:txBody>
      </p:sp>
      <p:graphicFrame>
        <p:nvGraphicFramePr>
          <p:cNvPr id="4" name="Table 4">
            <a:extLst>
              <a:ext uri="{FF2B5EF4-FFF2-40B4-BE49-F238E27FC236}">
                <a16:creationId xmlns:a16="http://schemas.microsoft.com/office/drawing/2014/main" xmlns="" id="{C266CDD0-3E96-40BD-8324-62D1DD86152D}"/>
              </a:ext>
            </a:extLst>
          </p:cNvPr>
          <p:cNvGraphicFramePr>
            <a:graphicFrameLocks noGrp="1"/>
          </p:cNvGraphicFramePr>
          <p:nvPr>
            <p:ph idx="1"/>
            <p:extLst>
              <p:ext uri="{D42A27DB-BD31-4B8C-83A1-F6EECF244321}">
                <p14:modId xmlns:p14="http://schemas.microsoft.com/office/powerpoint/2010/main" val="1478998624"/>
              </p:ext>
            </p:extLst>
          </p:nvPr>
        </p:nvGraphicFramePr>
        <p:xfrm>
          <a:off x="1096963" y="2216879"/>
          <a:ext cx="10058400" cy="2036804"/>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xmlns="" val="2981917977"/>
                    </a:ext>
                  </a:extLst>
                </a:gridCol>
                <a:gridCol w="2514600">
                  <a:extLst>
                    <a:ext uri="{9D8B030D-6E8A-4147-A177-3AD203B41FA5}">
                      <a16:colId xmlns:a16="http://schemas.microsoft.com/office/drawing/2014/main" xmlns="" val="945233394"/>
                    </a:ext>
                  </a:extLst>
                </a:gridCol>
                <a:gridCol w="2514600">
                  <a:extLst>
                    <a:ext uri="{9D8B030D-6E8A-4147-A177-3AD203B41FA5}">
                      <a16:colId xmlns:a16="http://schemas.microsoft.com/office/drawing/2014/main" xmlns="" val="2572263168"/>
                    </a:ext>
                  </a:extLst>
                </a:gridCol>
                <a:gridCol w="2514600">
                  <a:extLst>
                    <a:ext uri="{9D8B030D-6E8A-4147-A177-3AD203B41FA5}">
                      <a16:colId xmlns:a16="http://schemas.microsoft.com/office/drawing/2014/main" xmlns="" val="1765783061"/>
                    </a:ext>
                  </a:extLst>
                </a:gridCol>
              </a:tblGrid>
              <a:tr h="613018">
                <a:tc>
                  <a:txBody>
                    <a:bodyPr/>
                    <a:lstStyle/>
                    <a:p>
                      <a:r>
                        <a:rPr lang="en-US" sz="2400" b="0" cap="all" spc="150" dirty="0">
                          <a:solidFill>
                            <a:schemeClr val="lt1"/>
                          </a:solidFill>
                        </a:rPr>
                        <a:t>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r>
                        <a:rPr lang="en-US" sz="2400" b="0" cap="all" spc="150" dirty="0">
                          <a:solidFill>
                            <a:schemeClr val="lt1"/>
                          </a:solidFill>
                        </a:rPr>
                        <a:t>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xmlns="" val="2580512675"/>
                  </a:ext>
                </a:extLst>
              </a:tr>
              <a:tr h="978778">
                <a:tc>
                  <a:txBody>
                    <a:bodyPr/>
                    <a:lstStyle/>
                    <a:p>
                      <a:r>
                        <a:rPr lang="en-US" sz="1400" cap="none" spc="0" dirty="0">
                          <a:solidFill>
                            <a:schemeClr val="tx1"/>
                          </a:solidFill>
                        </a:rPr>
                        <a:t> </a:t>
                      </a:r>
                      <a:r>
                        <a:rPr lang="en-US" sz="1400" dirty="0"/>
                        <a:t>Explore and visualize the dataset</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Build a classification model to predict if the customer has a higher probability of getting a promotion</a:t>
                      </a:r>
                      <a:endParaRPr lang="en-US" sz="1400" cap="none" spc="0" dirty="0">
                        <a:solidFill>
                          <a:schemeClr val="tx1"/>
                        </a:solidFill>
                      </a:endParaRPr>
                    </a:p>
                    <a:p>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dirty="0"/>
                        <a:t>Optimize the model using appropriate techniques</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r>
                        <a:rPr lang="en-US" sz="1400" dirty="0"/>
                        <a:t>Generate a set of insights and recommendations that will help the company</a:t>
                      </a:r>
                      <a:endParaRPr lang="en-US" sz="1400" cap="none" spc="0" dirty="0">
                        <a:solidFill>
                          <a:schemeClr val="tx1"/>
                        </a:solidFill>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xmlns="" val="2085369860"/>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38884B-28C6-466C-A48A-EF74560BDFFC}"/>
              </a:ext>
            </a:extLst>
          </p:cNvPr>
          <p:cNvSpPr>
            <a:spLocks noGrp="1"/>
          </p:cNvSpPr>
          <p:nvPr>
            <p:ph type="title"/>
          </p:nvPr>
        </p:nvSpPr>
        <p:spPr/>
        <p:txBody>
          <a:bodyPr/>
          <a:lstStyle/>
          <a:p>
            <a:r>
              <a:rPr lang="en-US" dirty="0"/>
              <a:t>Library </a:t>
            </a:r>
            <a:endParaRPr lang="en-IN" dirty="0"/>
          </a:p>
        </p:txBody>
      </p:sp>
      <p:sp>
        <p:nvSpPr>
          <p:cNvPr id="3" name="Content Placeholder 2">
            <a:extLst>
              <a:ext uri="{FF2B5EF4-FFF2-40B4-BE49-F238E27FC236}">
                <a16:creationId xmlns:a16="http://schemas.microsoft.com/office/drawing/2014/main" xmlns="" id="{AF6246DE-D04C-4B03-9351-22790E93F98D}"/>
              </a:ext>
            </a:extLst>
          </p:cNvPr>
          <p:cNvSpPr>
            <a:spLocks noGrp="1"/>
          </p:cNvSpPr>
          <p:nvPr>
            <p:ph idx="1"/>
          </p:nvPr>
        </p:nvSpPr>
        <p:spPr>
          <a:xfrm>
            <a:off x="1097280" y="2108201"/>
            <a:ext cx="10058400" cy="4189232"/>
          </a:xfrm>
        </p:spPr>
        <p:txBody>
          <a:bodyPr>
            <a:normAutofit/>
          </a:bodyPr>
          <a:lstStyle/>
          <a:p>
            <a:pPr marL="0" indent="0">
              <a:buNone/>
            </a:pPr>
            <a:r>
              <a:rPr lang="en-IN" dirty="0">
                <a:sym typeface="Wingdings" panose="05000000000000000000" pitchFamily="2" charset="2"/>
              </a:rPr>
              <a:t></a:t>
            </a:r>
            <a:r>
              <a:rPr lang="en-IN" dirty="0"/>
              <a:t>import </a:t>
            </a:r>
            <a:r>
              <a:rPr lang="en-IN" dirty="0" err="1"/>
              <a:t>numpy</a:t>
            </a:r>
            <a:r>
              <a:rPr lang="en-IN" dirty="0"/>
              <a:t> as np                                                              </a:t>
            </a:r>
            <a:r>
              <a:rPr lang="en-IN" dirty="0">
                <a:sym typeface="Wingdings" panose="05000000000000000000" pitchFamily="2" charset="2"/>
              </a:rPr>
              <a:t></a:t>
            </a:r>
            <a:r>
              <a:rPr lang="en-IN" dirty="0"/>
              <a:t>import pandas as pd</a:t>
            </a:r>
          </a:p>
          <a:p>
            <a:pPr marL="0" indent="0">
              <a:buNone/>
            </a:pPr>
            <a:r>
              <a:rPr lang="en-IN" dirty="0">
                <a:sym typeface="Wingdings" panose="05000000000000000000" pitchFamily="2" charset="2"/>
              </a:rPr>
              <a:t></a:t>
            </a:r>
            <a:r>
              <a:rPr lang="en-IN" dirty="0"/>
              <a:t>import seaborn as </a:t>
            </a:r>
            <a:r>
              <a:rPr lang="en-IN" dirty="0" err="1"/>
              <a:t>sns</a:t>
            </a:r>
            <a:r>
              <a:rPr lang="en-IN" dirty="0"/>
              <a:t>                                                          </a:t>
            </a:r>
            <a:r>
              <a:rPr lang="en-IN" dirty="0">
                <a:sym typeface="Wingdings" panose="05000000000000000000" pitchFamily="2" charset="2"/>
              </a:rPr>
              <a:t></a:t>
            </a:r>
            <a:r>
              <a:rPr lang="en-IN" dirty="0"/>
              <a:t>import </a:t>
            </a:r>
            <a:r>
              <a:rPr lang="en-IN" dirty="0" err="1"/>
              <a:t>matplotlib.pyplot</a:t>
            </a:r>
            <a:r>
              <a:rPr lang="en-IN" dirty="0"/>
              <a:t> as </a:t>
            </a:r>
            <a:r>
              <a:rPr lang="en-IN" dirty="0" err="1"/>
              <a:t>plt</a:t>
            </a:r>
            <a:endParaRPr lang="en-IN" dirty="0"/>
          </a:p>
          <a:p>
            <a:pPr marL="0" indent="0">
              <a:buNone/>
            </a:pPr>
            <a:r>
              <a:rPr lang="en-IN" dirty="0">
                <a:sym typeface="Wingdings" panose="05000000000000000000" pitchFamily="2" charset="2"/>
              </a:rPr>
              <a:t></a:t>
            </a:r>
            <a:r>
              <a:rPr lang="en-IN" dirty="0"/>
              <a:t>from </a:t>
            </a:r>
            <a:r>
              <a:rPr lang="en-IN" dirty="0" err="1"/>
              <a:t>sklearn.metrics</a:t>
            </a:r>
            <a:r>
              <a:rPr lang="en-IN" dirty="0"/>
              <a:t> import </a:t>
            </a:r>
            <a:r>
              <a:rPr lang="en-IN" dirty="0" err="1"/>
              <a:t>classification_report</a:t>
            </a:r>
            <a:endParaRPr lang="en-IN" dirty="0"/>
          </a:p>
          <a:p>
            <a:pPr marL="0" indent="0">
              <a:buNone/>
            </a:pPr>
            <a:r>
              <a:rPr lang="en-IN" dirty="0">
                <a:sym typeface="Wingdings" panose="05000000000000000000" pitchFamily="2" charset="2"/>
              </a:rPr>
              <a:t></a:t>
            </a:r>
            <a:r>
              <a:rPr lang="en-IN" dirty="0"/>
              <a:t>from </a:t>
            </a:r>
            <a:r>
              <a:rPr lang="en-IN" dirty="0" err="1"/>
              <a:t>sklearn.model_selection</a:t>
            </a:r>
            <a:r>
              <a:rPr lang="en-IN" dirty="0"/>
              <a:t> import </a:t>
            </a:r>
            <a:r>
              <a:rPr lang="en-IN" dirty="0" err="1"/>
              <a:t>train_test_spilt</a:t>
            </a:r>
            <a:endParaRPr lang="en-IN" dirty="0"/>
          </a:p>
          <a:p>
            <a:pPr marL="0" indent="0" fontAlgn="base">
              <a:buNone/>
            </a:pPr>
            <a:r>
              <a:rPr lang="en-US" dirty="0">
                <a:sym typeface="Wingdings" panose="05000000000000000000" pitchFamily="2" charset="2"/>
              </a:rPr>
              <a:t></a:t>
            </a:r>
            <a:r>
              <a:rPr lang="en-US" dirty="0"/>
              <a:t>from </a:t>
            </a:r>
            <a:r>
              <a:rPr lang="en-US" dirty="0" err="1"/>
              <a:t>sklearn.preprocessing</a:t>
            </a:r>
            <a:r>
              <a:rPr lang="en-US" dirty="0"/>
              <a:t> import </a:t>
            </a:r>
            <a:r>
              <a:rPr lang="en-US" dirty="0" err="1"/>
              <a:t>LabelEncoder</a:t>
            </a:r>
            <a:r>
              <a:rPr lang="en-US" dirty="0"/>
              <a:t>​</a:t>
            </a:r>
          </a:p>
          <a:p>
            <a:pPr marL="0" indent="0" fontAlgn="base">
              <a:buNone/>
            </a:pPr>
            <a:r>
              <a:rPr lang="en-US" dirty="0">
                <a:sym typeface="Wingdings" panose="05000000000000000000" pitchFamily="2" charset="2"/>
              </a:rPr>
              <a:t></a:t>
            </a:r>
            <a:r>
              <a:rPr lang="en-US" dirty="0"/>
              <a:t>from </a:t>
            </a:r>
            <a:r>
              <a:rPr lang="en-US" dirty="0" err="1"/>
              <a:t>sklearn.preprocessing</a:t>
            </a:r>
            <a:r>
              <a:rPr lang="en-US" dirty="0"/>
              <a:t> import </a:t>
            </a:r>
            <a:r>
              <a:rPr lang="en-US" dirty="0" err="1"/>
              <a:t>StandardScaler</a:t>
            </a:r>
            <a:r>
              <a:rPr lang="en-US" dirty="0"/>
              <a:t>​</a:t>
            </a:r>
          </a:p>
          <a:p>
            <a:pPr marL="0" indent="0" fontAlgn="base">
              <a:buNone/>
            </a:pPr>
            <a:r>
              <a:rPr lang="en-US" dirty="0">
                <a:sym typeface="Wingdings" panose="05000000000000000000" pitchFamily="2" charset="2"/>
              </a:rPr>
              <a:t></a:t>
            </a:r>
            <a:r>
              <a:rPr lang="en-US" dirty="0"/>
              <a:t>from </a:t>
            </a:r>
            <a:r>
              <a:rPr lang="en-US" dirty="0" err="1"/>
              <a:t>sklearn</a:t>
            </a:r>
            <a:r>
              <a:rPr lang="en-US" dirty="0"/>
              <a:t> import tree​</a:t>
            </a:r>
          </a:p>
          <a:p>
            <a:pPr marL="0" indent="0" fontAlgn="base">
              <a:buNone/>
            </a:pPr>
            <a:r>
              <a:rPr lang="en-US" dirty="0">
                <a:sym typeface="Wingdings" panose="05000000000000000000" pitchFamily="2" charset="2"/>
              </a:rPr>
              <a:t></a:t>
            </a:r>
            <a:r>
              <a:rPr lang="en-US" dirty="0"/>
              <a:t>import warnings​</a:t>
            </a:r>
          </a:p>
          <a:p>
            <a:pPr marL="0" indent="0" fontAlgn="base">
              <a:buNone/>
            </a:pPr>
            <a:r>
              <a:rPr lang="en-US" dirty="0">
                <a:sym typeface="Wingdings" panose="05000000000000000000" pitchFamily="2" charset="2"/>
              </a:rPr>
              <a:t></a:t>
            </a:r>
            <a:r>
              <a:rPr lang="en-US" dirty="0" err="1"/>
              <a:t>warnings.filterwarnings</a:t>
            </a:r>
            <a:r>
              <a:rPr lang="en-US" dirty="0"/>
              <a:t>('ignore’)​ </a:t>
            </a:r>
            <a:r>
              <a:rPr lang="en-IN" dirty="0"/>
              <a:t>from </a:t>
            </a:r>
            <a:r>
              <a:rPr lang="en-IN" dirty="0" err="1"/>
              <a:t>sklearn.naive_bayes</a:t>
            </a:r>
            <a:r>
              <a:rPr lang="en-IN" dirty="0"/>
              <a:t> import </a:t>
            </a:r>
            <a:r>
              <a:rPr lang="en-IN" dirty="0" err="1"/>
              <a:t>GaussianNB</a:t>
            </a:r>
            <a:r>
              <a:rPr lang="en-IN" dirty="0"/>
              <a:t>​</a:t>
            </a:r>
          </a:p>
          <a:p>
            <a:pPr marL="0" indent="0" fontAlgn="base">
              <a:buNone/>
            </a:pPr>
            <a:r>
              <a:rPr lang="en-IN" dirty="0">
                <a:sym typeface="Wingdings" panose="05000000000000000000" pitchFamily="2" charset="2"/>
              </a:rPr>
              <a:t></a:t>
            </a:r>
            <a:r>
              <a:rPr lang="en-IN" dirty="0"/>
              <a:t>from </a:t>
            </a:r>
            <a:r>
              <a:rPr lang="en-IN" dirty="0" err="1"/>
              <a:t>sklearn</a:t>
            </a:r>
            <a:r>
              <a:rPr lang="en-IN" dirty="0"/>
              <a:t> import metrics</a:t>
            </a:r>
            <a:r>
              <a:rPr lang="en-US" dirty="0"/>
              <a:t>​</a:t>
            </a:r>
          </a:p>
          <a:p>
            <a:pPr fontAlgn="base"/>
            <a:endParaRPr lang="en-IN" dirty="0"/>
          </a:p>
          <a:p>
            <a:pPr fontAlgn="base"/>
            <a:endParaRPr lang="en-US" dirty="0"/>
          </a:p>
          <a:p>
            <a:pPr marL="0" indent="0">
              <a:buNone/>
            </a:pPr>
            <a:endParaRPr lang="en-US" altLang="en-US" sz="3200" dirty="0">
              <a:solidFill>
                <a:schemeClr val="tx1"/>
              </a:solidFill>
              <a:latin typeface="Arial" panose="020B0604020202020204" pitchFamily="34"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val="869398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3C409DF-DFC0-4917-8D11-7D27C4F786BA}"/>
              </a:ext>
            </a:extLst>
          </p:cNvPr>
          <p:cNvSpPr>
            <a:spLocks noGrp="1"/>
          </p:cNvSpPr>
          <p:nvPr>
            <p:ph type="ctrTitle"/>
          </p:nvPr>
        </p:nvSpPr>
        <p:spPr/>
        <p:txBody>
          <a:bodyPr/>
          <a:lstStyle/>
          <a:p>
            <a:r>
              <a:rPr lang="en-US" dirty="0"/>
              <a:t>CLASSIFICATION</a:t>
            </a:r>
            <a:endParaRPr lang="en-IN" dirty="0"/>
          </a:p>
        </p:txBody>
      </p:sp>
      <p:sp>
        <p:nvSpPr>
          <p:cNvPr id="3" name="Subtitle 2">
            <a:extLst>
              <a:ext uri="{FF2B5EF4-FFF2-40B4-BE49-F238E27FC236}">
                <a16:creationId xmlns:a16="http://schemas.microsoft.com/office/drawing/2014/main" xmlns="" id="{B75335ED-C901-40E6-BE77-C7F0B6D6DEC2}"/>
              </a:ext>
            </a:extLst>
          </p:cNvPr>
          <p:cNvSpPr>
            <a:spLocks noGrp="1"/>
          </p:cNvSpPr>
          <p:nvPr>
            <p:ph type="subTitle" idx="1"/>
          </p:nvPr>
        </p:nvSpPr>
        <p:spPr/>
        <p:txBody>
          <a:bodyPr/>
          <a:lstStyle/>
          <a:p>
            <a:r>
              <a:rPr lang="en-US" dirty="0">
                <a:solidFill>
                  <a:srgbClr val="111111"/>
                </a:solidFill>
                <a:latin typeface="Roboto" panose="02000000000000000000" pitchFamily="2" charset="0"/>
              </a:rPr>
              <a:t>D</a:t>
            </a:r>
            <a:r>
              <a:rPr lang="en-US" b="0" i="0" dirty="0">
                <a:solidFill>
                  <a:srgbClr val="111111"/>
                </a:solidFill>
                <a:effectLst/>
                <a:latin typeface="Roboto" panose="02000000000000000000" pitchFamily="2" charset="0"/>
              </a:rPr>
              <a:t>ata is separated into different labels (or categories) according to the given input data.</a:t>
            </a:r>
            <a:endParaRPr lang="en-IN" dirty="0"/>
          </a:p>
        </p:txBody>
      </p:sp>
    </p:spTree>
    <p:extLst>
      <p:ext uri="{BB962C8B-B14F-4D97-AF65-F5344CB8AC3E}">
        <p14:creationId xmlns:p14="http://schemas.microsoft.com/office/powerpoint/2010/main" val="2249503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DB4C91E-7C52-4714-AFEE-BAD80B2C939A}"/>
              </a:ext>
            </a:extLst>
          </p:cNvPr>
          <p:cNvSpPr txBox="1"/>
          <p:nvPr/>
        </p:nvSpPr>
        <p:spPr>
          <a:xfrm>
            <a:off x="1510748" y="1204048"/>
            <a:ext cx="7734631" cy="2862322"/>
          </a:xfrm>
          <a:prstGeom prst="rect">
            <a:avLst/>
          </a:prstGeom>
          <a:noFill/>
        </p:spPr>
        <p:txBody>
          <a:bodyPr wrap="square">
            <a:spAutoFit/>
          </a:bodyPr>
          <a:lstStyle/>
          <a:p>
            <a:pPr algn="just">
              <a:buFont typeface="Arial" panose="020B0604020202020204" pitchFamily="34" charset="0"/>
              <a:buChar char="•"/>
            </a:pPr>
            <a:r>
              <a:rPr lang="en-IN" sz="2000" b="1" i="0" dirty="0">
                <a:solidFill>
                  <a:srgbClr val="000000"/>
                </a:solidFill>
                <a:effectLst/>
                <a:latin typeface="inter-bold"/>
              </a:rPr>
              <a:t>Linear Models</a:t>
            </a:r>
            <a:endParaRPr lang="en-IN" sz="2000" b="1" i="0" dirty="0">
              <a:solidFill>
                <a:srgbClr val="000000"/>
              </a:solidFill>
              <a:effectLst/>
              <a:latin typeface="inter-regular"/>
            </a:endParaRPr>
          </a:p>
          <a:p>
            <a:pPr marL="742950" lvl="1" indent="-285750" algn="just">
              <a:buFont typeface="Arial" panose="020B0604020202020204" pitchFamily="34" charset="0"/>
              <a:buChar char="•"/>
            </a:pPr>
            <a:r>
              <a:rPr lang="en-IN" sz="2000" b="0" i="0" dirty="0">
                <a:solidFill>
                  <a:srgbClr val="000000"/>
                </a:solidFill>
                <a:effectLst/>
                <a:latin typeface="inter-regular"/>
              </a:rPr>
              <a:t>Logistic Regression</a:t>
            </a:r>
          </a:p>
          <a:p>
            <a:pPr marL="742950" lvl="1" indent="-285750" algn="just">
              <a:buFont typeface="Arial" panose="020B0604020202020204" pitchFamily="34" charset="0"/>
              <a:buChar char="•"/>
            </a:pPr>
            <a:r>
              <a:rPr lang="en-IN" sz="2000" b="0" i="0" dirty="0">
                <a:solidFill>
                  <a:srgbClr val="000000"/>
                </a:solidFill>
                <a:effectLst/>
                <a:latin typeface="inter-regular"/>
              </a:rPr>
              <a:t>Support Vector Machines</a:t>
            </a:r>
          </a:p>
          <a:p>
            <a:pPr algn="just">
              <a:buFont typeface="Arial" panose="020B0604020202020204" pitchFamily="34" charset="0"/>
              <a:buChar char="•"/>
            </a:pPr>
            <a:r>
              <a:rPr lang="en-IN" sz="2000" b="1" i="0" dirty="0">
                <a:solidFill>
                  <a:srgbClr val="000000"/>
                </a:solidFill>
                <a:effectLst/>
                <a:latin typeface="inter-bold"/>
              </a:rPr>
              <a:t>Non-linear Models</a:t>
            </a:r>
            <a:endParaRPr lang="en-IN" sz="2000" b="0" i="0" dirty="0">
              <a:solidFill>
                <a:srgbClr val="000000"/>
              </a:solidFill>
              <a:effectLst/>
              <a:latin typeface="inter-regular"/>
            </a:endParaRPr>
          </a:p>
          <a:p>
            <a:pPr marL="742950" lvl="1" indent="-285750" algn="just">
              <a:buFont typeface="Arial" panose="020B0604020202020204" pitchFamily="34" charset="0"/>
              <a:buChar char="•"/>
            </a:pPr>
            <a:r>
              <a:rPr lang="en-IN" sz="2000" b="0" i="0" dirty="0">
                <a:solidFill>
                  <a:srgbClr val="000000"/>
                </a:solidFill>
                <a:effectLst/>
                <a:latin typeface="inter-regular"/>
              </a:rPr>
              <a:t>K-Nearest Neighbours</a:t>
            </a:r>
          </a:p>
          <a:p>
            <a:pPr marL="742950" lvl="1" indent="-285750" algn="just">
              <a:buFont typeface="Arial" panose="020B0604020202020204" pitchFamily="34" charset="0"/>
              <a:buChar char="•"/>
            </a:pPr>
            <a:r>
              <a:rPr lang="en-IN" sz="2000" b="0" i="0" dirty="0">
                <a:solidFill>
                  <a:srgbClr val="000000"/>
                </a:solidFill>
                <a:effectLst/>
                <a:latin typeface="inter-regular"/>
              </a:rPr>
              <a:t>Kernel SVM</a:t>
            </a:r>
          </a:p>
          <a:p>
            <a:pPr marL="742950" lvl="1" indent="-285750" algn="just">
              <a:buFont typeface="Arial" panose="020B0604020202020204" pitchFamily="34" charset="0"/>
              <a:buChar char="•"/>
            </a:pPr>
            <a:r>
              <a:rPr lang="en-IN" sz="2000" b="0" i="0" dirty="0">
                <a:solidFill>
                  <a:srgbClr val="000000"/>
                </a:solidFill>
                <a:effectLst/>
                <a:latin typeface="inter-regular"/>
              </a:rPr>
              <a:t>Naïve Bayes</a:t>
            </a:r>
          </a:p>
          <a:p>
            <a:pPr marL="742950" lvl="1" indent="-285750" algn="just">
              <a:buFont typeface="Arial" panose="020B0604020202020204" pitchFamily="34" charset="0"/>
              <a:buChar char="•"/>
            </a:pPr>
            <a:r>
              <a:rPr lang="en-IN" sz="2000" b="0" i="0" dirty="0">
                <a:solidFill>
                  <a:srgbClr val="000000"/>
                </a:solidFill>
                <a:effectLst/>
                <a:latin typeface="inter-regular"/>
              </a:rPr>
              <a:t>Decision Tree Classification</a:t>
            </a:r>
          </a:p>
          <a:p>
            <a:pPr marL="742950" lvl="1" indent="-285750" algn="just">
              <a:buFont typeface="Arial" panose="020B0604020202020204" pitchFamily="34" charset="0"/>
              <a:buChar char="•"/>
            </a:pPr>
            <a:r>
              <a:rPr lang="en-IN" sz="2000" b="0" i="0" dirty="0">
                <a:solidFill>
                  <a:srgbClr val="000000"/>
                </a:solidFill>
                <a:effectLst/>
                <a:latin typeface="inter-regular"/>
              </a:rPr>
              <a:t>Random Forest Classification</a:t>
            </a:r>
          </a:p>
        </p:txBody>
      </p:sp>
    </p:spTree>
    <p:extLst>
      <p:ext uri="{BB962C8B-B14F-4D97-AF65-F5344CB8AC3E}">
        <p14:creationId xmlns:p14="http://schemas.microsoft.com/office/powerpoint/2010/main" val="103763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39F70D-6E25-4682-9D90-8C4F5A34AEB0}"/>
              </a:ext>
            </a:extLst>
          </p:cNvPr>
          <p:cNvSpPr>
            <a:spLocks noGrp="1"/>
          </p:cNvSpPr>
          <p:nvPr>
            <p:ph type="title"/>
          </p:nvPr>
        </p:nvSpPr>
        <p:spPr/>
        <p:txBody>
          <a:bodyPr/>
          <a:lstStyle/>
          <a:p>
            <a:r>
              <a:rPr lang="en-US" dirty="0">
                <a:highlight>
                  <a:srgbClr val="FFFF00"/>
                </a:highlight>
              </a:rPr>
              <a:t> </a:t>
            </a:r>
            <a:endParaRPr lang="en-IN" dirty="0">
              <a:highlight>
                <a:srgbClr val="FFFF00"/>
              </a:highlight>
            </a:endParaRPr>
          </a:p>
        </p:txBody>
      </p:sp>
      <p:sp>
        <p:nvSpPr>
          <p:cNvPr id="3" name="Content Placeholder 2">
            <a:extLst>
              <a:ext uri="{FF2B5EF4-FFF2-40B4-BE49-F238E27FC236}">
                <a16:creationId xmlns:a16="http://schemas.microsoft.com/office/drawing/2014/main" xmlns="" id="{2541E901-D1A8-409D-9ACE-7D91C94D1DB9}"/>
              </a:ext>
            </a:extLst>
          </p:cNvPr>
          <p:cNvSpPr>
            <a:spLocks noGrp="1"/>
          </p:cNvSpPr>
          <p:nvPr>
            <p:ph idx="1"/>
          </p:nvPr>
        </p:nvSpPr>
        <p:spPr>
          <a:xfrm>
            <a:off x="1097279" y="55659"/>
            <a:ext cx="10734261" cy="6456459"/>
          </a:xfrm>
        </p:spPr>
        <p:txBody>
          <a:bodyPr>
            <a:normAutofit/>
          </a:bodyPr>
          <a:lstStyle/>
          <a:p>
            <a:r>
              <a:rPr lang="en-US" dirty="0">
                <a:highlight>
                  <a:srgbClr val="00FF00"/>
                </a:highlight>
              </a:rPr>
              <a:t>KNN (K-NEAREST NEIGHBOURS)</a:t>
            </a:r>
            <a:r>
              <a:rPr lang="en-IN" dirty="0">
                <a:highlight>
                  <a:srgbClr val="00FF00"/>
                </a:highlight>
              </a:rPr>
              <a:t>:</a:t>
            </a:r>
            <a:r>
              <a:rPr lang="en-US" dirty="0">
                <a:highlight>
                  <a:srgbClr val="00FF00"/>
                </a:highlight>
              </a:rPr>
              <a:t> </a:t>
            </a:r>
            <a:r>
              <a:rPr lang="en-US" dirty="0"/>
              <a:t>THE </a:t>
            </a:r>
            <a:r>
              <a:rPr lang="en-US" dirty="0">
                <a:highlight>
                  <a:srgbClr val="FFFF00"/>
                </a:highlight>
              </a:rPr>
              <a:t>DISTANCE FROM KNOWN DATA POINT</a:t>
            </a:r>
          </a:p>
          <a:p>
            <a:r>
              <a:rPr lang="en-US" dirty="0"/>
              <a:t>AFTER WE GATHER THE K NEIGHBOURS WE SIMPLEY TAKE </a:t>
            </a:r>
            <a:r>
              <a:rPr lang="en-US" dirty="0">
                <a:highlight>
                  <a:srgbClr val="FFFF00"/>
                </a:highlight>
              </a:rPr>
              <a:t>THE MAJORITY AND CLASSIFY THE UNKNOWN DATA INTO THAT CATEGORY</a:t>
            </a:r>
          </a:p>
          <a:p>
            <a:r>
              <a:rPr lang="en-US" dirty="0">
                <a:highlight>
                  <a:srgbClr val="00FF00"/>
                </a:highlight>
              </a:rPr>
              <a:t>LOGISTIC REGRESSION:</a:t>
            </a:r>
            <a:r>
              <a:rPr lang="en-US" dirty="0"/>
              <a:t>THIS FUNCTION IS ALSO CALLED THE </a:t>
            </a:r>
            <a:r>
              <a:rPr lang="en-US" dirty="0">
                <a:highlight>
                  <a:srgbClr val="FFFF00"/>
                </a:highlight>
              </a:rPr>
              <a:t>SIGMOD </a:t>
            </a:r>
            <a:r>
              <a:rPr lang="en-US" dirty="0"/>
              <a:t>FUNCTION. INPUT VALUES ARE </a:t>
            </a:r>
            <a:r>
              <a:rPr lang="en-US" dirty="0">
                <a:highlight>
                  <a:srgbClr val="FFFF00"/>
                </a:highlight>
              </a:rPr>
              <a:t>COMBINED LINEARLY USING WEIGHTS OR COEFFIECT VALUES TO PREDICT AN OUTPUT </a:t>
            </a:r>
            <a:r>
              <a:rPr lang="en-US" dirty="0"/>
              <a:t>.IT IS DIFFERNET FROM LINEAR REGRESSION BECAUSE THE OUTPUT VALUVE BEING MODELLED IS BINARY INSTEAD OF CONTIUOUS</a:t>
            </a:r>
          </a:p>
          <a:p>
            <a:r>
              <a:rPr lang="en-US" dirty="0">
                <a:highlight>
                  <a:srgbClr val="00FF00"/>
                </a:highlight>
              </a:rPr>
              <a:t>NAÏVE BAYES: </a:t>
            </a:r>
            <a:r>
              <a:rPr lang="en-US" dirty="0"/>
              <a:t>IT WORKS ON THE BAYES’THEOREM</a:t>
            </a:r>
          </a:p>
          <a:p>
            <a:r>
              <a:rPr lang="en-US" dirty="0"/>
              <a:t>BAYES’ THEOREM FIND THE PROBABLILITY OF AN EVENT OCCURING GIVEN THE </a:t>
            </a:r>
            <a:r>
              <a:rPr lang="en-US" dirty="0">
                <a:highlight>
                  <a:srgbClr val="FFFF00"/>
                </a:highlight>
              </a:rPr>
              <a:t>PROBABILITY OF ANOTHER EVENT THAT HAS ALREADY OCCURRED </a:t>
            </a:r>
            <a:r>
              <a:rPr lang="en-US" dirty="0"/>
              <a:t>IT IS CALL ED NAÏVE BAYES OR IDIOT BAYES</a:t>
            </a:r>
          </a:p>
          <a:p>
            <a:r>
              <a:rPr lang="en-US" dirty="0"/>
              <a:t>BECAUSE THE CALCULATION OF THE PROBABILITIES FOR EACH HYPOTHESIS ARE SIMPLIFIED TO MAKE </a:t>
            </a:r>
            <a:r>
              <a:rPr lang="en-US" dirty="0">
                <a:highlight>
                  <a:srgbClr val="FFFF00"/>
                </a:highlight>
              </a:rPr>
              <a:t>OWN CALCULATION</a:t>
            </a:r>
          </a:p>
          <a:p>
            <a:r>
              <a:rPr lang="en-US" dirty="0">
                <a:highlight>
                  <a:srgbClr val="00FF00"/>
                </a:highlight>
              </a:rPr>
              <a:t>SUPPORT VECTOR MACHINE:</a:t>
            </a:r>
            <a:r>
              <a:rPr lang="en-US" dirty="0"/>
              <a:t>SVM IS AN EXCITING ALOGORTHM AND THE CONCEPTS ARE RELATIVELY SIMPLE THE </a:t>
            </a:r>
            <a:r>
              <a:rPr lang="en-US" dirty="0">
                <a:highlight>
                  <a:srgbClr val="FFFF00"/>
                </a:highlight>
              </a:rPr>
              <a:t>MAXIMAL –MARGIN CLASSSIFIER IS A HYPOTHETICAL CLA</a:t>
            </a:r>
            <a:r>
              <a:rPr lang="en-US" dirty="0"/>
              <a:t>SSIFIER THAT BEST EXPLAINS HOW SVM WORK IN PRACTICE</a:t>
            </a:r>
          </a:p>
          <a:p>
            <a:r>
              <a:rPr lang="en-US" dirty="0"/>
              <a:t>IN SVM A HYPLANE IS SELECTED TO </a:t>
            </a:r>
            <a:r>
              <a:rPr lang="en-US" dirty="0">
                <a:highlight>
                  <a:srgbClr val="FFFF00"/>
                </a:highlight>
              </a:rPr>
              <a:t>BEST SEPARATE THE POINTS IN THE INPUT VARIABLE </a:t>
            </a:r>
            <a:r>
              <a:rPr lang="en-US" dirty="0"/>
              <a:t>SPACE BY THEAI CLASS</a:t>
            </a:r>
          </a:p>
          <a:p>
            <a:r>
              <a:rPr lang="en-US" dirty="0"/>
              <a:t>IN TWO DIMENSIONS YOU CAN VISUALIZE THIS AS A LINE AND IN THREE DIMENSIONS IT CAN BE A HYPER PLANE</a:t>
            </a:r>
          </a:p>
          <a:p>
            <a:endParaRPr lang="en-US" dirty="0">
              <a:highlight>
                <a:srgbClr val="FFFF00"/>
              </a:highlight>
            </a:endParaRPr>
          </a:p>
          <a:p>
            <a:endParaRPr lang="en-IN" dirty="0">
              <a:highlight>
                <a:srgbClr val="00FF00"/>
              </a:highlight>
            </a:endParaRPr>
          </a:p>
          <a:p>
            <a:endParaRPr lang="en-US" dirty="0">
              <a:highlight>
                <a:srgbClr val="00FF00"/>
              </a:highlight>
            </a:endParaRPr>
          </a:p>
          <a:p>
            <a:endParaRPr lang="en-US" dirty="0">
              <a:highlight>
                <a:srgbClr val="FFFF00"/>
              </a:highlight>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xmlns="" id="{6F103DFE-4BB7-48E2-92DB-71DB61C28BFE}"/>
                  </a:ext>
                </a:extLst>
              </p14:cNvPr>
              <p14:cNvContentPartPr/>
              <p14:nvPr/>
            </p14:nvContentPartPr>
            <p14:xfrm>
              <a:off x="9096277" y="317911"/>
              <a:ext cx="360" cy="360"/>
            </p14:xfrm>
          </p:contentPart>
        </mc:Choice>
        <mc:Fallback xmlns="">
          <p:pic>
            <p:nvPicPr>
              <p:cNvPr id="4" name="Ink 3">
                <a:extLst>
                  <a:ext uri="{FF2B5EF4-FFF2-40B4-BE49-F238E27FC236}">
                    <a16:creationId xmlns:a16="http://schemas.microsoft.com/office/drawing/2014/main" id="{6F103DFE-4BB7-48E2-92DB-71DB61C28BFE}"/>
                  </a:ext>
                </a:extLst>
              </p:cNvPr>
              <p:cNvPicPr/>
              <p:nvPr/>
            </p:nvPicPr>
            <p:blipFill>
              <a:blip r:embed="rId3"/>
              <a:stretch>
                <a:fillRect/>
              </a:stretch>
            </p:blipFill>
            <p:spPr>
              <a:xfrm>
                <a:off x="9087277" y="309271"/>
                <a:ext cx="18000" cy="18000"/>
              </a:xfrm>
              <a:prstGeom prst="rect">
                <a:avLst/>
              </a:prstGeom>
            </p:spPr>
          </p:pic>
        </mc:Fallback>
      </mc:AlternateContent>
    </p:spTree>
    <p:extLst>
      <p:ext uri="{BB962C8B-B14F-4D97-AF65-F5344CB8AC3E}">
        <p14:creationId xmlns:p14="http://schemas.microsoft.com/office/powerpoint/2010/main" val="288850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976BF91-7580-4C39-B1F9-A98E2BF834CF}"/>
              </a:ext>
            </a:extLst>
          </p:cNvPr>
          <p:cNvSpPr txBox="1"/>
          <p:nvPr/>
        </p:nvSpPr>
        <p:spPr>
          <a:xfrm>
            <a:off x="485030" y="469127"/>
            <a:ext cx="11036410" cy="2308324"/>
          </a:xfrm>
          <a:prstGeom prst="rect">
            <a:avLst/>
          </a:prstGeom>
          <a:noFill/>
        </p:spPr>
        <p:txBody>
          <a:bodyPr wrap="square" rtlCol="0">
            <a:spAutoFit/>
          </a:bodyPr>
          <a:lstStyle/>
          <a:p>
            <a:r>
              <a:rPr lang="en-US" dirty="0">
                <a:highlight>
                  <a:srgbClr val="00FF00"/>
                </a:highlight>
              </a:rPr>
              <a:t>RANDOM FOREST: </a:t>
            </a:r>
            <a:r>
              <a:rPr lang="en-US" dirty="0"/>
              <a:t>IT USES A LOT OF DECISION TREES SAY,AN ENSEMBLE WHERE EACH TREE IS LITTLE DIFFERENT FROM THE OTHERS WHEN WE GET A NEW DATA,WE TAKE THE MAJORITY VOTE OF THE ENSEMBLE TO GET A FINAL RESULT</a:t>
            </a:r>
          </a:p>
          <a:p>
            <a:r>
              <a:rPr lang="en-US" dirty="0">
                <a:highlight>
                  <a:srgbClr val="00FF00"/>
                </a:highlight>
              </a:rPr>
              <a:t>DECISION TREE:</a:t>
            </a:r>
          </a:p>
          <a:p>
            <a:endParaRPr lang="en-US" dirty="0">
              <a:highlight>
                <a:srgbClr val="00FF00"/>
              </a:highlight>
            </a:endParaRPr>
          </a:p>
          <a:p>
            <a:endParaRPr lang="en-US" dirty="0"/>
          </a:p>
          <a:p>
            <a:endParaRPr lang="en-US" dirty="0"/>
          </a:p>
          <a:p>
            <a:endParaRPr lang="en-US" dirty="0">
              <a:highlight>
                <a:srgbClr val="00FF00"/>
              </a:highlight>
            </a:endParaRP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xmlns="" id="{191C9821-F208-4736-B1CA-85E2D738A21A}"/>
                  </a:ext>
                </a:extLst>
              </p14:cNvPr>
              <p14:cNvContentPartPr/>
              <p14:nvPr/>
            </p14:nvContentPartPr>
            <p14:xfrm>
              <a:off x="3450757" y="2631631"/>
              <a:ext cx="360" cy="360"/>
            </p14:xfrm>
          </p:contentPart>
        </mc:Choice>
        <mc:Fallback xmlns="">
          <p:pic>
            <p:nvPicPr>
              <p:cNvPr id="6" name="Ink 5">
                <a:extLst>
                  <a:ext uri="{FF2B5EF4-FFF2-40B4-BE49-F238E27FC236}">
                    <a16:creationId xmlns:a16="http://schemas.microsoft.com/office/drawing/2014/main" id="{191C9821-F208-4736-B1CA-85E2D738A21A}"/>
                  </a:ext>
                </a:extLst>
              </p:cNvPr>
              <p:cNvPicPr/>
              <p:nvPr/>
            </p:nvPicPr>
            <p:blipFill>
              <a:blip r:embed="rId3"/>
              <a:stretch>
                <a:fillRect/>
              </a:stretch>
            </p:blipFill>
            <p:spPr>
              <a:xfrm>
                <a:off x="3442117" y="2622631"/>
                <a:ext cx="18000" cy="18000"/>
              </a:xfrm>
              <a:prstGeom prst="rect">
                <a:avLst/>
              </a:prstGeom>
            </p:spPr>
          </p:pic>
        </mc:Fallback>
      </mc:AlternateContent>
      <p:pic>
        <p:nvPicPr>
          <p:cNvPr id="9" name="Picture 2" descr="See the source image">
            <a:extLst>
              <a:ext uri="{FF2B5EF4-FFF2-40B4-BE49-F238E27FC236}">
                <a16:creationId xmlns:a16="http://schemas.microsoft.com/office/drawing/2014/main" xmlns="" id="{1EBB525C-73DE-47D1-BAFE-0EB968B6C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030" y="1623289"/>
            <a:ext cx="8468139" cy="397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831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18006DE8-49D8-4808-A907-F3F079D00BFF}"/>
              </a:ext>
            </a:extLst>
          </p:cNvPr>
          <p:cNvPicPr>
            <a:picLocks noChangeAspect="1"/>
          </p:cNvPicPr>
          <p:nvPr/>
        </p:nvPicPr>
        <p:blipFill>
          <a:blip r:embed="rId2"/>
          <a:stretch>
            <a:fillRect/>
          </a:stretch>
        </p:blipFill>
        <p:spPr>
          <a:xfrm>
            <a:off x="0" y="-1"/>
            <a:ext cx="12192000" cy="7028953"/>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xmlns="" id="{04D8CD0E-87C7-476C-BA4D-CA88CEAE5A4A}"/>
                  </a:ext>
                </a:extLst>
              </p14:cNvPr>
              <p14:cNvContentPartPr/>
              <p14:nvPr/>
            </p14:nvContentPartPr>
            <p14:xfrm>
              <a:off x="2074117" y="5310344"/>
              <a:ext cx="2378880" cy="669960"/>
            </p14:xfrm>
          </p:contentPart>
        </mc:Choice>
        <mc:Fallback xmlns="">
          <p:pic>
            <p:nvPicPr>
              <p:cNvPr id="4" name="Ink 3">
                <a:extLst>
                  <a:ext uri="{FF2B5EF4-FFF2-40B4-BE49-F238E27FC236}">
                    <a16:creationId xmlns:a16="http://schemas.microsoft.com/office/drawing/2014/main" id="{04D8CD0E-87C7-476C-BA4D-CA88CEAE5A4A}"/>
                  </a:ext>
                </a:extLst>
              </p:cNvPr>
              <p:cNvPicPr/>
              <p:nvPr/>
            </p:nvPicPr>
            <p:blipFill>
              <a:blip r:embed="rId4"/>
              <a:stretch>
                <a:fillRect/>
              </a:stretch>
            </p:blipFill>
            <p:spPr>
              <a:xfrm>
                <a:off x="2065117" y="5301704"/>
                <a:ext cx="2396520" cy="687600"/>
              </a:xfrm>
              <a:prstGeom prst="rect">
                <a:avLst/>
              </a:prstGeom>
            </p:spPr>
          </p:pic>
        </mc:Fallback>
      </mc:AlternateContent>
    </p:spTree>
    <p:extLst>
      <p:ext uri="{BB962C8B-B14F-4D97-AF65-F5344CB8AC3E}">
        <p14:creationId xmlns:p14="http://schemas.microsoft.com/office/powerpoint/2010/main" val="388544380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3311</TotalTime>
  <Words>486</Words>
  <Application>Microsoft Office PowerPoint</Application>
  <PresentationFormat>Custom</PresentationFormat>
  <Paragraphs>55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PROJECT BASED LEARNING</vt:lpstr>
      <vt:lpstr>Description </vt:lpstr>
      <vt:lpstr>objective</vt:lpstr>
      <vt:lpstr>Library </vt:lpstr>
      <vt:lpstr>CLASSIFICATION</vt:lpstr>
      <vt:lpstr>PowerPoint Presentation</vt:lpstr>
      <vt:lpstr>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dc:title>
  <dc:creator>Pasupuleti Siva Kiran</dc:creator>
  <cp:lastModifiedBy>DELL</cp:lastModifiedBy>
  <cp:revision>3</cp:revision>
  <dcterms:created xsi:type="dcterms:W3CDTF">2021-12-28T11:06:57Z</dcterms:created>
  <dcterms:modified xsi:type="dcterms:W3CDTF">2022-01-14T06:10:32Z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