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BB00FE"/>
    <a:srgbClr val="9900CC"/>
    <a:srgbClr val="DD7DFF"/>
    <a:srgbClr val="E9A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23" d="100"/>
          <a:sy n="23" d="100"/>
        </p:scale>
        <p:origin x="89"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oaw\Documents\School\Northwestern\2017-18_Senior\Spring2018\EECS372\Final%20Project\Experiments%202\Door%20Proximi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oaw\Documents\School\Northwestern\2017-18_Senior\Spring2018\EECS372\Final%20Project\Experiments%202\Hallway%20Siz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oaw\Documents\School\Northwestern\2017-18_Senior\Spring2018\EECS372\Final%20Project\Experiments%202\Number%20of%20Room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[Door Proximity.xlsx]Door Proximity!PivotTable1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Evacuation Time and Door Proximity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
        <c:idx val="30"/>
        <c:spPr>
          <a:solidFill>
            <a:schemeClr val="accent1"/>
          </a:solidFill>
          <a:ln w="28575" cap="rnd">
            <a:solidFill>
              <a:schemeClr val="accent1"/>
            </a:solidFill>
            <a:round/>
          </a:ln>
          <a:effectLst/>
        </c:spPr>
        <c:marker>
          <c:symbol val="none"/>
        </c:marker>
      </c:pivotFmt>
      <c:pivotFmt>
        <c:idx val="31"/>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'Door Proximity'!$N$7:$N$8</c:f>
              <c:strCache>
                <c:ptCount val="1"/>
                <c:pt idx="0">
                  <c:v>25</c:v>
                </c:pt>
              </c:strCache>
            </c:strRef>
          </c:tx>
          <c:spPr>
            <a:ln w="28575" cap="rnd">
              <a:solidFill>
                <a:schemeClr val="accent1"/>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Proximity'!$N$9:$N$23</c:f>
              <c:numCache>
                <c:formatCode>General</c:formatCode>
                <c:ptCount val="14"/>
                <c:pt idx="0">
                  <c:v>81.239999999999995</c:v>
                </c:pt>
                <c:pt idx="1">
                  <c:v>80.52</c:v>
                </c:pt>
                <c:pt idx="2">
                  <c:v>79.239999999999995</c:v>
                </c:pt>
                <c:pt idx="3">
                  <c:v>81</c:v>
                </c:pt>
                <c:pt idx="4">
                  <c:v>78.48</c:v>
                </c:pt>
                <c:pt idx="5">
                  <c:v>78.36</c:v>
                </c:pt>
                <c:pt idx="6">
                  <c:v>79.44</c:v>
                </c:pt>
                <c:pt idx="7">
                  <c:v>77.599999999999994</c:v>
                </c:pt>
                <c:pt idx="8">
                  <c:v>78.040000000000006</c:v>
                </c:pt>
                <c:pt idx="9">
                  <c:v>79.08</c:v>
                </c:pt>
                <c:pt idx="10">
                  <c:v>77.959999999999994</c:v>
                </c:pt>
                <c:pt idx="11">
                  <c:v>75.88</c:v>
                </c:pt>
                <c:pt idx="12">
                  <c:v>79.599999999999994</c:v>
                </c:pt>
                <c:pt idx="13">
                  <c:v>79.84</c:v>
                </c:pt>
              </c:numCache>
            </c:numRef>
          </c:val>
          <c:smooth val="0"/>
          <c:extLst>
            <c:ext xmlns:c16="http://schemas.microsoft.com/office/drawing/2014/chart" uri="{C3380CC4-5D6E-409C-BE32-E72D297353CC}">
              <c16:uniqueId val="{00000000-CBAC-4E86-B656-441C2D26080C}"/>
            </c:ext>
          </c:extLst>
        </c:ser>
        <c:ser>
          <c:idx val="1"/>
          <c:order val="1"/>
          <c:tx>
            <c:strRef>
              <c:f>'Door Proximity'!$O$7:$O$8</c:f>
              <c:strCache>
                <c:ptCount val="1"/>
                <c:pt idx="0">
                  <c:v>50</c:v>
                </c:pt>
              </c:strCache>
            </c:strRef>
          </c:tx>
          <c:spPr>
            <a:ln w="28575" cap="rnd">
              <a:solidFill>
                <a:schemeClr val="accent2"/>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Proximity'!$O$9:$O$23</c:f>
              <c:numCache>
                <c:formatCode>General</c:formatCode>
                <c:ptCount val="14"/>
                <c:pt idx="0">
                  <c:v>83.6</c:v>
                </c:pt>
                <c:pt idx="1">
                  <c:v>83.16</c:v>
                </c:pt>
                <c:pt idx="2">
                  <c:v>81.96</c:v>
                </c:pt>
                <c:pt idx="3">
                  <c:v>82.48</c:v>
                </c:pt>
                <c:pt idx="4">
                  <c:v>81.96</c:v>
                </c:pt>
                <c:pt idx="5">
                  <c:v>83.68</c:v>
                </c:pt>
                <c:pt idx="6">
                  <c:v>82.64</c:v>
                </c:pt>
                <c:pt idx="7">
                  <c:v>83.2</c:v>
                </c:pt>
                <c:pt idx="8">
                  <c:v>82.08</c:v>
                </c:pt>
                <c:pt idx="9">
                  <c:v>84.36</c:v>
                </c:pt>
                <c:pt idx="10">
                  <c:v>83.52</c:v>
                </c:pt>
                <c:pt idx="11">
                  <c:v>83.04</c:v>
                </c:pt>
                <c:pt idx="12">
                  <c:v>84.12</c:v>
                </c:pt>
                <c:pt idx="13">
                  <c:v>83.2</c:v>
                </c:pt>
              </c:numCache>
            </c:numRef>
          </c:val>
          <c:smooth val="0"/>
          <c:extLst>
            <c:ext xmlns:c16="http://schemas.microsoft.com/office/drawing/2014/chart" uri="{C3380CC4-5D6E-409C-BE32-E72D297353CC}">
              <c16:uniqueId val="{00000001-CBAC-4E86-B656-441C2D26080C}"/>
            </c:ext>
          </c:extLst>
        </c:ser>
        <c:ser>
          <c:idx val="2"/>
          <c:order val="2"/>
          <c:tx>
            <c:strRef>
              <c:f>'Door Proximity'!$P$7:$P$8</c:f>
              <c:strCache>
                <c:ptCount val="1"/>
                <c:pt idx="0">
                  <c:v>100</c:v>
                </c:pt>
              </c:strCache>
            </c:strRef>
          </c:tx>
          <c:spPr>
            <a:ln w="28575" cap="rnd">
              <a:solidFill>
                <a:schemeClr val="accent3"/>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Proximity'!$P$9:$P$23</c:f>
              <c:numCache>
                <c:formatCode>General</c:formatCode>
                <c:ptCount val="14"/>
                <c:pt idx="0">
                  <c:v>115.24</c:v>
                </c:pt>
                <c:pt idx="1">
                  <c:v>110.24</c:v>
                </c:pt>
                <c:pt idx="2">
                  <c:v>103.44</c:v>
                </c:pt>
                <c:pt idx="3">
                  <c:v>100.4</c:v>
                </c:pt>
                <c:pt idx="4">
                  <c:v>99.72</c:v>
                </c:pt>
                <c:pt idx="5">
                  <c:v>100.2</c:v>
                </c:pt>
                <c:pt idx="6">
                  <c:v>101.08</c:v>
                </c:pt>
                <c:pt idx="7">
                  <c:v>101.64</c:v>
                </c:pt>
                <c:pt idx="8">
                  <c:v>102.76</c:v>
                </c:pt>
                <c:pt idx="9">
                  <c:v>105.2</c:v>
                </c:pt>
                <c:pt idx="10">
                  <c:v>104.56</c:v>
                </c:pt>
                <c:pt idx="11">
                  <c:v>105</c:v>
                </c:pt>
                <c:pt idx="12">
                  <c:v>104.32</c:v>
                </c:pt>
                <c:pt idx="13">
                  <c:v>102.88</c:v>
                </c:pt>
              </c:numCache>
            </c:numRef>
          </c:val>
          <c:smooth val="0"/>
          <c:extLst>
            <c:ext xmlns:c16="http://schemas.microsoft.com/office/drawing/2014/chart" uri="{C3380CC4-5D6E-409C-BE32-E72D297353CC}">
              <c16:uniqueId val="{00000002-CBAC-4E86-B656-441C2D26080C}"/>
            </c:ext>
          </c:extLst>
        </c:ser>
        <c:ser>
          <c:idx val="3"/>
          <c:order val="3"/>
          <c:tx>
            <c:strRef>
              <c:f>'Door Proximity'!$Q$7:$Q$8</c:f>
              <c:strCache>
                <c:ptCount val="1"/>
                <c:pt idx="0">
                  <c:v>150</c:v>
                </c:pt>
              </c:strCache>
            </c:strRef>
          </c:tx>
          <c:spPr>
            <a:ln w="28575" cap="rnd">
              <a:solidFill>
                <a:schemeClr val="accent4"/>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Proximity'!$Q$9:$Q$23</c:f>
              <c:numCache>
                <c:formatCode>General</c:formatCode>
                <c:ptCount val="14"/>
                <c:pt idx="0">
                  <c:v>167.08</c:v>
                </c:pt>
                <c:pt idx="1">
                  <c:v>155.44</c:v>
                </c:pt>
                <c:pt idx="2">
                  <c:v>142.47999999999999</c:v>
                </c:pt>
                <c:pt idx="3">
                  <c:v>140.84</c:v>
                </c:pt>
                <c:pt idx="4">
                  <c:v>139.36000000000001</c:v>
                </c:pt>
                <c:pt idx="5">
                  <c:v>140.56</c:v>
                </c:pt>
                <c:pt idx="6">
                  <c:v>139.52000000000001</c:v>
                </c:pt>
                <c:pt idx="7">
                  <c:v>140.91999999999999</c:v>
                </c:pt>
                <c:pt idx="8">
                  <c:v>142.44</c:v>
                </c:pt>
                <c:pt idx="9">
                  <c:v>140</c:v>
                </c:pt>
                <c:pt idx="10">
                  <c:v>144.16</c:v>
                </c:pt>
                <c:pt idx="11">
                  <c:v>143.16</c:v>
                </c:pt>
                <c:pt idx="12">
                  <c:v>146.76</c:v>
                </c:pt>
                <c:pt idx="13">
                  <c:v>145.16</c:v>
                </c:pt>
              </c:numCache>
            </c:numRef>
          </c:val>
          <c:smooth val="0"/>
          <c:extLst>
            <c:ext xmlns:c16="http://schemas.microsoft.com/office/drawing/2014/chart" uri="{C3380CC4-5D6E-409C-BE32-E72D297353CC}">
              <c16:uniqueId val="{00000003-CBAC-4E86-B656-441C2D26080C}"/>
            </c:ext>
          </c:extLst>
        </c:ser>
        <c:ser>
          <c:idx val="4"/>
          <c:order val="4"/>
          <c:tx>
            <c:strRef>
              <c:f>'Door Proximity'!$R$7:$R$8</c:f>
              <c:strCache>
                <c:ptCount val="1"/>
                <c:pt idx="0">
                  <c:v>200</c:v>
                </c:pt>
              </c:strCache>
            </c:strRef>
          </c:tx>
          <c:spPr>
            <a:ln w="28575" cap="rnd">
              <a:solidFill>
                <a:schemeClr val="accent5"/>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Proximity'!$R$9:$R$23</c:f>
              <c:numCache>
                <c:formatCode>General</c:formatCode>
                <c:ptCount val="14"/>
                <c:pt idx="0">
                  <c:v>215.6</c:v>
                </c:pt>
                <c:pt idx="1">
                  <c:v>201.4</c:v>
                </c:pt>
                <c:pt idx="2">
                  <c:v>189.44</c:v>
                </c:pt>
                <c:pt idx="3">
                  <c:v>183.4</c:v>
                </c:pt>
                <c:pt idx="4">
                  <c:v>180.96</c:v>
                </c:pt>
                <c:pt idx="5">
                  <c:v>182.08</c:v>
                </c:pt>
                <c:pt idx="6">
                  <c:v>181.84</c:v>
                </c:pt>
                <c:pt idx="7">
                  <c:v>182.88</c:v>
                </c:pt>
                <c:pt idx="8">
                  <c:v>184.28</c:v>
                </c:pt>
                <c:pt idx="9">
                  <c:v>183.12</c:v>
                </c:pt>
                <c:pt idx="10">
                  <c:v>182.72</c:v>
                </c:pt>
                <c:pt idx="11">
                  <c:v>187.24</c:v>
                </c:pt>
                <c:pt idx="12">
                  <c:v>186.96</c:v>
                </c:pt>
                <c:pt idx="13">
                  <c:v>190.28</c:v>
                </c:pt>
              </c:numCache>
            </c:numRef>
          </c:val>
          <c:smooth val="0"/>
          <c:extLst>
            <c:ext xmlns:c16="http://schemas.microsoft.com/office/drawing/2014/chart" uri="{C3380CC4-5D6E-409C-BE32-E72D297353CC}">
              <c16:uniqueId val="{00000004-CBAC-4E86-B656-441C2D26080C}"/>
            </c:ext>
          </c:extLst>
        </c:ser>
        <c:ser>
          <c:idx val="5"/>
          <c:order val="5"/>
          <c:tx>
            <c:strRef>
              <c:f>'Door Proximity'!$S$7:$S$8</c:f>
              <c:strCache>
                <c:ptCount val="1"/>
                <c:pt idx="0">
                  <c:v>250</c:v>
                </c:pt>
              </c:strCache>
            </c:strRef>
          </c:tx>
          <c:spPr>
            <a:ln w="28575" cap="rnd">
              <a:solidFill>
                <a:schemeClr val="accent6"/>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Proximity'!$S$9:$S$23</c:f>
              <c:numCache>
                <c:formatCode>General</c:formatCode>
                <c:ptCount val="14"/>
                <c:pt idx="0">
                  <c:v>267.08</c:v>
                </c:pt>
                <c:pt idx="1">
                  <c:v>248.56</c:v>
                </c:pt>
                <c:pt idx="2">
                  <c:v>232.04</c:v>
                </c:pt>
                <c:pt idx="3">
                  <c:v>226.64</c:v>
                </c:pt>
                <c:pt idx="4">
                  <c:v>223.32</c:v>
                </c:pt>
                <c:pt idx="5">
                  <c:v>224.56</c:v>
                </c:pt>
                <c:pt idx="6">
                  <c:v>224.16</c:v>
                </c:pt>
                <c:pt idx="7">
                  <c:v>225.48</c:v>
                </c:pt>
                <c:pt idx="8">
                  <c:v>225.52</c:v>
                </c:pt>
                <c:pt idx="9">
                  <c:v>225.32</c:v>
                </c:pt>
                <c:pt idx="10">
                  <c:v>228.64</c:v>
                </c:pt>
                <c:pt idx="11">
                  <c:v>228.6</c:v>
                </c:pt>
                <c:pt idx="12">
                  <c:v>229.76</c:v>
                </c:pt>
                <c:pt idx="13">
                  <c:v>228.68</c:v>
                </c:pt>
              </c:numCache>
            </c:numRef>
          </c:val>
          <c:smooth val="0"/>
          <c:extLst>
            <c:ext xmlns:c16="http://schemas.microsoft.com/office/drawing/2014/chart" uri="{C3380CC4-5D6E-409C-BE32-E72D297353CC}">
              <c16:uniqueId val="{00000005-CBAC-4E86-B656-441C2D26080C}"/>
            </c:ext>
          </c:extLst>
        </c:ser>
        <c:dLbls>
          <c:showLegendKey val="0"/>
          <c:showVal val="0"/>
          <c:showCatName val="0"/>
          <c:showSerName val="0"/>
          <c:showPercent val="0"/>
          <c:showBubbleSize val="0"/>
        </c:dLbls>
        <c:smooth val="0"/>
        <c:axId val="557558304"/>
        <c:axId val="556577408"/>
      </c:lineChart>
      <c:catAx>
        <c:axId val="557558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Distance</a:t>
                </a:r>
                <a:r>
                  <a:rPr lang="en-US" baseline="0"/>
                  <a:t> between doors (patches)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577408"/>
        <c:crosses val="autoZero"/>
        <c:auto val="1"/>
        <c:lblAlgn val="ctr"/>
        <c:lblOffset val="100"/>
        <c:noMultiLvlLbl val="0"/>
      </c:catAx>
      <c:valAx>
        <c:axId val="556577408"/>
        <c:scaling>
          <c:orientation val="minMax"/>
          <c:max val="275"/>
          <c:min val="7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(ticks)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58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[Hallway Size.xlsx]Hallway Size!PivotTable1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Evacuation Time and Hallway Width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'Hallway Size'!$N$7:$N$8</c:f>
              <c:strCache>
                <c:ptCount val="1"/>
                <c:pt idx="0">
                  <c:v>25</c:v>
                </c:pt>
              </c:strCache>
            </c:strRef>
          </c:tx>
          <c:spPr>
            <a:ln w="28575" cap="rnd">
              <a:solidFill>
                <a:schemeClr val="accent1"/>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Size'!$N$9:$N$23</c:f>
              <c:numCache>
                <c:formatCode>General</c:formatCode>
                <c:ptCount val="14"/>
                <c:pt idx="0">
                  <c:v>99.6</c:v>
                </c:pt>
                <c:pt idx="1">
                  <c:v>100.8</c:v>
                </c:pt>
                <c:pt idx="2">
                  <c:v>97.44</c:v>
                </c:pt>
                <c:pt idx="3">
                  <c:v>98.36</c:v>
                </c:pt>
                <c:pt idx="4">
                  <c:v>93.68</c:v>
                </c:pt>
                <c:pt idx="5">
                  <c:v>92.48</c:v>
                </c:pt>
                <c:pt idx="6">
                  <c:v>91.8</c:v>
                </c:pt>
                <c:pt idx="7">
                  <c:v>89.6</c:v>
                </c:pt>
                <c:pt idx="8">
                  <c:v>87.76</c:v>
                </c:pt>
                <c:pt idx="9">
                  <c:v>87.08</c:v>
                </c:pt>
                <c:pt idx="10">
                  <c:v>84.84</c:v>
                </c:pt>
                <c:pt idx="11">
                  <c:v>83.56</c:v>
                </c:pt>
                <c:pt idx="12">
                  <c:v>82.28</c:v>
                </c:pt>
                <c:pt idx="13">
                  <c:v>82.48</c:v>
                </c:pt>
              </c:numCache>
            </c:numRef>
          </c:val>
          <c:smooth val="0"/>
          <c:extLst>
            <c:ext xmlns:c16="http://schemas.microsoft.com/office/drawing/2014/chart" uri="{C3380CC4-5D6E-409C-BE32-E72D297353CC}">
              <c16:uniqueId val="{00000000-A835-4F99-BC7A-AEF794D877B2}"/>
            </c:ext>
          </c:extLst>
        </c:ser>
        <c:ser>
          <c:idx val="1"/>
          <c:order val="1"/>
          <c:tx>
            <c:strRef>
              <c:f>'Hallway Size'!$O$7:$O$8</c:f>
              <c:strCache>
                <c:ptCount val="1"/>
                <c:pt idx="0">
                  <c:v>50</c:v>
                </c:pt>
              </c:strCache>
            </c:strRef>
          </c:tx>
          <c:spPr>
            <a:ln w="28575" cap="rnd">
              <a:solidFill>
                <a:schemeClr val="accent2"/>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Size'!$O$9:$O$23</c:f>
              <c:numCache>
                <c:formatCode>General</c:formatCode>
                <c:ptCount val="14"/>
                <c:pt idx="0">
                  <c:v>109.32</c:v>
                </c:pt>
                <c:pt idx="1">
                  <c:v>107.64</c:v>
                </c:pt>
                <c:pt idx="2">
                  <c:v>106.36</c:v>
                </c:pt>
                <c:pt idx="3">
                  <c:v>104.8</c:v>
                </c:pt>
                <c:pt idx="4">
                  <c:v>103.92</c:v>
                </c:pt>
                <c:pt idx="5">
                  <c:v>101.24</c:v>
                </c:pt>
                <c:pt idx="6">
                  <c:v>102</c:v>
                </c:pt>
                <c:pt idx="7">
                  <c:v>100.92</c:v>
                </c:pt>
                <c:pt idx="8">
                  <c:v>100.8</c:v>
                </c:pt>
                <c:pt idx="9">
                  <c:v>101.12</c:v>
                </c:pt>
                <c:pt idx="10">
                  <c:v>100.6</c:v>
                </c:pt>
                <c:pt idx="11">
                  <c:v>98.84</c:v>
                </c:pt>
                <c:pt idx="12">
                  <c:v>101.84</c:v>
                </c:pt>
                <c:pt idx="13">
                  <c:v>100.72</c:v>
                </c:pt>
              </c:numCache>
            </c:numRef>
          </c:val>
          <c:smooth val="0"/>
          <c:extLst>
            <c:ext xmlns:c16="http://schemas.microsoft.com/office/drawing/2014/chart" uri="{C3380CC4-5D6E-409C-BE32-E72D297353CC}">
              <c16:uniqueId val="{00000001-A835-4F99-BC7A-AEF794D877B2}"/>
            </c:ext>
          </c:extLst>
        </c:ser>
        <c:ser>
          <c:idx val="2"/>
          <c:order val="2"/>
          <c:tx>
            <c:strRef>
              <c:f>'Hallway Size'!$P$7:$P$8</c:f>
              <c:strCache>
                <c:ptCount val="1"/>
                <c:pt idx="0">
                  <c:v>100</c:v>
                </c:pt>
              </c:strCache>
            </c:strRef>
          </c:tx>
          <c:spPr>
            <a:ln w="28575" cap="rnd">
              <a:solidFill>
                <a:schemeClr val="accent3"/>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Size'!$P$9:$P$23</c:f>
              <c:numCache>
                <c:formatCode>General</c:formatCode>
                <c:ptCount val="14"/>
                <c:pt idx="0">
                  <c:v>182.76</c:v>
                </c:pt>
                <c:pt idx="1">
                  <c:v>183</c:v>
                </c:pt>
                <c:pt idx="2">
                  <c:v>180.64</c:v>
                </c:pt>
                <c:pt idx="3">
                  <c:v>183.4</c:v>
                </c:pt>
                <c:pt idx="4">
                  <c:v>180.72</c:v>
                </c:pt>
                <c:pt idx="5">
                  <c:v>180.76</c:v>
                </c:pt>
                <c:pt idx="6">
                  <c:v>182.48</c:v>
                </c:pt>
                <c:pt idx="7">
                  <c:v>180.36</c:v>
                </c:pt>
                <c:pt idx="8">
                  <c:v>182.08</c:v>
                </c:pt>
                <c:pt idx="9">
                  <c:v>181.12</c:v>
                </c:pt>
                <c:pt idx="10">
                  <c:v>184.8</c:v>
                </c:pt>
                <c:pt idx="11">
                  <c:v>183</c:v>
                </c:pt>
                <c:pt idx="12">
                  <c:v>179.84</c:v>
                </c:pt>
                <c:pt idx="13">
                  <c:v>182.72</c:v>
                </c:pt>
              </c:numCache>
            </c:numRef>
          </c:val>
          <c:smooth val="0"/>
          <c:extLst>
            <c:ext xmlns:c16="http://schemas.microsoft.com/office/drawing/2014/chart" uri="{C3380CC4-5D6E-409C-BE32-E72D297353CC}">
              <c16:uniqueId val="{00000002-A835-4F99-BC7A-AEF794D877B2}"/>
            </c:ext>
          </c:extLst>
        </c:ser>
        <c:ser>
          <c:idx val="3"/>
          <c:order val="3"/>
          <c:tx>
            <c:strRef>
              <c:f>'Hallway Size'!$Q$7:$Q$8</c:f>
              <c:strCache>
                <c:ptCount val="1"/>
                <c:pt idx="0">
                  <c:v>150</c:v>
                </c:pt>
              </c:strCache>
            </c:strRef>
          </c:tx>
          <c:spPr>
            <a:ln w="28575" cap="rnd">
              <a:solidFill>
                <a:schemeClr val="accent4"/>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Size'!$Q$9:$Q$23</c:f>
              <c:numCache>
                <c:formatCode>General</c:formatCode>
                <c:ptCount val="14"/>
                <c:pt idx="0">
                  <c:v>262.88</c:v>
                </c:pt>
                <c:pt idx="1">
                  <c:v>266.04000000000002</c:v>
                </c:pt>
                <c:pt idx="2">
                  <c:v>266.92</c:v>
                </c:pt>
                <c:pt idx="3">
                  <c:v>264.56</c:v>
                </c:pt>
                <c:pt idx="4">
                  <c:v>268.04000000000002</c:v>
                </c:pt>
                <c:pt idx="5">
                  <c:v>266.48</c:v>
                </c:pt>
                <c:pt idx="6">
                  <c:v>264.08</c:v>
                </c:pt>
                <c:pt idx="7">
                  <c:v>268.24</c:v>
                </c:pt>
                <c:pt idx="8">
                  <c:v>266.92</c:v>
                </c:pt>
                <c:pt idx="9">
                  <c:v>268.04000000000002</c:v>
                </c:pt>
                <c:pt idx="10">
                  <c:v>268.92</c:v>
                </c:pt>
                <c:pt idx="11">
                  <c:v>270.24</c:v>
                </c:pt>
                <c:pt idx="12">
                  <c:v>266.56</c:v>
                </c:pt>
                <c:pt idx="13">
                  <c:v>265.44</c:v>
                </c:pt>
              </c:numCache>
            </c:numRef>
          </c:val>
          <c:smooth val="0"/>
          <c:extLst>
            <c:ext xmlns:c16="http://schemas.microsoft.com/office/drawing/2014/chart" uri="{C3380CC4-5D6E-409C-BE32-E72D297353CC}">
              <c16:uniqueId val="{00000003-A835-4F99-BC7A-AEF794D877B2}"/>
            </c:ext>
          </c:extLst>
        </c:ser>
        <c:ser>
          <c:idx val="4"/>
          <c:order val="4"/>
          <c:tx>
            <c:strRef>
              <c:f>'Hallway Size'!$R$7:$R$8</c:f>
              <c:strCache>
                <c:ptCount val="1"/>
                <c:pt idx="0">
                  <c:v>200</c:v>
                </c:pt>
              </c:strCache>
            </c:strRef>
          </c:tx>
          <c:spPr>
            <a:ln w="28575" cap="rnd">
              <a:solidFill>
                <a:schemeClr val="accent5"/>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Size'!$R$9:$R$23</c:f>
              <c:numCache>
                <c:formatCode>General</c:formatCode>
                <c:ptCount val="14"/>
                <c:pt idx="0">
                  <c:v>348.56</c:v>
                </c:pt>
                <c:pt idx="1">
                  <c:v>352.48</c:v>
                </c:pt>
                <c:pt idx="2">
                  <c:v>355.44</c:v>
                </c:pt>
                <c:pt idx="3">
                  <c:v>351.88</c:v>
                </c:pt>
                <c:pt idx="4">
                  <c:v>353.24</c:v>
                </c:pt>
                <c:pt idx="5">
                  <c:v>350.84</c:v>
                </c:pt>
                <c:pt idx="6">
                  <c:v>353.16</c:v>
                </c:pt>
                <c:pt idx="7">
                  <c:v>356.92</c:v>
                </c:pt>
                <c:pt idx="8">
                  <c:v>352.04</c:v>
                </c:pt>
                <c:pt idx="9">
                  <c:v>353.24</c:v>
                </c:pt>
                <c:pt idx="10">
                  <c:v>354.28</c:v>
                </c:pt>
                <c:pt idx="11">
                  <c:v>356.72</c:v>
                </c:pt>
                <c:pt idx="12">
                  <c:v>354.64</c:v>
                </c:pt>
                <c:pt idx="13">
                  <c:v>352.2</c:v>
                </c:pt>
              </c:numCache>
            </c:numRef>
          </c:val>
          <c:smooth val="0"/>
          <c:extLst>
            <c:ext xmlns:c16="http://schemas.microsoft.com/office/drawing/2014/chart" uri="{C3380CC4-5D6E-409C-BE32-E72D297353CC}">
              <c16:uniqueId val="{00000004-A835-4F99-BC7A-AEF794D877B2}"/>
            </c:ext>
          </c:extLst>
        </c:ser>
        <c:ser>
          <c:idx val="5"/>
          <c:order val="5"/>
          <c:tx>
            <c:strRef>
              <c:f>'Hallway Size'!$S$7:$S$8</c:f>
              <c:strCache>
                <c:ptCount val="1"/>
                <c:pt idx="0">
                  <c:v>250</c:v>
                </c:pt>
              </c:strCache>
            </c:strRef>
          </c:tx>
          <c:spPr>
            <a:ln w="28575" cap="rnd">
              <a:solidFill>
                <a:schemeClr val="accent6"/>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Size'!$S$9:$S$23</c:f>
              <c:numCache>
                <c:formatCode>General</c:formatCode>
                <c:ptCount val="14"/>
                <c:pt idx="0">
                  <c:v>435.04</c:v>
                </c:pt>
                <c:pt idx="1">
                  <c:v>432.6</c:v>
                </c:pt>
                <c:pt idx="2">
                  <c:v>440.52</c:v>
                </c:pt>
                <c:pt idx="3">
                  <c:v>441.6</c:v>
                </c:pt>
                <c:pt idx="4">
                  <c:v>441.16</c:v>
                </c:pt>
                <c:pt idx="5">
                  <c:v>438.16</c:v>
                </c:pt>
                <c:pt idx="6">
                  <c:v>439.84</c:v>
                </c:pt>
                <c:pt idx="7">
                  <c:v>443.96</c:v>
                </c:pt>
                <c:pt idx="8">
                  <c:v>440.44</c:v>
                </c:pt>
                <c:pt idx="9">
                  <c:v>438.92</c:v>
                </c:pt>
                <c:pt idx="10">
                  <c:v>440.4</c:v>
                </c:pt>
                <c:pt idx="11">
                  <c:v>441.52</c:v>
                </c:pt>
                <c:pt idx="12">
                  <c:v>444.4</c:v>
                </c:pt>
                <c:pt idx="13">
                  <c:v>439.4</c:v>
                </c:pt>
              </c:numCache>
            </c:numRef>
          </c:val>
          <c:smooth val="0"/>
          <c:extLst>
            <c:ext xmlns:c16="http://schemas.microsoft.com/office/drawing/2014/chart" uri="{C3380CC4-5D6E-409C-BE32-E72D297353CC}">
              <c16:uniqueId val="{00000005-A835-4F99-BC7A-AEF794D877B2}"/>
            </c:ext>
          </c:extLst>
        </c:ser>
        <c:dLbls>
          <c:showLegendKey val="0"/>
          <c:showVal val="0"/>
          <c:showCatName val="0"/>
          <c:showSerName val="0"/>
          <c:showPercent val="0"/>
          <c:showBubbleSize val="0"/>
        </c:dLbls>
        <c:smooth val="0"/>
        <c:axId val="1007624751"/>
        <c:axId val="1010512575"/>
      </c:lineChart>
      <c:catAx>
        <c:axId val="10076247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Hallway</a:t>
                </a:r>
                <a:r>
                  <a:rPr lang="en-US" baseline="0"/>
                  <a:t> width (patches)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512575"/>
        <c:crosses val="autoZero"/>
        <c:auto val="1"/>
        <c:lblAlgn val="ctr"/>
        <c:lblOffset val="100"/>
        <c:noMultiLvlLbl val="0"/>
      </c:catAx>
      <c:valAx>
        <c:axId val="1010512575"/>
        <c:scaling>
          <c:orientation val="minMax"/>
          <c:max val="475"/>
          <c:min val="7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(ticks)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76247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 of Rooms.xlsx]Number of Rooms!PivotTable2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Evacuation Time and Number</a:t>
            </a:r>
            <a:r>
              <a:rPr lang="en-US" baseline="0"/>
              <a:t> of Rooms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'Number of Rooms'!$N$7:$N$8</c:f>
              <c:strCache>
                <c:ptCount val="1"/>
                <c:pt idx="0">
                  <c:v>25</c:v>
                </c:pt>
              </c:strCache>
            </c:strRef>
          </c:tx>
          <c:spPr>
            <a:ln w="28575" cap="rnd">
              <a:solidFill>
                <a:schemeClr val="accent1"/>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Rooms'!$N$9:$N$14</c:f>
              <c:numCache>
                <c:formatCode>General</c:formatCode>
                <c:ptCount val="5"/>
                <c:pt idx="0">
                  <c:v>95.68</c:v>
                </c:pt>
                <c:pt idx="1">
                  <c:v>97.12</c:v>
                </c:pt>
                <c:pt idx="2">
                  <c:v>95.16</c:v>
                </c:pt>
                <c:pt idx="3">
                  <c:v>98.96</c:v>
                </c:pt>
                <c:pt idx="4">
                  <c:v>98.04</c:v>
                </c:pt>
              </c:numCache>
            </c:numRef>
          </c:val>
          <c:smooth val="0"/>
          <c:extLst>
            <c:ext xmlns:c16="http://schemas.microsoft.com/office/drawing/2014/chart" uri="{C3380CC4-5D6E-409C-BE32-E72D297353CC}">
              <c16:uniqueId val="{00000000-DE33-457D-BBEA-F19D1FE59862}"/>
            </c:ext>
          </c:extLst>
        </c:ser>
        <c:ser>
          <c:idx val="1"/>
          <c:order val="1"/>
          <c:tx>
            <c:strRef>
              <c:f>'Number of Rooms'!$O$7:$O$8</c:f>
              <c:strCache>
                <c:ptCount val="1"/>
                <c:pt idx="0">
                  <c:v>50</c:v>
                </c:pt>
              </c:strCache>
            </c:strRef>
          </c:tx>
          <c:spPr>
            <a:ln w="28575" cap="rnd">
              <a:solidFill>
                <a:schemeClr val="accent2"/>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Rooms'!$O$9:$O$14</c:f>
              <c:numCache>
                <c:formatCode>General</c:formatCode>
                <c:ptCount val="5"/>
                <c:pt idx="0">
                  <c:v>128.91999999999999</c:v>
                </c:pt>
                <c:pt idx="1">
                  <c:v>112.6</c:v>
                </c:pt>
                <c:pt idx="2">
                  <c:v>108.32</c:v>
                </c:pt>
                <c:pt idx="3">
                  <c:v>106.6</c:v>
                </c:pt>
                <c:pt idx="4">
                  <c:v>106.32</c:v>
                </c:pt>
              </c:numCache>
            </c:numRef>
          </c:val>
          <c:smooth val="0"/>
          <c:extLst>
            <c:ext xmlns:c16="http://schemas.microsoft.com/office/drawing/2014/chart" uri="{C3380CC4-5D6E-409C-BE32-E72D297353CC}">
              <c16:uniqueId val="{00000001-DE33-457D-BBEA-F19D1FE59862}"/>
            </c:ext>
          </c:extLst>
        </c:ser>
        <c:ser>
          <c:idx val="2"/>
          <c:order val="2"/>
          <c:tx>
            <c:strRef>
              <c:f>'Number of Rooms'!$P$7:$P$8</c:f>
              <c:strCache>
                <c:ptCount val="1"/>
                <c:pt idx="0">
                  <c:v>100</c:v>
                </c:pt>
              </c:strCache>
            </c:strRef>
          </c:tx>
          <c:spPr>
            <a:ln w="28575" cap="rnd">
              <a:solidFill>
                <a:schemeClr val="accent3"/>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Rooms'!$P$9:$P$14</c:f>
              <c:numCache>
                <c:formatCode>General</c:formatCode>
                <c:ptCount val="5"/>
                <c:pt idx="0">
                  <c:v>204.28</c:v>
                </c:pt>
                <c:pt idx="1">
                  <c:v>191.44</c:v>
                </c:pt>
                <c:pt idx="2">
                  <c:v>185.44</c:v>
                </c:pt>
                <c:pt idx="3">
                  <c:v>183.72</c:v>
                </c:pt>
                <c:pt idx="4">
                  <c:v>182.96</c:v>
                </c:pt>
              </c:numCache>
            </c:numRef>
          </c:val>
          <c:smooth val="0"/>
          <c:extLst>
            <c:ext xmlns:c16="http://schemas.microsoft.com/office/drawing/2014/chart" uri="{C3380CC4-5D6E-409C-BE32-E72D297353CC}">
              <c16:uniqueId val="{00000002-DE33-457D-BBEA-F19D1FE59862}"/>
            </c:ext>
          </c:extLst>
        </c:ser>
        <c:ser>
          <c:idx val="3"/>
          <c:order val="3"/>
          <c:tx>
            <c:strRef>
              <c:f>'Number of Rooms'!$Q$7:$Q$8</c:f>
              <c:strCache>
                <c:ptCount val="1"/>
                <c:pt idx="0">
                  <c:v>150</c:v>
                </c:pt>
              </c:strCache>
            </c:strRef>
          </c:tx>
          <c:spPr>
            <a:ln w="28575" cap="rnd">
              <a:solidFill>
                <a:schemeClr val="accent4"/>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Rooms'!$Q$9:$Q$14</c:f>
              <c:numCache>
                <c:formatCode>General</c:formatCode>
                <c:ptCount val="5"/>
                <c:pt idx="0">
                  <c:v>284.64</c:v>
                </c:pt>
                <c:pt idx="1">
                  <c:v>273.08</c:v>
                </c:pt>
                <c:pt idx="2">
                  <c:v>270.27999999999997</c:v>
                </c:pt>
                <c:pt idx="3">
                  <c:v>267.88</c:v>
                </c:pt>
                <c:pt idx="4">
                  <c:v>266.27999999999997</c:v>
                </c:pt>
              </c:numCache>
            </c:numRef>
          </c:val>
          <c:smooth val="0"/>
          <c:extLst>
            <c:ext xmlns:c16="http://schemas.microsoft.com/office/drawing/2014/chart" uri="{C3380CC4-5D6E-409C-BE32-E72D297353CC}">
              <c16:uniqueId val="{00000003-DE33-457D-BBEA-F19D1FE59862}"/>
            </c:ext>
          </c:extLst>
        </c:ser>
        <c:ser>
          <c:idx val="4"/>
          <c:order val="4"/>
          <c:tx>
            <c:strRef>
              <c:f>'Number of Rooms'!$R$7:$R$8</c:f>
              <c:strCache>
                <c:ptCount val="1"/>
                <c:pt idx="0">
                  <c:v>200</c:v>
                </c:pt>
              </c:strCache>
            </c:strRef>
          </c:tx>
          <c:spPr>
            <a:ln w="28575" cap="rnd">
              <a:solidFill>
                <a:schemeClr val="accent5"/>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Rooms'!$R$9:$R$14</c:f>
              <c:numCache>
                <c:formatCode>General</c:formatCode>
                <c:ptCount val="5"/>
                <c:pt idx="0">
                  <c:v>361.58333333333331</c:v>
                </c:pt>
                <c:pt idx="1">
                  <c:v>354.24</c:v>
                </c:pt>
                <c:pt idx="2">
                  <c:v>355.72</c:v>
                </c:pt>
                <c:pt idx="3">
                  <c:v>354.2</c:v>
                </c:pt>
                <c:pt idx="4">
                  <c:v>355.32</c:v>
                </c:pt>
              </c:numCache>
            </c:numRef>
          </c:val>
          <c:smooth val="0"/>
          <c:extLst>
            <c:ext xmlns:c16="http://schemas.microsoft.com/office/drawing/2014/chart" uri="{C3380CC4-5D6E-409C-BE32-E72D297353CC}">
              <c16:uniqueId val="{00000004-DE33-457D-BBEA-F19D1FE59862}"/>
            </c:ext>
          </c:extLst>
        </c:ser>
        <c:ser>
          <c:idx val="5"/>
          <c:order val="5"/>
          <c:tx>
            <c:strRef>
              <c:f>'Number of Rooms'!$S$7:$S$8</c:f>
              <c:strCache>
                <c:ptCount val="1"/>
                <c:pt idx="0">
                  <c:v>250</c:v>
                </c:pt>
              </c:strCache>
            </c:strRef>
          </c:tx>
          <c:spPr>
            <a:ln w="28575" cap="rnd">
              <a:solidFill>
                <a:schemeClr val="accent6"/>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Rooms'!$S$9:$S$14</c:f>
              <c:numCache>
                <c:formatCode>General</c:formatCode>
                <c:ptCount val="5"/>
                <c:pt idx="0">
                  <c:v>455.24</c:v>
                </c:pt>
                <c:pt idx="1">
                  <c:v>440.04</c:v>
                </c:pt>
                <c:pt idx="2">
                  <c:v>443.56</c:v>
                </c:pt>
                <c:pt idx="3">
                  <c:v>436.16</c:v>
                </c:pt>
                <c:pt idx="4">
                  <c:v>437.52</c:v>
                </c:pt>
              </c:numCache>
            </c:numRef>
          </c:val>
          <c:smooth val="0"/>
          <c:extLst>
            <c:ext xmlns:c16="http://schemas.microsoft.com/office/drawing/2014/chart" uri="{C3380CC4-5D6E-409C-BE32-E72D297353CC}">
              <c16:uniqueId val="{00000005-DE33-457D-BBEA-F19D1FE59862}"/>
            </c:ext>
          </c:extLst>
        </c:ser>
        <c:dLbls>
          <c:showLegendKey val="0"/>
          <c:showVal val="0"/>
          <c:showCatName val="0"/>
          <c:showSerName val="0"/>
          <c:showPercent val="0"/>
          <c:showBubbleSize val="0"/>
        </c:dLbls>
        <c:smooth val="0"/>
        <c:axId val="1007630991"/>
        <c:axId val="1225164863"/>
      </c:lineChart>
      <c:catAx>
        <c:axId val="10076309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Rooms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164863"/>
        <c:crosses val="autoZero"/>
        <c:auto val="1"/>
        <c:lblAlgn val="ctr"/>
        <c:lblOffset val="100"/>
        <c:noMultiLvlLbl val="0"/>
      </c:catAx>
      <c:valAx>
        <c:axId val="1225164863"/>
        <c:scaling>
          <c:orientation val="minMax"/>
          <c:max val="475"/>
          <c:min val="7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(ticks)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7630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F1800-4FB7-4E2B-89C3-CB65E4B697B7}" type="datetimeFigureOut">
              <a:rPr lang="en-US" smtClean="0"/>
              <a:t>6/11/2018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D6930-8E6F-4227-93A8-5B019CB5C78A}" type="slidenum">
              <a:rPr lang="en-US" smtClean="0"/>
              <a:t>‹#›</a:t>
            </a:fld>
            <a:endParaRPr lang="en-US"/>
          </a:p>
        </p:txBody>
      </p:sp>
    </p:spTree>
    <p:extLst>
      <p:ext uri="{BB962C8B-B14F-4D97-AF65-F5344CB8AC3E}">
        <p14:creationId xmlns:p14="http://schemas.microsoft.com/office/powerpoint/2010/main" val="2954993284"/>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72F863-8001-427C-85C2-996FB3A76BE1}"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31280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2F863-8001-427C-85C2-996FB3A76BE1}"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32980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2F863-8001-427C-85C2-996FB3A76BE1}"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193725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2F863-8001-427C-85C2-996FB3A76BE1}"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06352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72F863-8001-427C-85C2-996FB3A76BE1}"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163259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72F863-8001-427C-85C2-996FB3A76BE1}"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59580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72F863-8001-427C-85C2-996FB3A76BE1}" type="datetimeFigureOut">
              <a:rPr lang="en-US" smtClean="0"/>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50026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72F863-8001-427C-85C2-996FB3A76BE1}" type="datetimeFigureOut">
              <a:rPr lang="en-US" smtClean="0"/>
              <a:t>6/11/2018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84929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2F863-8001-427C-85C2-996FB3A76BE1}" type="datetimeFigureOut">
              <a:rPr lang="en-US" smtClean="0"/>
              <a:t>6/11/2018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66424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8672F863-8001-427C-85C2-996FB3A76BE1}"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419780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8672F863-8001-427C-85C2-996FB3A76BE1}"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359740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8672F863-8001-427C-85C2-996FB3A76BE1}" type="datetimeFigureOut">
              <a:rPr lang="en-US" smtClean="0"/>
              <a:t>6/11/2018</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D6FF59C-98E6-4DAC-8E99-EDACD23445F6}" type="slidenum">
              <a:rPr lang="en-US" smtClean="0"/>
              <a:t>‹#›</a:t>
            </a:fld>
            <a:endParaRPr lang="en-US"/>
          </a:p>
        </p:txBody>
      </p:sp>
    </p:spTree>
    <p:extLst>
      <p:ext uri="{BB962C8B-B14F-4D97-AF65-F5344CB8AC3E}">
        <p14:creationId xmlns:p14="http://schemas.microsoft.com/office/powerpoint/2010/main" val="22711904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chart" Target="../charts/chart3.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chart" Target="../charts/chart2.xml"/><Relationship Id="rId2" Type="http://schemas.openxmlformats.org/officeDocument/2006/relationships/image" Target="../media/image1.png"/><Relationship Id="rId16"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4730EB-A86D-4223-92FE-38C25D353F3D}"/>
              </a:ext>
            </a:extLst>
          </p:cNvPr>
          <p:cNvSpPr/>
          <p:nvPr/>
        </p:nvSpPr>
        <p:spPr>
          <a:xfrm>
            <a:off x="0" y="0"/>
            <a:ext cx="32918400" cy="3230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3D82D6F-1E01-481D-8A03-A4E6FFF7C6C5}"/>
              </a:ext>
            </a:extLst>
          </p:cNvPr>
          <p:cNvSpPr txBox="1"/>
          <p:nvPr/>
        </p:nvSpPr>
        <p:spPr>
          <a:xfrm>
            <a:off x="589280" y="338167"/>
            <a:ext cx="20767040" cy="2554545"/>
          </a:xfrm>
          <a:prstGeom prst="rect">
            <a:avLst/>
          </a:prstGeom>
          <a:noFill/>
        </p:spPr>
        <p:txBody>
          <a:bodyPr wrap="square" rtlCol="0">
            <a:spAutoFit/>
          </a:bodyPr>
          <a:lstStyle/>
          <a:p>
            <a:r>
              <a:rPr lang="en-US" sz="16000" dirty="0">
                <a:solidFill>
                  <a:schemeClr val="bg1"/>
                </a:solidFill>
                <a:cs typeface="Times New Roman" panose="02020603050405020304" pitchFamily="18" charset="0"/>
              </a:rPr>
              <a:t>Emergency Evacuation</a:t>
            </a:r>
          </a:p>
        </p:txBody>
      </p:sp>
      <p:sp>
        <p:nvSpPr>
          <p:cNvPr id="6" name="TextBox 5">
            <a:extLst>
              <a:ext uri="{FF2B5EF4-FFF2-40B4-BE49-F238E27FC236}">
                <a16:creationId xmlns:a16="http://schemas.microsoft.com/office/drawing/2014/main" id="{F9AE6E39-C62F-40B4-A745-9AA297FD6943}"/>
              </a:ext>
            </a:extLst>
          </p:cNvPr>
          <p:cNvSpPr txBox="1"/>
          <p:nvPr/>
        </p:nvSpPr>
        <p:spPr>
          <a:xfrm>
            <a:off x="22087840" y="225689"/>
            <a:ext cx="10241280" cy="2923877"/>
          </a:xfrm>
          <a:prstGeom prst="rect">
            <a:avLst/>
          </a:prstGeom>
          <a:noFill/>
        </p:spPr>
        <p:txBody>
          <a:bodyPr wrap="square" rtlCol="0">
            <a:spAutoFit/>
          </a:bodyPr>
          <a:lstStyle/>
          <a:p>
            <a:pPr algn="r"/>
            <a:r>
              <a:rPr lang="en-US" sz="4600" dirty="0">
                <a:solidFill>
                  <a:schemeClr val="bg1"/>
                </a:solidFill>
              </a:rPr>
              <a:t>Spring 2018 EECS 372</a:t>
            </a:r>
          </a:p>
          <a:p>
            <a:pPr algn="r"/>
            <a:r>
              <a:rPr lang="en-US" sz="4600" dirty="0">
                <a:solidFill>
                  <a:schemeClr val="bg1"/>
                </a:solidFill>
              </a:rPr>
              <a:t>Multi-Agent Modeling</a:t>
            </a:r>
          </a:p>
          <a:p>
            <a:pPr algn="r"/>
            <a:r>
              <a:rPr lang="en-US" sz="4600" dirty="0">
                <a:solidFill>
                  <a:schemeClr val="bg1"/>
                </a:solidFill>
              </a:rPr>
              <a:t>Professor Uri Wilensky</a:t>
            </a:r>
          </a:p>
          <a:p>
            <a:pPr algn="r"/>
            <a:r>
              <a:rPr lang="en-US" sz="4600" dirty="0">
                <a:solidFill>
                  <a:schemeClr val="bg1"/>
                </a:solidFill>
              </a:rPr>
              <a:t>Eric Hao </a:t>
            </a:r>
          </a:p>
        </p:txBody>
      </p:sp>
      <p:sp>
        <p:nvSpPr>
          <p:cNvPr id="7" name="TextBox 6">
            <a:extLst>
              <a:ext uri="{FF2B5EF4-FFF2-40B4-BE49-F238E27FC236}">
                <a16:creationId xmlns:a16="http://schemas.microsoft.com/office/drawing/2014/main" id="{6A0CD500-E6D8-4026-BF9E-C77BE03A09E9}"/>
              </a:ext>
            </a:extLst>
          </p:cNvPr>
          <p:cNvSpPr txBox="1"/>
          <p:nvPr/>
        </p:nvSpPr>
        <p:spPr>
          <a:xfrm>
            <a:off x="589281" y="3738346"/>
            <a:ext cx="9408671" cy="3708708"/>
          </a:xfrm>
          <a:prstGeom prst="rect">
            <a:avLst/>
          </a:prstGeom>
          <a:solidFill>
            <a:schemeClr val="accent1">
              <a:lumMod val="20000"/>
              <a:lumOff val="80000"/>
            </a:schemeClr>
          </a:solidFill>
        </p:spPr>
        <p:txBody>
          <a:bodyPr wrap="square" lIns="274320" bIns="274320" rtlCol="0">
            <a:spAutoFit/>
          </a:bodyPr>
          <a:lstStyle/>
          <a:p>
            <a:r>
              <a:rPr lang="en-US" sz="7000" dirty="0"/>
              <a:t>Motivation</a:t>
            </a:r>
          </a:p>
          <a:p>
            <a:pPr marL="1143000" lvl="1" indent="-685800">
              <a:buBlip>
                <a:blip r:embed="rId2"/>
              </a:buBlip>
            </a:pPr>
            <a:r>
              <a:rPr lang="en-US" sz="3000" dirty="0"/>
              <a:t>It impacts real lives during emergencies</a:t>
            </a:r>
          </a:p>
          <a:p>
            <a:pPr marL="1143000" lvl="1" indent="-685800">
              <a:buBlip>
                <a:blip r:embed="rId2"/>
              </a:buBlip>
            </a:pPr>
            <a:r>
              <a:rPr lang="en-US" sz="3000" dirty="0"/>
              <a:t>Agent-Based Modeling (ABM) can be applied naturally and intuitively</a:t>
            </a:r>
          </a:p>
          <a:p>
            <a:pPr marL="1143000" lvl="1" indent="-685800">
              <a:buBlip>
                <a:blip r:embed="rId2"/>
              </a:buBlip>
            </a:pPr>
            <a:r>
              <a:rPr lang="en-US" sz="3000" dirty="0"/>
              <a:t>Applications extend beyond emergency readiness, including computer vision and swarm intelligence</a:t>
            </a:r>
          </a:p>
        </p:txBody>
      </p:sp>
      <p:sp>
        <p:nvSpPr>
          <p:cNvPr id="15" name="TextBox 14">
            <a:extLst>
              <a:ext uri="{FF2B5EF4-FFF2-40B4-BE49-F238E27FC236}">
                <a16:creationId xmlns:a16="http://schemas.microsoft.com/office/drawing/2014/main" id="{1018BBB2-380F-47E8-B40E-7BB7EEC6C6F9}"/>
              </a:ext>
            </a:extLst>
          </p:cNvPr>
          <p:cNvSpPr txBox="1"/>
          <p:nvPr/>
        </p:nvSpPr>
        <p:spPr>
          <a:xfrm>
            <a:off x="10371666" y="12332439"/>
            <a:ext cx="11536998" cy="5555367"/>
          </a:xfrm>
          <a:prstGeom prst="rect">
            <a:avLst/>
          </a:prstGeom>
          <a:solidFill>
            <a:schemeClr val="accent1">
              <a:lumMod val="20000"/>
              <a:lumOff val="80000"/>
            </a:schemeClr>
          </a:solidFill>
        </p:spPr>
        <p:txBody>
          <a:bodyPr wrap="square" lIns="274320" bIns="274320" rtlCol="0">
            <a:spAutoFit/>
          </a:bodyPr>
          <a:lstStyle/>
          <a:p>
            <a:r>
              <a:rPr lang="en-US" sz="7000" dirty="0"/>
              <a:t>Emergent Behaviors</a:t>
            </a:r>
            <a:endParaRPr lang="en-US" sz="3000" dirty="0"/>
          </a:p>
          <a:p>
            <a:pPr marL="1143000" lvl="1" indent="-685800">
              <a:buBlip>
                <a:blip r:embed="rId2"/>
              </a:buBlip>
            </a:pPr>
            <a:endParaRPr lang="en-US" sz="3000" dirty="0"/>
          </a:p>
          <a:p>
            <a:pPr marL="1143000" lvl="1" indent="-685800">
              <a:buBlip>
                <a:blip r:embed="rId2"/>
              </a:buBlip>
            </a:pPr>
            <a:r>
              <a:rPr lang="en-US" sz="3000" dirty="0"/>
              <a:t>People clog around exits, forming a 										    circular crowd:</a:t>
            </a:r>
          </a:p>
          <a:p>
            <a:pPr lvl="1"/>
            <a:endParaRPr lang="en-US" sz="3000" dirty="0"/>
          </a:p>
          <a:p>
            <a:pPr lvl="1"/>
            <a:endParaRPr lang="en-US" sz="3000" dirty="0"/>
          </a:p>
          <a:p>
            <a:pPr marL="1143000" lvl="1" indent="-685800">
              <a:buBlip>
                <a:blip r:embed="rId2"/>
              </a:buBlip>
            </a:pPr>
            <a:r>
              <a:rPr lang="en-US" sz="3000" dirty="0"/>
              <a:t>People who cannot see exits try to 									 follow the direction of the crowd, 									   creating a herding or flocking behavior:</a:t>
            </a:r>
          </a:p>
          <a:p>
            <a:pPr marL="1143000" lvl="1" indent="-685800">
              <a:buBlip>
                <a:blip r:embed="rId2"/>
              </a:buBlip>
            </a:pPr>
            <a:endParaRPr lang="en-US" sz="3000" dirty="0"/>
          </a:p>
        </p:txBody>
      </p:sp>
      <p:pic>
        <p:nvPicPr>
          <p:cNvPr id="14" name="Picture 13">
            <a:extLst>
              <a:ext uri="{FF2B5EF4-FFF2-40B4-BE49-F238E27FC236}">
                <a16:creationId xmlns:a16="http://schemas.microsoft.com/office/drawing/2014/main" id="{10B8CD92-A191-404C-B54B-A12D2BE3A51D}"/>
              </a:ext>
            </a:extLst>
          </p:cNvPr>
          <p:cNvPicPr/>
          <p:nvPr/>
        </p:nvPicPr>
        <p:blipFill>
          <a:blip r:embed="rId3"/>
          <a:stretch>
            <a:fillRect/>
          </a:stretch>
        </p:blipFill>
        <p:spPr>
          <a:xfrm>
            <a:off x="18849786" y="12653293"/>
            <a:ext cx="2286000" cy="2286000"/>
          </a:xfrm>
          <a:prstGeom prst="rect">
            <a:avLst/>
          </a:prstGeom>
        </p:spPr>
      </p:pic>
      <p:pic>
        <p:nvPicPr>
          <p:cNvPr id="13" name="Picture 12">
            <a:extLst>
              <a:ext uri="{FF2B5EF4-FFF2-40B4-BE49-F238E27FC236}">
                <a16:creationId xmlns:a16="http://schemas.microsoft.com/office/drawing/2014/main" id="{B5E267A4-2546-4FB9-84CE-0AEC0F19BEE1}"/>
              </a:ext>
            </a:extLst>
          </p:cNvPr>
          <p:cNvPicPr/>
          <p:nvPr/>
        </p:nvPicPr>
        <p:blipFill>
          <a:blip r:embed="rId4"/>
          <a:stretch>
            <a:fillRect/>
          </a:stretch>
        </p:blipFill>
        <p:spPr>
          <a:xfrm>
            <a:off x="18849786" y="15319288"/>
            <a:ext cx="2286000" cy="2286000"/>
          </a:xfrm>
          <a:prstGeom prst="rect">
            <a:avLst/>
          </a:prstGeom>
        </p:spPr>
      </p:pic>
      <p:sp>
        <p:nvSpPr>
          <p:cNvPr id="16" name="TextBox 15">
            <a:extLst>
              <a:ext uri="{FF2B5EF4-FFF2-40B4-BE49-F238E27FC236}">
                <a16:creationId xmlns:a16="http://schemas.microsoft.com/office/drawing/2014/main" id="{D5912D97-66FD-478A-9F0C-072B71CFF781}"/>
              </a:ext>
            </a:extLst>
          </p:cNvPr>
          <p:cNvSpPr txBox="1"/>
          <p:nvPr/>
        </p:nvSpPr>
        <p:spPr>
          <a:xfrm>
            <a:off x="589280" y="7939586"/>
            <a:ext cx="9408672" cy="4170372"/>
          </a:xfrm>
          <a:prstGeom prst="rect">
            <a:avLst/>
          </a:prstGeom>
          <a:solidFill>
            <a:schemeClr val="accent1">
              <a:lumMod val="20000"/>
              <a:lumOff val="80000"/>
            </a:schemeClr>
          </a:solidFill>
        </p:spPr>
        <p:txBody>
          <a:bodyPr wrap="square" lIns="274320" bIns="274320" rtlCol="0">
            <a:spAutoFit/>
          </a:bodyPr>
          <a:lstStyle/>
          <a:p>
            <a:r>
              <a:rPr lang="en-US" sz="7000" dirty="0"/>
              <a:t>How It Works</a:t>
            </a:r>
          </a:p>
          <a:p>
            <a:r>
              <a:rPr lang="en-US" sz="3000" dirty="0"/>
              <a:t>At each tick, each person selects a target:</a:t>
            </a:r>
          </a:p>
          <a:p>
            <a:pPr marL="1143000" lvl="1" indent="-685800">
              <a:buBlip>
                <a:blip r:embed="rId2"/>
              </a:buBlip>
            </a:pPr>
            <a:r>
              <a:rPr lang="en-US" sz="3000" dirty="0"/>
              <a:t>Select a visible exit. If there are none, then</a:t>
            </a:r>
          </a:p>
          <a:p>
            <a:pPr marL="1143000" lvl="1" indent="-685800">
              <a:buBlip>
                <a:blip r:embed="rId2"/>
              </a:buBlip>
            </a:pPr>
            <a:r>
              <a:rPr lang="en-US" sz="3000" dirty="0"/>
              <a:t>Select a visible checkpoint. If there are none, then</a:t>
            </a:r>
          </a:p>
          <a:p>
            <a:pPr marL="1143000" lvl="1" indent="-685800">
              <a:buBlip>
                <a:blip r:embed="rId2"/>
              </a:buBlip>
            </a:pPr>
            <a:r>
              <a:rPr lang="en-US" sz="3000" dirty="0"/>
              <a:t>Select a nearby visible spot</a:t>
            </a:r>
          </a:p>
          <a:p>
            <a:r>
              <a:rPr lang="en-US" sz="3000" dirty="0"/>
              <a:t>Pick an immediate-target based on target to move toward</a:t>
            </a:r>
          </a:p>
          <a:p>
            <a:r>
              <a:rPr lang="en-US" sz="3000" dirty="0"/>
              <a:t>Selection is based on five </a:t>
            </a:r>
            <a:r>
              <a:rPr lang="en-US" sz="3000" i="1" dirty="0"/>
              <a:t>heuristics</a:t>
            </a:r>
          </a:p>
        </p:txBody>
      </p:sp>
      <p:sp>
        <p:nvSpPr>
          <p:cNvPr id="17" name="TextBox 16">
            <a:extLst>
              <a:ext uri="{FF2B5EF4-FFF2-40B4-BE49-F238E27FC236}">
                <a16:creationId xmlns:a16="http://schemas.microsoft.com/office/drawing/2014/main" id="{225C2445-2E52-4983-87D0-601143ACB43C}"/>
              </a:ext>
            </a:extLst>
          </p:cNvPr>
          <p:cNvSpPr txBox="1"/>
          <p:nvPr/>
        </p:nvSpPr>
        <p:spPr>
          <a:xfrm>
            <a:off x="589280" y="12653293"/>
            <a:ext cx="9408672" cy="4170372"/>
          </a:xfrm>
          <a:prstGeom prst="rect">
            <a:avLst/>
          </a:prstGeom>
          <a:solidFill>
            <a:schemeClr val="accent1">
              <a:lumMod val="20000"/>
              <a:lumOff val="80000"/>
            </a:schemeClr>
          </a:solidFill>
        </p:spPr>
        <p:txBody>
          <a:bodyPr wrap="square" lIns="274320" bIns="274320" rtlCol="0">
            <a:spAutoFit/>
          </a:bodyPr>
          <a:lstStyle/>
          <a:p>
            <a:r>
              <a:rPr lang="en-US" sz="7000" dirty="0"/>
              <a:t>The Five Heuristics</a:t>
            </a:r>
          </a:p>
          <a:p>
            <a:pPr marL="1143000" lvl="1" indent="-685800">
              <a:buBlip>
                <a:blip r:embed="rId5">
                  <a:extLst>
                    <a:ext uri="{96DAC541-7B7A-43D3-8B79-37D633B846F1}">
                      <asvg:svgBlip xmlns:asvg="http://schemas.microsoft.com/office/drawing/2016/SVG/main" r:embed="rId6"/>
                    </a:ext>
                  </a:extLst>
                </a:blip>
              </a:buBlip>
            </a:pPr>
            <a:r>
              <a:rPr lang="en-US" sz="3000" u="sng" dirty="0"/>
              <a:t>Crowdedness</a:t>
            </a:r>
            <a:r>
              <a:rPr lang="en-US" sz="3000" dirty="0"/>
              <a:t>: How crowded is the patch?</a:t>
            </a:r>
          </a:p>
          <a:p>
            <a:pPr marL="1143000" lvl="1" indent="-685800">
              <a:buBlip>
                <a:blip r:embed="rId7">
                  <a:extLst>
                    <a:ext uri="{96DAC541-7B7A-43D3-8B79-37D633B846F1}">
                      <asvg:svgBlip xmlns:asvg="http://schemas.microsoft.com/office/drawing/2016/SVG/main" r:embed="rId8"/>
                    </a:ext>
                  </a:extLst>
                </a:blip>
              </a:buBlip>
            </a:pPr>
            <a:r>
              <a:rPr lang="en-US" sz="3000" u="sng" dirty="0"/>
              <a:t>Wall proximity</a:t>
            </a:r>
            <a:r>
              <a:rPr lang="en-US" sz="3000" dirty="0"/>
              <a:t>: How many walls are near it?</a:t>
            </a:r>
          </a:p>
          <a:p>
            <a:pPr marL="1143000" lvl="1" indent="-685800">
              <a:buBlip>
                <a:blip r:embed="rId9">
                  <a:extLst>
                    <a:ext uri="{96DAC541-7B7A-43D3-8B79-37D633B846F1}">
                      <asvg:svgBlip xmlns:asvg="http://schemas.microsoft.com/office/drawing/2016/SVG/main" r:embed="rId10"/>
                    </a:ext>
                  </a:extLst>
                </a:blip>
              </a:buBlip>
            </a:pPr>
            <a:r>
              <a:rPr lang="en-US" sz="3000" u="sng" dirty="0"/>
              <a:t>Distance from me</a:t>
            </a:r>
            <a:r>
              <a:rPr lang="en-US" sz="3000" dirty="0"/>
              <a:t>: How far away is it from me?</a:t>
            </a:r>
          </a:p>
          <a:p>
            <a:pPr marL="1143000" lvl="1" indent="-685800">
              <a:buBlip>
                <a:blip r:embed="rId11">
                  <a:extLst>
                    <a:ext uri="{96DAC541-7B7A-43D3-8B79-37D633B846F1}">
                      <asvg:svgBlip xmlns:asvg="http://schemas.microsoft.com/office/drawing/2016/SVG/main" r:embed="rId12"/>
                    </a:ext>
                  </a:extLst>
                </a:blip>
              </a:buBlip>
            </a:pPr>
            <a:r>
              <a:rPr lang="en-US" sz="3000" u="sng" dirty="0"/>
              <a:t>Distance from exits</a:t>
            </a:r>
            <a:r>
              <a:rPr lang="en-US" sz="3000" dirty="0"/>
              <a:t>: How far away is it from exits?</a:t>
            </a:r>
          </a:p>
          <a:p>
            <a:pPr marL="1143000" lvl="1" indent="-685800">
              <a:buBlip>
                <a:blip r:embed="rId13">
                  <a:extLst>
                    <a:ext uri="{96DAC541-7B7A-43D3-8B79-37D633B846F1}">
                      <asvg:svgBlip xmlns:asvg="http://schemas.microsoft.com/office/drawing/2016/SVG/main" r:embed="rId14"/>
                    </a:ext>
                  </a:extLst>
                </a:blip>
              </a:buBlip>
            </a:pPr>
            <a:r>
              <a:rPr lang="en-US" sz="3000" u="sng" dirty="0"/>
              <a:t>Crowd direction</a:t>
            </a:r>
            <a:r>
              <a:rPr lang="en-US" sz="3000" dirty="0"/>
              <a:t>: Is the crowd heading toward or away from it?</a:t>
            </a:r>
          </a:p>
        </p:txBody>
      </p:sp>
      <p:sp>
        <p:nvSpPr>
          <p:cNvPr id="19" name="TextBox 18">
            <a:extLst>
              <a:ext uri="{FF2B5EF4-FFF2-40B4-BE49-F238E27FC236}">
                <a16:creationId xmlns:a16="http://schemas.microsoft.com/office/drawing/2014/main" id="{DECDF41A-F8E7-45DB-AABF-77CAE77141F1}"/>
              </a:ext>
            </a:extLst>
          </p:cNvPr>
          <p:cNvSpPr txBox="1"/>
          <p:nvPr/>
        </p:nvSpPr>
        <p:spPr>
          <a:xfrm>
            <a:off x="589280" y="17367000"/>
            <a:ext cx="9408672" cy="4170372"/>
          </a:xfrm>
          <a:prstGeom prst="rect">
            <a:avLst/>
          </a:prstGeom>
          <a:solidFill>
            <a:schemeClr val="accent1">
              <a:lumMod val="20000"/>
              <a:lumOff val="80000"/>
            </a:schemeClr>
          </a:solidFill>
        </p:spPr>
        <p:txBody>
          <a:bodyPr wrap="square" lIns="274320" bIns="274320" rtlCol="0">
            <a:spAutoFit/>
          </a:bodyPr>
          <a:lstStyle/>
          <a:p>
            <a:r>
              <a:rPr lang="en-US" sz="7000" dirty="0"/>
              <a:t>Heuristic Selection</a:t>
            </a:r>
          </a:p>
          <a:p>
            <a:r>
              <a:rPr lang="en-US" sz="3000" dirty="0"/>
              <a:t>Heuristic selection is handled differently when choosing different types of targets (exits, checkpoints, or regular patches). This is because the desirability of the heuristics varies depending on what type my target is. For example, if I am picking an exit, crowdedness is bad. However, if I don’t see any exits, then crowdedness is good.</a:t>
            </a:r>
          </a:p>
        </p:txBody>
      </p:sp>
      <p:sp>
        <p:nvSpPr>
          <p:cNvPr id="21" name="TextBox 20">
            <a:extLst>
              <a:ext uri="{FF2B5EF4-FFF2-40B4-BE49-F238E27FC236}">
                <a16:creationId xmlns:a16="http://schemas.microsoft.com/office/drawing/2014/main" id="{8E496A69-79E6-44A2-8164-18075DD0A799}"/>
              </a:ext>
            </a:extLst>
          </p:cNvPr>
          <p:cNvSpPr txBox="1"/>
          <p:nvPr/>
        </p:nvSpPr>
        <p:spPr>
          <a:xfrm>
            <a:off x="10355804" y="18290329"/>
            <a:ext cx="11552860" cy="3247043"/>
          </a:xfrm>
          <a:prstGeom prst="rect">
            <a:avLst/>
          </a:prstGeom>
          <a:solidFill>
            <a:schemeClr val="accent1">
              <a:lumMod val="20000"/>
              <a:lumOff val="80000"/>
            </a:schemeClr>
          </a:solidFill>
        </p:spPr>
        <p:txBody>
          <a:bodyPr wrap="square" lIns="274320" bIns="274320" rtlCol="0">
            <a:spAutoFit/>
          </a:bodyPr>
          <a:lstStyle/>
          <a:p>
            <a:r>
              <a:rPr lang="en-US" sz="7000" dirty="0"/>
              <a:t>Sensitivity Analysis</a:t>
            </a:r>
          </a:p>
          <a:p>
            <a:r>
              <a:rPr lang="en-US" sz="3000" dirty="0"/>
              <a:t>Three parameters were tested against number of people:</a:t>
            </a:r>
          </a:p>
          <a:p>
            <a:pPr marL="1143000" lvl="1" indent="-685800">
              <a:buBlip>
                <a:blip r:embed="rId2"/>
              </a:buBlip>
            </a:pPr>
            <a:r>
              <a:rPr lang="en-US" sz="3000" dirty="0"/>
              <a:t>Door proximity (how close together exits are)</a:t>
            </a:r>
          </a:p>
          <a:p>
            <a:pPr marL="1143000" lvl="1" indent="-685800">
              <a:buBlip>
                <a:blip r:embed="rId2"/>
              </a:buBlip>
            </a:pPr>
            <a:r>
              <a:rPr lang="en-US" sz="3000" dirty="0"/>
              <a:t>Hallway width</a:t>
            </a:r>
          </a:p>
          <a:p>
            <a:pPr marL="1143000" lvl="1" indent="-685800">
              <a:buBlip>
                <a:blip r:embed="rId2"/>
              </a:buBlip>
            </a:pPr>
            <a:r>
              <a:rPr lang="en-US" sz="3000" dirty="0"/>
              <a:t>Number of rooms</a:t>
            </a:r>
          </a:p>
        </p:txBody>
      </p:sp>
      <p:pic>
        <p:nvPicPr>
          <p:cNvPr id="22" name="Picture 21">
            <a:extLst>
              <a:ext uri="{FF2B5EF4-FFF2-40B4-BE49-F238E27FC236}">
                <a16:creationId xmlns:a16="http://schemas.microsoft.com/office/drawing/2014/main" id="{ED34B5E5-CC5C-46AD-89AA-E01B420CF0B1}"/>
              </a:ext>
            </a:extLst>
          </p:cNvPr>
          <p:cNvPicPr>
            <a:picLocks noChangeAspect="1"/>
          </p:cNvPicPr>
          <p:nvPr/>
        </p:nvPicPr>
        <p:blipFill>
          <a:blip r:embed="rId15"/>
          <a:stretch>
            <a:fillRect/>
          </a:stretch>
        </p:blipFill>
        <p:spPr>
          <a:xfrm>
            <a:off x="10371666" y="3754802"/>
            <a:ext cx="11536998" cy="8175115"/>
          </a:xfrm>
          <a:prstGeom prst="rect">
            <a:avLst/>
          </a:prstGeom>
          <a:ln w="12700">
            <a:solidFill>
              <a:schemeClr val="accent1">
                <a:shade val="50000"/>
              </a:schemeClr>
            </a:solidFill>
          </a:ln>
        </p:spPr>
      </p:pic>
      <p:sp>
        <p:nvSpPr>
          <p:cNvPr id="23" name="TextBox 22">
            <a:extLst>
              <a:ext uri="{FF2B5EF4-FFF2-40B4-BE49-F238E27FC236}">
                <a16:creationId xmlns:a16="http://schemas.microsoft.com/office/drawing/2014/main" id="{43AAED7F-8383-4A41-88AB-A1745D7B8C47}"/>
              </a:ext>
            </a:extLst>
          </p:cNvPr>
          <p:cNvSpPr txBox="1"/>
          <p:nvPr/>
        </p:nvSpPr>
        <p:spPr>
          <a:xfrm>
            <a:off x="22266516" y="3754802"/>
            <a:ext cx="10046739" cy="7402026"/>
          </a:xfrm>
          <a:prstGeom prst="rect">
            <a:avLst/>
          </a:prstGeom>
          <a:solidFill>
            <a:schemeClr val="accent1">
              <a:lumMod val="20000"/>
              <a:lumOff val="80000"/>
            </a:schemeClr>
          </a:solidFill>
        </p:spPr>
        <p:txBody>
          <a:bodyPr wrap="square" lIns="274320" bIns="274320" rtlCol="0">
            <a:spAutoFit/>
          </a:bodyPr>
          <a:lstStyle/>
          <a:p>
            <a:r>
              <a:rPr lang="en-US" sz="7000" dirty="0"/>
              <a:t>Results</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p:txBody>
      </p:sp>
      <p:graphicFrame>
        <p:nvGraphicFramePr>
          <p:cNvPr id="25" name="Chart 24">
            <a:extLst>
              <a:ext uri="{FF2B5EF4-FFF2-40B4-BE49-F238E27FC236}">
                <a16:creationId xmlns:a16="http://schemas.microsoft.com/office/drawing/2014/main" id="{37832D14-AD11-4515-AF80-3A9C07EEE8D1}"/>
              </a:ext>
            </a:extLst>
          </p:cNvPr>
          <p:cNvGraphicFramePr>
            <a:graphicFrameLocks/>
          </p:cNvGraphicFramePr>
          <p:nvPr>
            <p:extLst>
              <p:ext uri="{D42A27DB-BD31-4B8C-83A1-F6EECF244321}">
                <p14:modId xmlns:p14="http://schemas.microsoft.com/office/powerpoint/2010/main" val="739866901"/>
              </p:ext>
            </p:extLst>
          </p:nvPr>
        </p:nvGraphicFramePr>
        <p:xfrm>
          <a:off x="22618312" y="4873151"/>
          <a:ext cx="2971800" cy="5937089"/>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6" name="Chart 25">
            <a:extLst>
              <a:ext uri="{FF2B5EF4-FFF2-40B4-BE49-F238E27FC236}">
                <a16:creationId xmlns:a16="http://schemas.microsoft.com/office/drawing/2014/main" id="{B2DDEC48-7314-4041-AE9B-785CB1CA263D}"/>
              </a:ext>
            </a:extLst>
          </p:cNvPr>
          <p:cNvGraphicFramePr>
            <a:graphicFrameLocks/>
          </p:cNvGraphicFramePr>
          <p:nvPr>
            <p:extLst>
              <p:ext uri="{D42A27DB-BD31-4B8C-83A1-F6EECF244321}">
                <p14:modId xmlns:p14="http://schemas.microsoft.com/office/powerpoint/2010/main" val="3766374528"/>
              </p:ext>
            </p:extLst>
          </p:nvPr>
        </p:nvGraphicFramePr>
        <p:xfrm>
          <a:off x="25840001" y="4873151"/>
          <a:ext cx="2971800" cy="5937089"/>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27" name="Chart 26">
            <a:extLst>
              <a:ext uri="{FF2B5EF4-FFF2-40B4-BE49-F238E27FC236}">
                <a16:creationId xmlns:a16="http://schemas.microsoft.com/office/drawing/2014/main" id="{A12D24B3-BE78-4333-A227-93CECDE86B31}"/>
              </a:ext>
            </a:extLst>
          </p:cNvPr>
          <p:cNvGraphicFramePr>
            <a:graphicFrameLocks/>
          </p:cNvGraphicFramePr>
          <p:nvPr>
            <p:extLst>
              <p:ext uri="{D42A27DB-BD31-4B8C-83A1-F6EECF244321}">
                <p14:modId xmlns:p14="http://schemas.microsoft.com/office/powerpoint/2010/main" val="2527133585"/>
              </p:ext>
            </p:extLst>
          </p:nvPr>
        </p:nvGraphicFramePr>
        <p:xfrm>
          <a:off x="29061691" y="4873152"/>
          <a:ext cx="2971800" cy="5937088"/>
        </p:xfrm>
        <a:graphic>
          <a:graphicData uri="http://schemas.openxmlformats.org/drawingml/2006/chart">
            <c:chart xmlns:c="http://schemas.openxmlformats.org/drawingml/2006/chart" xmlns:r="http://schemas.openxmlformats.org/officeDocument/2006/relationships" r:id="rId18"/>
          </a:graphicData>
        </a:graphic>
      </p:graphicFrame>
      <p:sp>
        <p:nvSpPr>
          <p:cNvPr id="18" name="TextBox 17">
            <a:extLst>
              <a:ext uri="{FF2B5EF4-FFF2-40B4-BE49-F238E27FC236}">
                <a16:creationId xmlns:a16="http://schemas.microsoft.com/office/drawing/2014/main" id="{36011367-E62B-4217-849C-039907EB999D}"/>
              </a:ext>
            </a:extLst>
          </p:cNvPr>
          <p:cNvSpPr txBox="1"/>
          <p:nvPr/>
        </p:nvSpPr>
        <p:spPr>
          <a:xfrm>
            <a:off x="22274446" y="11484230"/>
            <a:ext cx="10046739" cy="4632037"/>
          </a:xfrm>
          <a:prstGeom prst="rect">
            <a:avLst/>
          </a:prstGeom>
          <a:solidFill>
            <a:schemeClr val="accent1">
              <a:lumMod val="20000"/>
              <a:lumOff val="80000"/>
            </a:schemeClr>
          </a:solidFill>
        </p:spPr>
        <p:txBody>
          <a:bodyPr wrap="square" lIns="274320" rIns="274320" bIns="274320" rtlCol="0">
            <a:spAutoFit/>
          </a:bodyPr>
          <a:lstStyle/>
          <a:p>
            <a:r>
              <a:rPr lang="en-US" sz="7000" dirty="0"/>
              <a:t>Discussion</a:t>
            </a:r>
          </a:p>
          <a:p>
            <a:r>
              <a:rPr lang="en-US" sz="3000" dirty="0"/>
              <a:t>Having exits close together increases evacuation time, because crowds around two exits merge into a larger one. Exits too far apart are bad, too, because redistribution between exits takes longer. Larger hallways are better when there are not that many people, but it doesn’t matter much when there are lots of people. In general, more rooms are better, unless there are few people in the room.</a:t>
            </a:r>
          </a:p>
        </p:txBody>
      </p:sp>
      <p:sp>
        <p:nvSpPr>
          <p:cNvPr id="20" name="TextBox 19">
            <a:extLst>
              <a:ext uri="{FF2B5EF4-FFF2-40B4-BE49-F238E27FC236}">
                <a16:creationId xmlns:a16="http://schemas.microsoft.com/office/drawing/2014/main" id="{943FC5F7-F4DE-4915-A16B-DE8F7A30849D}"/>
              </a:ext>
            </a:extLst>
          </p:cNvPr>
          <p:cNvSpPr txBox="1"/>
          <p:nvPr/>
        </p:nvSpPr>
        <p:spPr>
          <a:xfrm>
            <a:off x="22282378" y="16443670"/>
            <a:ext cx="10030877" cy="5093702"/>
          </a:xfrm>
          <a:prstGeom prst="rect">
            <a:avLst/>
          </a:prstGeom>
          <a:solidFill>
            <a:schemeClr val="accent1">
              <a:lumMod val="20000"/>
              <a:lumOff val="80000"/>
            </a:schemeClr>
          </a:solidFill>
        </p:spPr>
        <p:txBody>
          <a:bodyPr wrap="square" lIns="274320" rIns="274320" bIns="274320" rtlCol="0">
            <a:spAutoFit/>
          </a:bodyPr>
          <a:lstStyle/>
          <a:p>
            <a:r>
              <a:rPr lang="en-US" sz="7000" dirty="0"/>
              <a:t>Possible Extensions</a:t>
            </a:r>
          </a:p>
          <a:p>
            <a:r>
              <a:rPr lang="en-US" sz="3000" dirty="0"/>
              <a:t>There are many ways to extend this model. Here are a few ideas:</a:t>
            </a:r>
          </a:p>
          <a:p>
            <a:pPr marL="1143000" lvl="1" indent="-685800">
              <a:buBlip>
                <a:blip r:embed="rId2"/>
              </a:buBlip>
            </a:pPr>
            <a:r>
              <a:rPr lang="en-US" sz="3000" dirty="0"/>
              <a:t>Many buildings have tables or other miscellaneous obstacles</a:t>
            </a:r>
          </a:p>
          <a:p>
            <a:pPr marL="1143000" lvl="1" indent="-685800">
              <a:buBlip>
                <a:blip r:embed="rId2"/>
              </a:buBlip>
            </a:pPr>
            <a:r>
              <a:rPr lang="en-US" sz="3000" dirty="0"/>
              <a:t>Can a purely heuristic model without checkpoints still exhibit realistic behavior?</a:t>
            </a:r>
          </a:p>
          <a:p>
            <a:pPr marL="1143000" lvl="1" indent="-685800">
              <a:buBlip>
                <a:blip r:embed="rId2"/>
              </a:buBlip>
            </a:pPr>
            <a:r>
              <a:rPr lang="en-US" sz="3000" dirty="0"/>
              <a:t>Heuristic weights can be turned into tunable parameters</a:t>
            </a:r>
          </a:p>
        </p:txBody>
      </p:sp>
    </p:spTree>
    <p:extLst>
      <p:ext uri="{BB962C8B-B14F-4D97-AF65-F5344CB8AC3E}">
        <p14:creationId xmlns:p14="http://schemas.microsoft.com/office/powerpoint/2010/main" val="2740549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accent1">
            <a:lumMod val="20000"/>
            <a:lumOff val="80000"/>
          </a:schemeClr>
        </a:solidFill>
      </a:spPr>
      <a:bodyPr wrap="square" rtlCol="0">
        <a:spAutoFit/>
      </a:bodyPr>
      <a:lstStyle>
        <a:defPPr algn="l">
          <a:defRPr sz="70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TotalTime>
  <Words>422</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Hao</dc:creator>
  <cp:lastModifiedBy>Eric Hao</cp:lastModifiedBy>
  <cp:revision>156</cp:revision>
  <dcterms:created xsi:type="dcterms:W3CDTF">2018-06-11T00:47:20Z</dcterms:created>
  <dcterms:modified xsi:type="dcterms:W3CDTF">2018-06-11T21:56:40Z</dcterms:modified>
</cp:coreProperties>
</file>