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4" r:id="rId6"/>
    <p:sldId id="258" r:id="rId7"/>
    <p:sldId id="259" r:id="rId8"/>
    <p:sldId id="282" r:id="rId9"/>
    <p:sldId id="283" r:id="rId10"/>
    <p:sldId id="279" r:id="rId11"/>
    <p:sldId id="285" r:id="rId12"/>
    <p:sldId id="280" r:id="rId13"/>
    <p:sldId id="281" r:id="rId14"/>
    <p:sldId id="260" r:id="rId15"/>
    <p:sldId id="262" r:id="rId16"/>
    <p:sldId id="263" r:id="rId17"/>
    <p:sldId id="264" r:id="rId18"/>
    <p:sldId id="265" r:id="rId19"/>
    <p:sldId id="329" r:id="rId20"/>
    <p:sldId id="336" r:id="rId21"/>
    <p:sldId id="337" r:id="rId22"/>
    <p:sldId id="338" r:id="rId23"/>
    <p:sldId id="339" r:id="rId24"/>
    <p:sldId id="340" r:id="rId25"/>
    <p:sldId id="266" r:id="rId26"/>
    <p:sldId id="267" r:id="rId27"/>
  </p:sldIdLst>
  <p:sldSz cx="9144000" cy="5143500"/>
  <p:notesSz cx="6858000" cy="9144000"/>
  <p:embeddedFontLst>
    <p:embeddedFont>
      <p:font typeface="Nunito"/>
      <p:regular r:id="rId31"/>
    </p:embeddedFont>
    <p:embeddedFont>
      <p:font typeface="Calibri" panose="020F0502020204030204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96674923f_0_4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96674923f_0_4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6674923f_0_3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96674923f_0_3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6674923f_0_3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6674923f_0_3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6674923f_0_3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6674923f_0_3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6674923f_0_3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6674923f_0_3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6674923f_0_3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6674923f_0_3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6674923f_0_4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96674923f_0_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6674923f_0_4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96674923f_0_4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96674923f_0_3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96674923f_0_3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>
                <a:latin typeface="Times New Roman" panose="02020603050405020304" charset="0"/>
                <a:cs typeface="Times New Roman" panose="02020603050405020304" charset="0"/>
              </a:rPr>
              <a:t>Implementation of </a:t>
            </a:r>
            <a:r>
              <a:rPr lang="en-GB" sz="4400">
                <a:latin typeface="Times New Roman" panose="02020603050405020304" charset="0"/>
                <a:cs typeface="Times New Roman" panose="02020603050405020304" charset="0"/>
              </a:rPr>
              <a:t>Association Rule Mining</a:t>
            </a:r>
            <a:endParaRPr lang="en-GB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796290" y="1051560"/>
            <a:ext cx="7528560" cy="3387090"/>
          </a:xfrm>
        </p:spPr>
        <p:txBody>
          <a:bodyPr>
            <a:normAutofit lnSpcReduction="20000"/>
          </a:bodyPr>
          <a:p>
            <a:pPr>
              <a:buNone/>
            </a:pPr>
            <a:endParaRPr lang="en-US" sz="18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Medicine : -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By using association rules and machine learning-fueled data analysis, doctors can determine the conditional probability of a given illness by comparing symptom relationships in the data from past cases.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Retail : -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Machine learning models can look for co-occurrence in this data to determine which products are most likely to be purchased together. The retailer can then adjust marketing and sales strategy to take advantage of this information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14605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796290" y="379730"/>
            <a:ext cx="7528560" cy="7416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charset="0"/>
              <a:buNone/>
            </a:pPr>
            <a:r>
              <a:rPr lang="en-US" sz="2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Below are a few real-world use cases for association rules : -</a:t>
            </a:r>
            <a:endParaRPr lang="en-US" sz="22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749935" y="508000"/>
            <a:ext cx="7574915" cy="393065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User experience (UX) design : -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Developers can collect data on how consumers use a website they create. They can then use associations in the data to optimize the website user interface -- by analyzing where users tend to click 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Entertainment : - 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Machine learning models analyze past user behavior data for frequent patterns, develop association rules and use those rules to recommend content that a user is likely to engage with, or organize content in a way that is likely to put the most interesting content for a given user first.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body" idx="1"/>
          </p:nvPr>
        </p:nvSpPr>
        <p:spPr>
          <a:xfrm>
            <a:off x="817975" y="720925"/>
            <a:ext cx="7506900" cy="3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800" b="1" i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Technologies used : -</a:t>
            </a:r>
            <a:endParaRPr lang="en-GB" sz="1800" b="1" i="1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i="1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 b="1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 :-  </a:t>
            </a: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is often used to build websites and software, automate tasks, and conduct data analysis</a:t>
            </a:r>
            <a:r>
              <a:rPr lang="en-US" alt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,data visualisation,AI and machine learning.</a:t>
            </a:r>
            <a:endParaRPr lang="en-US" altLang="en-GB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lvl="0" indent="-2667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1965" y="836930"/>
            <a:ext cx="11334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body" idx="1"/>
          </p:nvPr>
        </p:nvSpPr>
        <p:spPr>
          <a:xfrm>
            <a:off x="817975" y="623875"/>
            <a:ext cx="7506900" cy="3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6700" lvl="0" indent="-2667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GB" sz="1800" b="1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800" b="1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Requirements : -</a:t>
            </a:r>
            <a:endParaRPr sz="1800" b="1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Anaconda Individual Edition </a:t>
            </a:r>
            <a:endParaRPr lang="en-GB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body" idx="1"/>
          </p:nvPr>
        </p:nvSpPr>
        <p:spPr>
          <a:xfrm>
            <a:off x="795020" y="336550"/>
            <a:ext cx="7529830" cy="4380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GB" sz="2000" b="1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2000" b="1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Anaconda</a:t>
            </a:r>
            <a:r>
              <a:rPr lang="en-US" altLang="en-GB" sz="2000" b="1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- </a:t>
            </a:r>
            <a:endParaRPr sz="2000" b="1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charset="0"/>
              <a:buChar char="v"/>
            </a:pPr>
            <a:endParaRPr lang="en-US"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charset="0"/>
              <a:buChar char="v"/>
            </a:pPr>
            <a:r>
              <a:rPr lang="en-US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Anaconda</a:t>
            </a:r>
            <a:r>
              <a:rPr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aims to simplify package management and deployment.</a:t>
            </a:r>
            <a:r>
              <a:rPr lang="en-GB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GB"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charset="0"/>
              <a:buChar char="v"/>
            </a:pPr>
            <a:r>
              <a:rPr lang="en-GB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distribution includes data-science packages suitable for Windows, Linux, and macOS.</a:t>
            </a:r>
            <a:endParaRPr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 descr="Anaconda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240" y="584835"/>
            <a:ext cx="1854200" cy="9251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body" idx="1"/>
          </p:nvPr>
        </p:nvSpPr>
        <p:spPr>
          <a:xfrm>
            <a:off x="831825" y="720925"/>
            <a:ext cx="7493100" cy="3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en-GB" sz="2000" b="1" i="1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Jupyter Notebook : - </a:t>
            </a:r>
            <a:endParaRPr lang="en-GB" sz="2000" b="1" i="1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endParaRPr lang="en-US" altLang="en-GB" sz="17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r>
              <a:rPr lang="en-US" altLang="en-GB" sz="17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The Jupyter Notebook is an incredibly powerful tool for interactively developing and presenting data science projects. </a:t>
            </a:r>
            <a:endParaRPr lang="en-US" altLang="en-GB" sz="17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sz="17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2520" y="720725"/>
            <a:ext cx="104775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body" idx="1"/>
          </p:nvPr>
        </p:nvSpPr>
        <p:spPr>
          <a:xfrm>
            <a:off x="817975" y="762525"/>
            <a:ext cx="7506900" cy="3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800" b="1" i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Hardware Requirements : -</a:t>
            </a:r>
            <a:endParaRPr sz="1800" b="1" i="1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</a:t>
            </a: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2 CPU cores</a:t>
            </a:r>
            <a:endParaRPr lang="en-GB"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2GB Ram or Higher.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20 GB HDD or Higher.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Free space required 1.5GB</a:t>
            </a:r>
            <a:r>
              <a:rPr lang="en-US" altLang="en-GB" sz="160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 .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Ø"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747395" y="235585"/>
            <a:ext cx="1933575" cy="3378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000"/>
              <a:t>Screenshots : - </a:t>
            </a:r>
            <a:endParaRPr lang="en-US" sz="2000"/>
          </a:p>
        </p:txBody>
      </p:sp>
      <p:pic>
        <p:nvPicPr>
          <p:cNvPr id="2" name="Picture 1" descr="Screenshot (20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4930" y="544195"/>
            <a:ext cx="9218295" cy="45980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0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0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body" idx="1"/>
          </p:nvPr>
        </p:nvSpPr>
        <p:spPr>
          <a:xfrm>
            <a:off x="776375" y="831825"/>
            <a:ext cx="7548600" cy="3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Submitted by :-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Chandra Shekhar Yadav(ADTU/2018-22/BCS/01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ilratan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 S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arkar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(ADTU/L/2018-22/BCS/017)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Semester :- 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7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th sem , Department :- B.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Tech(Computer Science)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Guide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d 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by : -  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Ms. 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Eirene Barua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0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0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0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"/>
            <a:ext cx="91440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1" name="Google Shape;181;p23"/>
          <p:cNvSpPr txBox="1"/>
          <p:nvPr>
            <p:ph type="body" idx="1"/>
          </p:nvPr>
        </p:nvSpPr>
        <p:spPr>
          <a:xfrm>
            <a:off x="819150" y="1593850"/>
            <a:ext cx="7505700" cy="2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1700">
                <a:latin typeface="Times New Roman" panose="02020603050405020304" charset="0"/>
                <a:cs typeface="Times New Roman" panose="02020603050405020304" charset="0"/>
              </a:rPr>
              <a:t>Association Rule Mining</a:t>
            </a:r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1700">
                <a:latin typeface="Times New Roman" panose="02020603050405020304" charset="0"/>
                <a:cs typeface="Times New Roman" panose="02020603050405020304" charset="0"/>
              </a:rPr>
              <a:t>greatly helped us to develop our knowledge on Python. </a:t>
            </a:r>
            <a:endParaRPr lang="en-GB" sz="17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GB" sz="1700">
                <a:latin typeface="Times New Roman" panose="02020603050405020304" charset="0"/>
                <a:cs typeface="Times New Roman" panose="02020603050405020304" charset="0"/>
              </a:rPr>
              <a:t>ssociation rule mining can be greatly useful for businesses willing</a:t>
            </a:r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 to</a:t>
            </a:r>
            <a:r>
              <a:rPr lang="en-GB" sz="1700">
                <a:latin typeface="Times New Roman" panose="02020603050405020304" charset="0"/>
                <a:cs typeface="Times New Roman" panose="02020603050405020304" charset="0"/>
              </a:rPr>
              <a:t> increase their sales whether it's a small retail store  or e-commerce website.</a:t>
            </a:r>
            <a:endParaRPr lang="en-GB" sz="1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30580" y="1492250"/>
            <a:ext cx="7494270" cy="2946400"/>
          </a:xfrm>
        </p:spPr>
        <p:txBody>
          <a:bodyPr/>
          <a:p>
            <a:pPr marL="146050" indent="0" algn="ctr">
              <a:buNone/>
            </a:pPr>
            <a:r>
              <a:rPr lang="en-US" sz="88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8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19150" y="212090"/>
            <a:ext cx="7505700" cy="869315"/>
          </a:xfrm>
        </p:spPr>
        <p:txBody>
          <a:bodyPr/>
          <a:p>
            <a:r>
              <a:rPr lang="en-US"/>
              <a:t>TABLE CONTENTS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19150" y="972185"/>
            <a:ext cx="7505700" cy="3466465"/>
          </a:xfrm>
        </p:spPr>
        <p:txBody>
          <a:bodyPr>
            <a:normAutofit fontScale="90000" lnSpcReduction="10000"/>
          </a:bodyPr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INTRODUCTION................................................................................................................... 4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WHY ASSOCIATION RULES ARE USED?................................................................................ 5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HOW ASSOCIATION RULE WORK......................................................................................... 6-7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ALGORITHMS USED(APRIORI ALGORITHM)......................................................................... 8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IMAGE EXMPLE OF APRIORI ALGORITHM............................................................................ 9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REAL WORLD USE CASES FOR ASSOCIATION RULES............................................................. 10-11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TECHNOLOGIES USED(PYTHON)........................................................................................... 12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SOFTWARE REQUIREMENTS................................................................................................. 13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ANACONDA........................................................................................................................... 14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JUPYTER NOTEBOOK............................................................................................................. 15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HARDWARE REQUIREMENTS................................................................................................ 16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SCREENSHOTS....................................................................................................................... 17-22</a:t>
            </a:r>
            <a:endParaRPr lang="en-US"/>
          </a:p>
          <a:p>
            <a:pPr>
              <a:lnSpc>
                <a:spcPct val="145000"/>
              </a:lnSpc>
              <a:buFont typeface="Wingdings" panose="05000000000000000000" charset="0"/>
              <a:buChar char="ü"/>
            </a:pPr>
            <a:r>
              <a:rPr lang="en-US"/>
              <a:t>CONCLUSION......................................................................................................................... 23</a:t>
            </a:r>
            <a:endParaRPr lang="en-US"/>
          </a:p>
          <a:p>
            <a:pPr>
              <a:buNone/>
            </a:pPr>
            <a:endParaRPr lang="en-US"/>
          </a:p>
          <a:p>
            <a:pPr marL="14605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9" name="Google Shape;139;p15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We in this project will mine association rules using apriori algorithm in jupyter notebook which is installed with anaconda.</a:t>
            </a:r>
            <a:endParaRPr 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v"/>
            </a:pP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In this project we will add some data , 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find frequent itemsets 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then mine association rules from it  and save the results in an 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csv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file</a:t>
            </a:r>
            <a:r>
              <a:rPr lang="en-GB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GB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GB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509270"/>
            <a:ext cx="7505700" cy="80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Why Associations Rules are used?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5" name="Google Shape;145;p16"/>
          <p:cNvSpPr txBox="1"/>
          <p:nvPr>
            <p:ph type="body" idx="1"/>
          </p:nvPr>
        </p:nvSpPr>
        <p:spPr>
          <a:xfrm>
            <a:off x="819150" y="1180465"/>
            <a:ext cx="7505700" cy="3258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In data mining, association rules are useful for analyzing and predicting customer behavior. </a:t>
            </a:r>
            <a:endParaRPr lang="en-GB"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000000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They play an important part in customer analytics, market basket analysis, product clustering, catalog design and store layout. </a:t>
            </a:r>
            <a:endParaRPr lang="en-GB"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07720" y="1121410"/>
            <a:ext cx="7517130" cy="3317240"/>
          </a:xfrm>
        </p:spPr>
        <p:txBody>
          <a:bodyPr>
            <a:normAutofit lnSpcReduction="10000"/>
          </a:bodyPr>
          <a:p>
            <a:pPr>
              <a:buNone/>
            </a:pP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5000"/>
              </a:lnSpc>
              <a:buSzPct val="160000"/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An association rule has two parts: an antecedent and a consequent . An antecedent is an item found within the data. A consequent is an item found in combination with the antecedent.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5000"/>
              </a:lnSpc>
              <a:buSzPct val="160000"/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5000"/>
              </a:lnSpc>
              <a:buSzPct val="160000"/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Association rules are created by searching the dataset for frequent patterns and using the criteria support and confidence to identify the most important relationships.</a:t>
            </a:r>
            <a:r>
              <a:rPr lang="en-US" sz="1600" b="1" i="1">
                <a:latin typeface="Times New Roman" panose="02020603050405020304" charset="0"/>
                <a:cs typeface="Times New Roman" panose="02020603050405020304" charset="0"/>
              </a:rPr>
              <a:t> Support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is an indication of how frequently the items appear in the data. </a:t>
            </a:r>
            <a:r>
              <a:rPr lang="en-US" sz="1600" b="1" i="1">
                <a:latin typeface="Times New Roman" panose="02020603050405020304" charset="0"/>
                <a:cs typeface="Times New Roman" panose="02020603050405020304" charset="0"/>
              </a:rPr>
              <a:t>Confidence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indicates the number of times the statements are found true.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228090" y="340360"/>
            <a:ext cx="6930390" cy="904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charset="0"/>
              <a:buNone/>
            </a:pPr>
            <a:r>
              <a:rPr lang="en-US" sz="3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Association Rules Work</a:t>
            </a:r>
            <a:endParaRPr lang="en-US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07720" y="565785"/>
            <a:ext cx="7517130" cy="3872865"/>
          </a:xfrm>
        </p:spPr>
        <p:txBody>
          <a:bodyPr/>
          <a:p>
            <a:pPr>
              <a:buSzPct val="160000"/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5000"/>
              </a:lnSpc>
              <a:buSzPct val="160000"/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35000"/>
              </a:lnSpc>
              <a:buSzPct val="160000"/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Association rules are typically created from rules well-represented in data.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If rules are built from analyzing all the possible itemsets, there could be so many rules that the rules hold little meaning.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30580" y="658495"/>
            <a:ext cx="7494270" cy="37801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Algorithm Used : -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Apriori Algorithm : -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It is used for mining frequent itemsets 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It is used to operate on a database containing a lot of transactions, for instance, items brought by customers in a store.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830580" y="588645"/>
            <a:ext cx="7494270" cy="3850005"/>
          </a:xfrm>
        </p:spPr>
        <p:txBody>
          <a:bodyPr/>
          <a:p>
            <a:pPr marL="146050" indent="0">
              <a:buNone/>
            </a:pPr>
            <a:endParaRPr lang="en-US"/>
          </a:p>
        </p:txBody>
      </p:sp>
      <p:pic>
        <p:nvPicPr>
          <p:cNvPr id="4" name="Picture 3" descr="maxres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5235</Words>
  <Application>WPS Presentation</Application>
  <PresentationFormat/>
  <Paragraphs>105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Arial</vt:lpstr>
      <vt:lpstr>Nunito</vt:lpstr>
      <vt:lpstr>Calibri</vt:lpstr>
      <vt:lpstr>Times New Roman</vt:lpstr>
      <vt:lpstr>Wingdings</vt:lpstr>
      <vt:lpstr>Microsoft YaHei</vt:lpstr>
      <vt:lpstr>Arial Unicode MS</vt:lpstr>
      <vt:lpstr>Times New Roman</vt:lpstr>
      <vt:lpstr>Shift</vt:lpstr>
      <vt:lpstr>Implementation of Association Rule Mining</vt:lpstr>
      <vt:lpstr>PowerPoint 演示文稿</vt:lpstr>
      <vt:lpstr>TABLE CONTENTS</vt:lpstr>
      <vt:lpstr>INTRODUCTION</vt:lpstr>
      <vt:lpstr> Why Associations Rules are used?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/>
  <cp:lastModifiedBy>Nil</cp:lastModifiedBy>
  <cp:revision>19</cp:revision>
  <dcterms:created xsi:type="dcterms:W3CDTF">2021-12-20T22:19:00Z</dcterms:created>
  <dcterms:modified xsi:type="dcterms:W3CDTF">2022-01-31T11:15:34Z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7C5006FACE924A95B97B7A464FE02CF6</vt:lpwstr>
  </property>
  <property fmtid="{D5CDD505-2E9C-101B-9397-08002B2CF9AE}" pid="3" name="KSOProductBuildVer">
    <vt:lpwstr>1033-11.2.0.10463</vt:lpwstr>
  </property>
</Properties>
</file>