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8" r:id="rId6"/>
    <p:sldId id="259" r:id="rId7"/>
    <p:sldId id="282" r:id="rId8"/>
    <p:sldId id="359" r:id="rId9"/>
    <p:sldId id="360" r:id="rId10"/>
    <p:sldId id="385" r:id="rId11"/>
    <p:sldId id="386" r:id="rId12"/>
    <p:sldId id="387" r:id="rId13"/>
    <p:sldId id="389" r:id="rId14"/>
    <p:sldId id="393" r:id="rId15"/>
    <p:sldId id="394" r:id="rId16"/>
    <p:sldId id="395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97" r:id="rId25"/>
    <p:sldId id="399" r:id="rId26"/>
    <p:sldId id="401" r:id="rId27"/>
    <p:sldId id="266" r:id="rId28"/>
    <p:sldId id="267" r:id="rId29"/>
  </p:sldIdLst>
  <p:sldSz cx="9144000" cy="5143500"/>
  <p:notesSz cx="6858000" cy="9144000"/>
  <p:embeddedFontLst>
    <p:embeddedFont>
      <p:font typeface="Nunito"/>
      <p:regular r:id="rId33"/>
    </p:embeddedFont>
    <p:embeddedFont>
      <p:font typeface="Calibri" panose="020F0502020204030204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3810f1ba-6418-496d-aec1-277b49d2c23f}">
          <p14:sldIdLst>
            <p14:sldId id="256"/>
            <p14:sldId id="304"/>
            <p14:sldId id="258"/>
            <p14:sldId id="259"/>
            <p14:sldId id="282"/>
            <p14:sldId id="359"/>
            <p14:sldId id="360"/>
            <p14:sldId id="385"/>
            <p14:sldId id="386"/>
            <p14:sldId id="387"/>
            <p14:sldId id="389"/>
          </p14:sldIdLst>
        </p14:section>
        <p14:section name="Untitled Section" id="{7d5ac2d9-6419-4b00-9cf9-57a0f6ef3dd9}">
          <p14:sldIdLst>
            <p14:sldId id="393"/>
            <p14:sldId id="394"/>
            <p14:sldId id="395"/>
            <p14:sldId id="374"/>
            <p14:sldId id="375"/>
            <p14:sldId id="376"/>
            <p14:sldId id="377"/>
            <p14:sldId id="378"/>
            <p14:sldId id="379"/>
            <p14:sldId id="380"/>
            <p14:sldId id="397"/>
            <p14:sldId id="399"/>
            <p14:sldId id="401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6674923f_0_3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6674923f_0_3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6674923f_0_3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6674923f_0_3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6674923f_0_3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6674923f_0_3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6674923f_0_3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96674923f_0_3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96674923f_0_4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96674923f_0_4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00">
                <a:latin typeface="Times New Roman" panose="02020603050405020304" charset="0"/>
                <a:cs typeface="Times New Roman" panose="02020603050405020304" charset="0"/>
              </a:rPr>
              <a:t>Comparative Study of  Techniques for Imputation of Missing Data in Dataset</a:t>
            </a:r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3055620" y="3810635"/>
            <a:ext cx="5013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Submitted by :-</a:t>
            </a:r>
            <a:b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ilratan</a:t>
            </a:r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 S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arkar</a:t>
            </a:r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(ADTU/L/2018-22/BCS/017)</a:t>
            </a:r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Semester :- 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8</a:t>
            </a:r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th sem , Department :- B.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Tech(C.S.E)</a:t>
            </a:r>
            <a:b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Guide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d </a:t>
            </a:r>
            <a:r>
              <a:rPr 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by : - 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Dr. Manoj Kumar Sarma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Performance Evaluation Metrics : -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19150" y="1684655"/>
            <a:ext cx="7505700" cy="275399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1400" b="1"/>
              <a:t>Root Mean Square Error (RMSE) : -</a:t>
            </a:r>
            <a:endParaRPr lang="en-US" sz="1400" b="1"/>
          </a:p>
          <a:p>
            <a:pPr marL="146050" indent="0">
              <a:buFont typeface="Wingdings" panose="05000000000000000000" charset="0"/>
              <a:buNone/>
            </a:pPr>
            <a:r>
              <a:rPr lang="en-US" sz="1400"/>
              <a:t>        Root Mean Square Error calculates mean in the difference between the imputed values and   the actual values .</a:t>
            </a:r>
            <a:endParaRPr lang="en-US" sz="1400"/>
          </a:p>
          <a:p>
            <a:pPr marL="146050" indent="0">
              <a:buFont typeface="Wingdings" panose="05000000000000000000" charset="0"/>
              <a:buNone/>
            </a:pPr>
            <a:endParaRPr lang="en-US" sz="1400"/>
          </a:p>
          <a:p>
            <a:pPr>
              <a:buFont typeface="Wingdings" panose="05000000000000000000" charset="0"/>
              <a:buChar char="v"/>
            </a:pPr>
            <a:r>
              <a:rPr lang="en-US" sz="1400" b="1"/>
              <a:t>Mean Absolute Error (MAE) : -</a:t>
            </a:r>
            <a:endParaRPr lang="en-US" sz="1400" b="1"/>
          </a:p>
          <a:p>
            <a:pPr marL="146050" indent="0">
              <a:buFont typeface="Wingdings" panose="05000000000000000000" charset="0"/>
              <a:buNone/>
            </a:pPr>
            <a:r>
              <a:rPr lang="en-US" sz="1400"/>
              <a:t>        Mean Absolute Error calculates the mean of the absolute difference between the imputed   values and the actual values.</a:t>
            </a:r>
            <a:endParaRPr lang="en-US" sz="1400"/>
          </a:p>
          <a:p>
            <a:pPr marL="146050" indent="0">
              <a:buFont typeface="Wingdings" panose="05000000000000000000" charset="0"/>
              <a:buNone/>
            </a:pPr>
            <a:endParaRPr lang="en-US" sz="1400"/>
          </a:p>
          <a:p>
            <a:pPr>
              <a:buFont typeface="Wingdings" panose="05000000000000000000" charset="0"/>
              <a:buChar char="v"/>
            </a:pPr>
            <a:r>
              <a:rPr lang="en-US" sz="1400" b="1"/>
              <a:t>Mean Absolute Percentage Error(MAPE) : -</a:t>
            </a:r>
            <a:endParaRPr lang="en-US" sz="1400" b="1"/>
          </a:p>
          <a:p>
            <a:pPr marL="146050" indent="0">
              <a:buFont typeface="Wingdings" panose="05000000000000000000" charset="0"/>
              <a:buNone/>
            </a:pPr>
            <a:r>
              <a:rPr lang="en-US" sz="1400" b="1"/>
              <a:t>        </a:t>
            </a:r>
            <a:r>
              <a:rPr lang="en-US" sz="1400"/>
              <a:t>Mean Absolute Percentage Error calculates the total percentage of Mean Absolute Error .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986790"/>
            <a:ext cx="8776335" cy="3956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4990" y="281940"/>
            <a:ext cx="6533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Results : -</a:t>
            </a:r>
            <a:endParaRPr lang="en-US"/>
          </a:p>
          <a:p>
            <a:r>
              <a:rPr lang="en-US"/>
              <a:t>Table : - Results of the imputation techniques 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rms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569595"/>
            <a:ext cx="8477250" cy="438340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64185" y="189230"/>
            <a:ext cx="824992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Fig .1 : - Graphical comparison of Root Mean Square Error(RMSE) of the imputation techniques 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ma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575945"/>
            <a:ext cx="8439150" cy="435292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4810" y="211455"/>
            <a:ext cx="8408670" cy="443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01675" y="222885"/>
            <a:ext cx="8046085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Fig .2 :-Graphical comparison of Mean Absolute Error(MAE) of the imputation techniques.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map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542925"/>
            <a:ext cx="8515350" cy="436245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17500" y="211455"/>
            <a:ext cx="8510270" cy="316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Fig .3 : - Graphical comparison of Mean Absolute Percentage Error(MAPE) of the imputation techniques 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6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666750"/>
            <a:ext cx="8750935" cy="447675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83210" y="267970"/>
            <a:ext cx="5861685" cy="35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Screenshots : -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6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4635"/>
            <a:ext cx="9144000" cy="46335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6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0"/>
            <a:ext cx="90093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7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0"/>
            <a:ext cx="90233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7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0980"/>
            <a:ext cx="9144000" cy="4701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19150" y="212090"/>
            <a:ext cx="7505700" cy="869315"/>
          </a:xfrm>
        </p:spPr>
        <p:txBody>
          <a:bodyPr/>
          <a:p>
            <a:r>
              <a:rPr lang="en-US"/>
              <a:t>TABLE CONTENTS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19710" y="689610"/>
            <a:ext cx="8546465" cy="4246245"/>
          </a:xfrm>
        </p:spPr>
        <p:txBody>
          <a:bodyPr>
            <a:noAutofit/>
          </a:bodyPr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/>
              <a:t>INTRODUCTION................................................................................................................................................................... 3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sz="1200">
                <a:solidFill>
                  <a:schemeClr val="bg2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What is Imputation?</a:t>
            </a:r>
            <a:r>
              <a:rPr lang="en-US" sz="1200"/>
              <a:t>............................................................................................................................................................ 4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a Missing Data?.............</a:t>
            </a:r>
            <a:r>
              <a:rPr lang="en-US" sz="1200"/>
              <a:t>......................................................................................................................................... 5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>
                <a:sym typeface="+mn-ea"/>
              </a:rPr>
              <a:t>Missing Data Mechanisms..........................</a:t>
            </a:r>
            <a:r>
              <a:rPr lang="en-US" sz="1200"/>
              <a:t>......................................................................................................................... 6</a:t>
            </a:r>
            <a:endParaRPr lang="en-US" sz="1200"/>
          </a:p>
          <a:p>
            <a:pPr algn="just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>
                <a:sym typeface="+mn-ea"/>
              </a:rPr>
              <a:t>Results of missing value...........................</a:t>
            </a:r>
            <a:r>
              <a:rPr lang="en-US" sz="1200"/>
              <a:t>............................................................................................................................ 7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>
                <a:sym typeface="+mn-ea"/>
              </a:rPr>
              <a:t>The imputation techniques implemented</a:t>
            </a:r>
            <a:r>
              <a:rPr lang="en-US" altLang="en-GB" sz="12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.....................................................................................</a:t>
            </a:r>
            <a:r>
              <a:rPr lang="en-US" sz="1200"/>
              <a:t>........................................ 8-9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>
                <a:sym typeface="+mn-ea"/>
              </a:rPr>
              <a:t>Performance Evaluation Metrics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.........................................................................</a:t>
            </a:r>
            <a:r>
              <a:rPr lang="en-US" sz="1200"/>
              <a:t>.................................................................. 10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>
                <a:sym typeface="+mn-ea"/>
              </a:rPr>
              <a:t>Table : - Results of the imputation techniques</a:t>
            </a:r>
            <a:r>
              <a:rPr lang="en-US" alt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.....................................................</a:t>
            </a:r>
            <a:r>
              <a:rPr lang="en-US" sz="1200"/>
              <a:t>................................................................. 11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>
                <a:sym typeface="+mn-ea"/>
              </a:rPr>
              <a:t>Fig .1 : - Graphical comparison of Root Mean Square Error(RMSE) of the imputation techniques.......................................................................................................................................</a:t>
            </a:r>
            <a:r>
              <a:rPr lang="en-US" sz="1200"/>
              <a:t>..................................... 12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>
                <a:sym typeface="+mn-ea"/>
              </a:rPr>
              <a:t>Fig .2 :-Graphical comparison of Mean Absolute Error(MAE) of the imputation techniques.............................................................</a:t>
            </a:r>
            <a:r>
              <a:rPr lang="en-US" sz="1200"/>
              <a:t>............................................................................................................... 13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>
                <a:sym typeface="+mn-ea"/>
              </a:rPr>
              <a:t>Fig .3 : - Graphical comparison of Mean Absolute Percentage Error(MAPE) of the imputation</a:t>
            </a:r>
            <a:endParaRPr lang="en-US" sz="1200">
              <a:sym typeface="+mn-ea"/>
            </a:endParaRPr>
          </a:p>
          <a:p>
            <a:pPr marL="14605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1200">
                <a:sym typeface="+mn-ea"/>
              </a:rPr>
              <a:t> techniques....................................................................................................................................................................................14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/>
              <a:t>Screenshots...........................................................................................................................................................................15-21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/>
              <a:t>Technologies used..................................................................................................................................................................22-23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/>
              <a:t>Software and Hardware Requirements..................................................................................................................................24</a:t>
            </a:r>
            <a:endParaRPr lang="en-US" sz="1200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1200"/>
              <a:t>Conclusion..............................................................................................................................................................................25</a:t>
            </a:r>
            <a:endParaRPr 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8521700" y="466852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7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32435"/>
            <a:ext cx="9144000" cy="42786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7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0"/>
            <a:ext cx="868553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body" idx="1"/>
          </p:nvPr>
        </p:nvSpPr>
        <p:spPr>
          <a:xfrm>
            <a:off x="817975" y="720925"/>
            <a:ext cx="7506900" cy="3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 b="1" i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Technologies used : -</a:t>
            </a:r>
            <a:endParaRPr lang="en-GB" sz="1800" b="1" i="1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 :-  </a:t>
            </a: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is often used to build websites and software, automate tasks, and conduct data analysis</a:t>
            </a:r>
            <a:r>
              <a:rPr lang="en-US" alt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,data visualisation,AI and machine learning.</a:t>
            </a:r>
            <a:endParaRPr lang="en-US" altLang="en-GB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GB" sz="1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Jupyter Notebook : -</a:t>
            </a:r>
            <a:r>
              <a:rPr lang="en-US" alt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Jupyter Notebook App is a server-client application that allows editing and running notebook documents via a web browser.</a:t>
            </a:r>
            <a:endParaRPr lang="en-US" altLang="en-GB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/>
              <a:t>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Libraries used : -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Numpy : -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NumPy is library in python used for working with arrays. It also has functions for working in domain of  linear algebra, fourier transform, and matrices.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19150" y="1005840"/>
            <a:ext cx="7505700" cy="3432810"/>
          </a:xfrm>
        </p:spPr>
        <p:txBody>
          <a:bodyPr>
            <a:normAutofit/>
          </a:bodyPr>
          <a:p>
            <a:pPr marL="146050" indent="0">
              <a:lnSpc>
                <a:spcPct val="150000"/>
              </a:lnSpc>
              <a:buNone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Pandas : -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Pandas is a library in Python for data analysis and manipulation .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scikit-learn(sklearn) : -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Scikit-learn is a free software machine learning library for the Python programming language. It features various classification, regression and clustering.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body" idx="1"/>
          </p:nvPr>
        </p:nvSpPr>
        <p:spPr>
          <a:xfrm>
            <a:off x="817975" y="762525"/>
            <a:ext cx="7506900" cy="3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Requirements : -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Anaconda Individual Edition </a:t>
            </a:r>
            <a:endParaRPr lang="en-GB"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3 or higher</a:t>
            </a:r>
            <a:endParaRPr lang="en-US"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800" b="1" i="1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 b="1" i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Hardware Requirements : -</a:t>
            </a:r>
            <a:endParaRPr sz="1800" b="1" i="1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</a:t>
            </a: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2 CPU cores</a:t>
            </a:r>
            <a:endParaRPr lang="en-GB"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2GB Ram or Higher.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20 GB HDD or Higher.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Free space required 1.5GB</a:t>
            </a:r>
            <a:r>
              <a:rPr lang="en-US" alt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 .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Ø"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1" name="Google Shape;181;p23"/>
          <p:cNvSpPr txBox="1"/>
          <p:nvPr>
            <p:ph type="body" idx="1"/>
          </p:nvPr>
        </p:nvSpPr>
        <p:spPr>
          <a:xfrm>
            <a:off x="819150" y="1593850"/>
            <a:ext cx="7505700" cy="2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 This project helped me understand missing data, reason for their missingness ,different kinds of missingness, handling missing values using imputations</a:t>
            </a:r>
            <a:endParaRPr lang="en-GB" sz="1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30580" y="1492250"/>
            <a:ext cx="7494270" cy="2946400"/>
          </a:xfrm>
        </p:spPr>
        <p:txBody>
          <a:bodyPr/>
          <a:p>
            <a:pPr marL="146050" indent="0" algn="ctr">
              <a:buNone/>
            </a:pPr>
            <a:r>
              <a:rPr lang="en-US" sz="88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8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9" name="Google Shape;139;p15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Missing data (MD) are a common problem in data science job. When ignored or treated not appropriately, MD can lead to seriously biased results. </a:t>
            </a:r>
            <a:endParaRPr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objective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this project</a:t>
            </a:r>
            <a:r>
              <a:rPr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to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 a comparative study of multiple imputation methods by implementing on a dataset .</a:t>
            </a:r>
            <a:endParaRPr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509270"/>
            <a:ext cx="7505700" cy="80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accent3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What is Imputation?</a:t>
            </a:r>
            <a:endParaRPr lang="en-US" altLang="en-GB">
              <a:solidFill>
                <a:schemeClr val="accent3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45" name="Google Shape;145;p16"/>
          <p:cNvSpPr txBox="1"/>
          <p:nvPr>
            <p:ph type="body" idx="1"/>
          </p:nvPr>
        </p:nvSpPr>
        <p:spPr>
          <a:xfrm>
            <a:off x="819150" y="1180465"/>
            <a:ext cx="7505700" cy="3258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endParaRPr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Imputation is a technique used for replacing the missing data with some substitute value to retain most of the data/information of the dataset. 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These techniques are used because removing the data from the dataset every time is not</a:t>
            </a:r>
            <a:r>
              <a:rPr lang="en-US"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feasible and can lead to a reduction in the size of the dataset to a large extend</a:t>
            </a:r>
            <a:r>
              <a:rPr lang="en-US"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.</a:t>
            </a:r>
            <a:endParaRPr lang="en-US"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07720" y="1121410"/>
            <a:ext cx="7517130" cy="3317240"/>
          </a:xfrm>
        </p:spPr>
        <p:txBody>
          <a:bodyPr>
            <a:normAutofit lnSpcReduction="10000"/>
          </a:bodyPr>
          <a:p>
            <a:pPr>
              <a:buNone/>
            </a:pP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46050" indent="0">
              <a:lnSpc>
                <a:spcPct val="135000"/>
              </a:lnSpc>
              <a:buSzPct val="160000"/>
              <a:buFont typeface="Arial" panose="020B0604020202020204" pitchFamily="34" charset="0"/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5000"/>
              </a:lnSpc>
              <a:buSzPct val="160000"/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5000"/>
              </a:lnSpc>
              <a:buSzPct val="1600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Missing data is defined as the values or data that is not stored (or not present) for some variable/s in the given dataset.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228090" y="340360"/>
            <a:ext cx="6930390" cy="904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charset="0"/>
              <a:buNone/>
            </a:pPr>
            <a:endParaRPr lang="en-US" sz="3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3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3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a Missing Data?</a:t>
            </a:r>
            <a:endParaRPr lang="en-US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Missing Data Mechanisms : -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/>
              <a:t>Missing Completely At Random(MCAR) : - </a:t>
            </a:r>
            <a:r>
              <a:rPr lang="en-US"/>
              <a:t> This is when missing data observations are not relient on the observed and unobserved measurements.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/>
              <a:t>Missing At Random(MAR) : -</a:t>
            </a:r>
            <a:r>
              <a:rPr lang="en-US"/>
              <a:t> The likelihood of a missing value in MAR is only related to observable data 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/>
              <a:t>Missing Not At Random(MNAR) : - </a:t>
            </a:r>
            <a:r>
              <a:rPr lang="en-US"/>
              <a:t>This refers to when missing data is neither MCAR nor MAR .The missing data depends equally on the missing &amp; observed values.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Results of missing value : -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488950" indent="-342900">
              <a:lnSpc>
                <a:spcPct val="150000"/>
              </a:lnSpc>
              <a:buFont typeface="+mj-lt"/>
              <a:buAutoNum type="romanLcPeriod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Performance degradation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88950" indent="-342900">
              <a:lnSpc>
                <a:spcPct val="150000"/>
              </a:lnSpc>
              <a:buFont typeface="+mj-lt"/>
              <a:buAutoNum type="romanLcPeriod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Data analysis problems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88950" indent="-342900">
              <a:lnSpc>
                <a:spcPct val="150000"/>
              </a:lnSpc>
              <a:buFont typeface="+mj-lt"/>
              <a:buAutoNum type="romanLcPeriod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Biased outcomes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The imputation techniques implemented : -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19150" y="1605915"/>
            <a:ext cx="7505700" cy="283273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v"/>
            </a:pPr>
            <a:r>
              <a:rPr lang="en-US" sz="1400" b="1"/>
              <a:t>Simple imputer : -</a:t>
            </a:r>
            <a:endParaRPr lang="en-US" sz="1400" b="1"/>
          </a:p>
          <a:p>
            <a:pPr algn="l">
              <a:buNone/>
            </a:pPr>
            <a:r>
              <a:rPr lang="en-US"/>
              <a:t>         It is a statistic based approach in which a statistic(such as mean) is calculated from each column with missing values and then all missingvalues are replaced with the calculated statistic .</a:t>
            </a:r>
            <a:endParaRPr lang="en-US"/>
          </a:p>
          <a:p>
            <a:pPr algn="l">
              <a:buNone/>
            </a:pPr>
            <a:endParaRPr lang="en-US"/>
          </a:p>
          <a:p>
            <a:pPr algn="l">
              <a:buFont typeface="Wingdings" panose="05000000000000000000" charset="0"/>
              <a:buChar char="v"/>
            </a:pPr>
            <a:r>
              <a:rPr lang="en-US" sz="1400" b="1"/>
              <a:t>Iterative Imputer : -</a:t>
            </a:r>
            <a:endParaRPr lang="en-US" sz="1400" b="1"/>
          </a:p>
          <a:p>
            <a:pPr algn="l">
              <a:buNone/>
            </a:pPr>
            <a:r>
              <a:rPr lang="en-US"/>
              <a:t>         Iterative imputer is a multivariate imputer ,that means it estimates each features from all others.</a:t>
            </a:r>
            <a:endParaRPr lang="en-US"/>
          </a:p>
          <a:p>
            <a:pPr algn="l">
              <a:buNone/>
            </a:pPr>
            <a:r>
              <a:rPr lang="en-US"/>
              <a:t> </a:t>
            </a:r>
            <a:endParaRPr lang="en-US"/>
          </a:p>
          <a:p>
            <a:pPr algn="l">
              <a:buFont typeface="Wingdings" panose="05000000000000000000" charset="0"/>
              <a:buChar char="v"/>
            </a:pPr>
            <a:r>
              <a:rPr lang="en-US" sz="1400" b="1"/>
              <a:t>Multiple Imputation by Chained Equations (MICE) : -</a:t>
            </a:r>
            <a:endParaRPr lang="en-US" sz="1400" b="1"/>
          </a:p>
          <a:p>
            <a:pPr marL="146050" indent="0" algn="l">
              <a:buNone/>
            </a:pPr>
            <a:r>
              <a:rPr lang="en-US" sz="1400"/>
              <a:t>        MICE works under the presumption that the variables used in theimputation technique, the         missingness of the data are Missing At Random(MAR), which means that the possibility that a</a:t>
            </a:r>
            <a:endParaRPr lang="en-US" sz="1400"/>
          </a:p>
          <a:p>
            <a:pPr marL="146050" indent="0" algn="l">
              <a:buNone/>
            </a:pPr>
            <a:r>
              <a:rPr lang="en-US" sz="1400"/>
              <a:t> value    is missing depends only on observed values and not on unobserved values.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19150" y="1234440"/>
            <a:ext cx="7505700" cy="320421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1400" b="1"/>
              <a:t>K nearest neighbour(KNN) Imputer : -</a:t>
            </a:r>
            <a:endParaRPr lang="en-US" sz="1400" b="1"/>
          </a:p>
          <a:p>
            <a:pPr>
              <a:buNone/>
            </a:pPr>
            <a:r>
              <a:rPr lang="en-US"/>
              <a:t>        The logic behind KNN methods is to identify ‘k’ samples in the data-set that are similar or close in the space. Then we use these ‘k’ samples to estimate the value of the missing data points.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 sz="1400" b="1"/>
              <a:t>MissForest Imputer : - </a:t>
            </a:r>
            <a:endParaRPr lang="en-US" sz="1400" b="1"/>
          </a:p>
          <a:p>
            <a:pPr marL="146050" indent="0">
              <a:buFont typeface="Wingdings" panose="05000000000000000000" charset="0"/>
              <a:buNone/>
            </a:pPr>
            <a:r>
              <a:rPr lang="en-US" sz="1400" b="1"/>
              <a:t>      </a:t>
            </a:r>
            <a:r>
              <a:rPr lang="en-US" sz="1400"/>
              <a:t>  First , the missing values are filled using median/mode imputation method.Then we mark the     imputed values as ‘Predict’ and the others as trainingrows, which are then put into a Random    Forest model trained to predict the missing values .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7589</Words>
  <Application>WPS Presentation</Application>
  <PresentationFormat/>
  <Paragraphs>123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Arial</vt:lpstr>
      <vt:lpstr>Nunito</vt:lpstr>
      <vt:lpstr>Calibri</vt:lpstr>
      <vt:lpstr>Times New Roman</vt:lpstr>
      <vt:lpstr>Wingdings</vt:lpstr>
      <vt:lpstr>Times New Roman</vt:lpstr>
      <vt:lpstr>Microsoft YaHei</vt:lpstr>
      <vt:lpstr>Arial Unicode MS</vt:lpstr>
      <vt:lpstr>Shift</vt:lpstr>
      <vt:lpstr>Comparative Study of  Techniques for Imputation of Missing Data in Datasets</vt:lpstr>
      <vt:lpstr>TABLE CONTENTS</vt:lpstr>
      <vt:lpstr>INTRODUCTION</vt:lpstr>
      <vt:lpstr>What is Imputation?</vt:lpstr>
      <vt:lpstr>PowerPoint 演示文稿</vt:lpstr>
      <vt:lpstr>Missing Data Mechanisms : -</vt:lpstr>
      <vt:lpstr>Results of missing value : -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/>
  <cp:lastModifiedBy>nilra</cp:lastModifiedBy>
  <cp:revision>31</cp:revision>
  <dcterms:created xsi:type="dcterms:W3CDTF">2021-12-20T22:19:00Z</dcterms:created>
  <dcterms:modified xsi:type="dcterms:W3CDTF">2022-06-29T05:01:23Z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219920C4D9A1485987FE2205BF764B8A</vt:lpwstr>
  </property>
  <property fmtid="{D5CDD505-2E9C-101B-9397-08002B2CF9AE}" pid="3" name="KSOProductBuildVer">
    <vt:lpwstr>1033-11.2.0.11156</vt:lpwstr>
  </property>
</Properties>
</file>