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7" d="100"/>
          <a:sy n="47" d="100"/>
        </p:scale>
        <p:origin x="1960" y="1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52C81-96E8-406B-B6F2-FC6023F8B0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1EFF79-232B-424E-A2C2-BBF4BA2119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108DCA-616D-4D84-BC71-D73E4638A96D}"/>
              </a:ext>
            </a:extLst>
          </p:cNvPr>
          <p:cNvSpPr>
            <a:spLocks noGrp="1"/>
          </p:cNvSpPr>
          <p:nvPr>
            <p:ph type="dt" sz="half" idx="10"/>
          </p:nvPr>
        </p:nvSpPr>
        <p:spPr/>
        <p:txBody>
          <a:bodyPr/>
          <a:lstStyle/>
          <a:p>
            <a:fld id="{392713CF-2DA7-4940-9073-A168FBEF999F}" type="datetimeFigureOut">
              <a:rPr lang="en-US" smtClean="0"/>
              <a:t>2/20/2020</a:t>
            </a:fld>
            <a:endParaRPr lang="en-US"/>
          </a:p>
        </p:txBody>
      </p:sp>
      <p:sp>
        <p:nvSpPr>
          <p:cNvPr id="5" name="Footer Placeholder 4">
            <a:extLst>
              <a:ext uri="{FF2B5EF4-FFF2-40B4-BE49-F238E27FC236}">
                <a16:creationId xmlns:a16="http://schemas.microsoft.com/office/drawing/2014/main" id="{38AAF000-09D1-4F60-9C75-901FE731F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1E7BD6-ED3D-4BF6-B2D3-8FA5DB92DD04}"/>
              </a:ext>
            </a:extLst>
          </p:cNvPr>
          <p:cNvSpPr>
            <a:spLocks noGrp="1"/>
          </p:cNvSpPr>
          <p:nvPr>
            <p:ph type="sldNum" sz="quarter" idx="12"/>
          </p:nvPr>
        </p:nvSpPr>
        <p:spPr/>
        <p:txBody>
          <a:bodyPr/>
          <a:lstStyle/>
          <a:p>
            <a:fld id="{2D169AA9-3390-4DBE-BF6F-C0841995B22F}" type="slidenum">
              <a:rPr lang="en-US" smtClean="0"/>
              <a:t>‹#›</a:t>
            </a:fld>
            <a:endParaRPr lang="en-US"/>
          </a:p>
        </p:txBody>
      </p:sp>
    </p:spTree>
    <p:extLst>
      <p:ext uri="{BB962C8B-B14F-4D97-AF65-F5344CB8AC3E}">
        <p14:creationId xmlns:p14="http://schemas.microsoft.com/office/powerpoint/2010/main" val="835382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7A4D6-B61B-428A-B693-A52FBC8F4D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EA9E39-3E0E-42DF-BFC3-54E10749ED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C15616-17B1-495B-953E-BB5B116799E7}"/>
              </a:ext>
            </a:extLst>
          </p:cNvPr>
          <p:cNvSpPr>
            <a:spLocks noGrp="1"/>
          </p:cNvSpPr>
          <p:nvPr>
            <p:ph type="dt" sz="half" idx="10"/>
          </p:nvPr>
        </p:nvSpPr>
        <p:spPr/>
        <p:txBody>
          <a:bodyPr/>
          <a:lstStyle/>
          <a:p>
            <a:fld id="{392713CF-2DA7-4940-9073-A168FBEF999F}" type="datetimeFigureOut">
              <a:rPr lang="en-US" smtClean="0"/>
              <a:t>2/20/2020</a:t>
            </a:fld>
            <a:endParaRPr lang="en-US"/>
          </a:p>
        </p:txBody>
      </p:sp>
      <p:sp>
        <p:nvSpPr>
          <p:cNvPr id="5" name="Footer Placeholder 4">
            <a:extLst>
              <a:ext uri="{FF2B5EF4-FFF2-40B4-BE49-F238E27FC236}">
                <a16:creationId xmlns:a16="http://schemas.microsoft.com/office/drawing/2014/main" id="{435C2D6F-AE9D-43FF-AE11-B093FA2DE3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C24761-ABAE-4EA4-BF51-52D6FDDB3C7A}"/>
              </a:ext>
            </a:extLst>
          </p:cNvPr>
          <p:cNvSpPr>
            <a:spLocks noGrp="1"/>
          </p:cNvSpPr>
          <p:nvPr>
            <p:ph type="sldNum" sz="quarter" idx="12"/>
          </p:nvPr>
        </p:nvSpPr>
        <p:spPr/>
        <p:txBody>
          <a:bodyPr/>
          <a:lstStyle/>
          <a:p>
            <a:fld id="{2D169AA9-3390-4DBE-BF6F-C0841995B22F}" type="slidenum">
              <a:rPr lang="en-US" smtClean="0"/>
              <a:t>‹#›</a:t>
            </a:fld>
            <a:endParaRPr lang="en-US"/>
          </a:p>
        </p:txBody>
      </p:sp>
    </p:spTree>
    <p:extLst>
      <p:ext uri="{BB962C8B-B14F-4D97-AF65-F5344CB8AC3E}">
        <p14:creationId xmlns:p14="http://schemas.microsoft.com/office/powerpoint/2010/main" val="847263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5D23A0-E887-4484-A671-14E92122D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78726E-9DA7-4C72-AC9C-DCB8BE943B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297C77-047F-4C3E-B59B-B9B554E45095}"/>
              </a:ext>
            </a:extLst>
          </p:cNvPr>
          <p:cNvSpPr>
            <a:spLocks noGrp="1"/>
          </p:cNvSpPr>
          <p:nvPr>
            <p:ph type="dt" sz="half" idx="10"/>
          </p:nvPr>
        </p:nvSpPr>
        <p:spPr/>
        <p:txBody>
          <a:bodyPr/>
          <a:lstStyle/>
          <a:p>
            <a:fld id="{392713CF-2DA7-4940-9073-A168FBEF999F}" type="datetimeFigureOut">
              <a:rPr lang="en-US" smtClean="0"/>
              <a:t>2/20/2020</a:t>
            </a:fld>
            <a:endParaRPr lang="en-US"/>
          </a:p>
        </p:txBody>
      </p:sp>
      <p:sp>
        <p:nvSpPr>
          <p:cNvPr id="5" name="Footer Placeholder 4">
            <a:extLst>
              <a:ext uri="{FF2B5EF4-FFF2-40B4-BE49-F238E27FC236}">
                <a16:creationId xmlns:a16="http://schemas.microsoft.com/office/drawing/2014/main" id="{2956BBE1-D29D-4FD4-AE1B-9466F7FF40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4AF4BA-88CC-4157-912D-0B026449541F}"/>
              </a:ext>
            </a:extLst>
          </p:cNvPr>
          <p:cNvSpPr>
            <a:spLocks noGrp="1"/>
          </p:cNvSpPr>
          <p:nvPr>
            <p:ph type="sldNum" sz="quarter" idx="12"/>
          </p:nvPr>
        </p:nvSpPr>
        <p:spPr/>
        <p:txBody>
          <a:bodyPr/>
          <a:lstStyle/>
          <a:p>
            <a:fld id="{2D169AA9-3390-4DBE-BF6F-C0841995B22F}" type="slidenum">
              <a:rPr lang="en-US" smtClean="0"/>
              <a:t>‹#›</a:t>
            </a:fld>
            <a:endParaRPr lang="en-US"/>
          </a:p>
        </p:txBody>
      </p:sp>
    </p:spTree>
    <p:extLst>
      <p:ext uri="{BB962C8B-B14F-4D97-AF65-F5344CB8AC3E}">
        <p14:creationId xmlns:p14="http://schemas.microsoft.com/office/powerpoint/2010/main" val="571816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60B3E-E993-4AFA-A45C-135F723E74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BA27B9-B7D3-40AD-B94D-93DDFFB815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2978DA-6C4C-4A6F-89C6-B141AAA240F7}"/>
              </a:ext>
            </a:extLst>
          </p:cNvPr>
          <p:cNvSpPr>
            <a:spLocks noGrp="1"/>
          </p:cNvSpPr>
          <p:nvPr>
            <p:ph type="dt" sz="half" idx="10"/>
          </p:nvPr>
        </p:nvSpPr>
        <p:spPr/>
        <p:txBody>
          <a:bodyPr/>
          <a:lstStyle/>
          <a:p>
            <a:fld id="{392713CF-2DA7-4940-9073-A168FBEF999F}" type="datetimeFigureOut">
              <a:rPr lang="en-US" smtClean="0"/>
              <a:t>2/20/2020</a:t>
            </a:fld>
            <a:endParaRPr lang="en-US"/>
          </a:p>
        </p:txBody>
      </p:sp>
      <p:sp>
        <p:nvSpPr>
          <p:cNvPr id="5" name="Footer Placeholder 4">
            <a:extLst>
              <a:ext uri="{FF2B5EF4-FFF2-40B4-BE49-F238E27FC236}">
                <a16:creationId xmlns:a16="http://schemas.microsoft.com/office/drawing/2014/main" id="{867D1589-E2D0-4A4B-A492-6FC6A01590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E0EC4-5CA7-4DBC-80E1-403E36A5D329}"/>
              </a:ext>
            </a:extLst>
          </p:cNvPr>
          <p:cNvSpPr>
            <a:spLocks noGrp="1"/>
          </p:cNvSpPr>
          <p:nvPr>
            <p:ph type="sldNum" sz="quarter" idx="12"/>
          </p:nvPr>
        </p:nvSpPr>
        <p:spPr/>
        <p:txBody>
          <a:bodyPr/>
          <a:lstStyle/>
          <a:p>
            <a:fld id="{2D169AA9-3390-4DBE-BF6F-C0841995B22F}" type="slidenum">
              <a:rPr lang="en-US" smtClean="0"/>
              <a:t>‹#›</a:t>
            </a:fld>
            <a:endParaRPr lang="en-US"/>
          </a:p>
        </p:txBody>
      </p:sp>
    </p:spTree>
    <p:extLst>
      <p:ext uri="{BB962C8B-B14F-4D97-AF65-F5344CB8AC3E}">
        <p14:creationId xmlns:p14="http://schemas.microsoft.com/office/powerpoint/2010/main" val="1559139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2FF40-B970-49A5-B441-F39C3B2240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76C350-825D-4AAA-A5AA-C1DF44BFEF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A32C21-496F-441B-AE69-522A7C9C02B3}"/>
              </a:ext>
            </a:extLst>
          </p:cNvPr>
          <p:cNvSpPr>
            <a:spLocks noGrp="1"/>
          </p:cNvSpPr>
          <p:nvPr>
            <p:ph type="dt" sz="half" idx="10"/>
          </p:nvPr>
        </p:nvSpPr>
        <p:spPr/>
        <p:txBody>
          <a:bodyPr/>
          <a:lstStyle/>
          <a:p>
            <a:fld id="{392713CF-2DA7-4940-9073-A168FBEF999F}" type="datetimeFigureOut">
              <a:rPr lang="en-US" smtClean="0"/>
              <a:t>2/20/2020</a:t>
            </a:fld>
            <a:endParaRPr lang="en-US"/>
          </a:p>
        </p:txBody>
      </p:sp>
      <p:sp>
        <p:nvSpPr>
          <p:cNvPr id="5" name="Footer Placeholder 4">
            <a:extLst>
              <a:ext uri="{FF2B5EF4-FFF2-40B4-BE49-F238E27FC236}">
                <a16:creationId xmlns:a16="http://schemas.microsoft.com/office/drawing/2014/main" id="{8939103B-DB19-463D-BDEE-627760B8C7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595356-556B-4AF1-B7F1-857899D490C7}"/>
              </a:ext>
            </a:extLst>
          </p:cNvPr>
          <p:cNvSpPr>
            <a:spLocks noGrp="1"/>
          </p:cNvSpPr>
          <p:nvPr>
            <p:ph type="sldNum" sz="quarter" idx="12"/>
          </p:nvPr>
        </p:nvSpPr>
        <p:spPr/>
        <p:txBody>
          <a:bodyPr/>
          <a:lstStyle/>
          <a:p>
            <a:fld id="{2D169AA9-3390-4DBE-BF6F-C0841995B22F}" type="slidenum">
              <a:rPr lang="en-US" smtClean="0"/>
              <a:t>‹#›</a:t>
            </a:fld>
            <a:endParaRPr lang="en-US"/>
          </a:p>
        </p:txBody>
      </p:sp>
    </p:spTree>
    <p:extLst>
      <p:ext uri="{BB962C8B-B14F-4D97-AF65-F5344CB8AC3E}">
        <p14:creationId xmlns:p14="http://schemas.microsoft.com/office/powerpoint/2010/main" val="3573824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3215C-E243-41F0-A1A3-15931B1403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FDA413-B799-4678-A2AA-F892FEBE82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5CC3FD-5C14-4F8A-A731-8F1EDB3EF6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B6B8F6-42C5-4148-91CF-0C6DB8C3DE74}"/>
              </a:ext>
            </a:extLst>
          </p:cNvPr>
          <p:cNvSpPr>
            <a:spLocks noGrp="1"/>
          </p:cNvSpPr>
          <p:nvPr>
            <p:ph type="dt" sz="half" idx="10"/>
          </p:nvPr>
        </p:nvSpPr>
        <p:spPr/>
        <p:txBody>
          <a:bodyPr/>
          <a:lstStyle/>
          <a:p>
            <a:fld id="{392713CF-2DA7-4940-9073-A168FBEF999F}" type="datetimeFigureOut">
              <a:rPr lang="en-US" smtClean="0"/>
              <a:t>2/20/2020</a:t>
            </a:fld>
            <a:endParaRPr lang="en-US"/>
          </a:p>
        </p:txBody>
      </p:sp>
      <p:sp>
        <p:nvSpPr>
          <p:cNvPr id="6" name="Footer Placeholder 5">
            <a:extLst>
              <a:ext uri="{FF2B5EF4-FFF2-40B4-BE49-F238E27FC236}">
                <a16:creationId xmlns:a16="http://schemas.microsoft.com/office/drawing/2014/main" id="{142ACFF9-D9D0-4985-86E6-0E811CC6FB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4F0D8C-55E9-4547-87C7-DF2BA511D11F}"/>
              </a:ext>
            </a:extLst>
          </p:cNvPr>
          <p:cNvSpPr>
            <a:spLocks noGrp="1"/>
          </p:cNvSpPr>
          <p:nvPr>
            <p:ph type="sldNum" sz="quarter" idx="12"/>
          </p:nvPr>
        </p:nvSpPr>
        <p:spPr/>
        <p:txBody>
          <a:bodyPr/>
          <a:lstStyle/>
          <a:p>
            <a:fld id="{2D169AA9-3390-4DBE-BF6F-C0841995B22F}" type="slidenum">
              <a:rPr lang="en-US" smtClean="0"/>
              <a:t>‹#›</a:t>
            </a:fld>
            <a:endParaRPr lang="en-US"/>
          </a:p>
        </p:txBody>
      </p:sp>
    </p:spTree>
    <p:extLst>
      <p:ext uri="{BB962C8B-B14F-4D97-AF65-F5344CB8AC3E}">
        <p14:creationId xmlns:p14="http://schemas.microsoft.com/office/powerpoint/2010/main" val="1447833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E0D94-A076-4D45-B508-A49315265B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2E6269-953E-456D-AE67-C39C95CD64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EF4D71-A269-4749-B62D-0B887FD5B0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30E29E-9DA1-4C50-9B16-09BC972E74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0DA93A-10CF-4731-8F78-FF6609AD96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04D8F6-622F-4EB2-AE7E-91F366F6A454}"/>
              </a:ext>
            </a:extLst>
          </p:cNvPr>
          <p:cNvSpPr>
            <a:spLocks noGrp="1"/>
          </p:cNvSpPr>
          <p:nvPr>
            <p:ph type="dt" sz="half" idx="10"/>
          </p:nvPr>
        </p:nvSpPr>
        <p:spPr/>
        <p:txBody>
          <a:bodyPr/>
          <a:lstStyle/>
          <a:p>
            <a:fld id="{392713CF-2DA7-4940-9073-A168FBEF999F}" type="datetimeFigureOut">
              <a:rPr lang="en-US" smtClean="0"/>
              <a:t>2/20/2020</a:t>
            </a:fld>
            <a:endParaRPr lang="en-US"/>
          </a:p>
        </p:txBody>
      </p:sp>
      <p:sp>
        <p:nvSpPr>
          <p:cNvPr id="8" name="Footer Placeholder 7">
            <a:extLst>
              <a:ext uri="{FF2B5EF4-FFF2-40B4-BE49-F238E27FC236}">
                <a16:creationId xmlns:a16="http://schemas.microsoft.com/office/drawing/2014/main" id="{04020DB2-20F1-41F9-AD86-8A0FBD0260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412E4F-B972-4603-BF3D-434F0E34A340}"/>
              </a:ext>
            </a:extLst>
          </p:cNvPr>
          <p:cNvSpPr>
            <a:spLocks noGrp="1"/>
          </p:cNvSpPr>
          <p:nvPr>
            <p:ph type="sldNum" sz="quarter" idx="12"/>
          </p:nvPr>
        </p:nvSpPr>
        <p:spPr/>
        <p:txBody>
          <a:bodyPr/>
          <a:lstStyle/>
          <a:p>
            <a:fld id="{2D169AA9-3390-4DBE-BF6F-C0841995B22F}" type="slidenum">
              <a:rPr lang="en-US" smtClean="0"/>
              <a:t>‹#›</a:t>
            </a:fld>
            <a:endParaRPr lang="en-US"/>
          </a:p>
        </p:txBody>
      </p:sp>
    </p:spTree>
    <p:extLst>
      <p:ext uri="{BB962C8B-B14F-4D97-AF65-F5344CB8AC3E}">
        <p14:creationId xmlns:p14="http://schemas.microsoft.com/office/powerpoint/2010/main" val="2431047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46744-2E8C-4B2E-8755-C2D540E522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D5FB5D-4B08-422F-9814-584FBAA55848}"/>
              </a:ext>
            </a:extLst>
          </p:cNvPr>
          <p:cNvSpPr>
            <a:spLocks noGrp="1"/>
          </p:cNvSpPr>
          <p:nvPr>
            <p:ph type="dt" sz="half" idx="10"/>
          </p:nvPr>
        </p:nvSpPr>
        <p:spPr/>
        <p:txBody>
          <a:bodyPr/>
          <a:lstStyle/>
          <a:p>
            <a:fld id="{392713CF-2DA7-4940-9073-A168FBEF999F}" type="datetimeFigureOut">
              <a:rPr lang="en-US" smtClean="0"/>
              <a:t>2/20/2020</a:t>
            </a:fld>
            <a:endParaRPr lang="en-US"/>
          </a:p>
        </p:txBody>
      </p:sp>
      <p:sp>
        <p:nvSpPr>
          <p:cNvPr id="4" name="Footer Placeholder 3">
            <a:extLst>
              <a:ext uri="{FF2B5EF4-FFF2-40B4-BE49-F238E27FC236}">
                <a16:creationId xmlns:a16="http://schemas.microsoft.com/office/drawing/2014/main" id="{3462A7B2-2DC1-467E-AD50-3FCAB5BBE6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CBE9FF-31E4-4D54-B8B3-FD177BF6AE8C}"/>
              </a:ext>
            </a:extLst>
          </p:cNvPr>
          <p:cNvSpPr>
            <a:spLocks noGrp="1"/>
          </p:cNvSpPr>
          <p:nvPr>
            <p:ph type="sldNum" sz="quarter" idx="12"/>
          </p:nvPr>
        </p:nvSpPr>
        <p:spPr/>
        <p:txBody>
          <a:bodyPr/>
          <a:lstStyle/>
          <a:p>
            <a:fld id="{2D169AA9-3390-4DBE-BF6F-C0841995B22F}" type="slidenum">
              <a:rPr lang="en-US" smtClean="0"/>
              <a:t>‹#›</a:t>
            </a:fld>
            <a:endParaRPr lang="en-US"/>
          </a:p>
        </p:txBody>
      </p:sp>
    </p:spTree>
    <p:extLst>
      <p:ext uri="{BB962C8B-B14F-4D97-AF65-F5344CB8AC3E}">
        <p14:creationId xmlns:p14="http://schemas.microsoft.com/office/powerpoint/2010/main" val="1552974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D785F8-E5E0-4745-B704-DCA5AE344EDC}"/>
              </a:ext>
            </a:extLst>
          </p:cNvPr>
          <p:cNvSpPr>
            <a:spLocks noGrp="1"/>
          </p:cNvSpPr>
          <p:nvPr>
            <p:ph type="dt" sz="half" idx="10"/>
          </p:nvPr>
        </p:nvSpPr>
        <p:spPr/>
        <p:txBody>
          <a:bodyPr/>
          <a:lstStyle/>
          <a:p>
            <a:fld id="{392713CF-2DA7-4940-9073-A168FBEF999F}" type="datetimeFigureOut">
              <a:rPr lang="en-US" smtClean="0"/>
              <a:t>2/20/2020</a:t>
            </a:fld>
            <a:endParaRPr lang="en-US"/>
          </a:p>
        </p:txBody>
      </p:sp>
      <p:sp>
        <p:nvSpPr>
          <p:cNvPr id="3" name="Footer Placeholder 2">
            <a:extLst>
              <a:ext uri="{FF2B5EF4-FFF2-40B4-BE49-F238E27FC236}">
                <a16:creationId xmlns:a16="http://schemas.microsoft.com/office/drawing/2014/main" id="{49256ED3-226D-43F1-9B46-78D2DB707B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3D4723-4539-468B-A7C9-4793A66934D5}"/>
              </a:ext>
            </a:extLst>
          </p:cNvPr>
          <p:cNvSpPr>
            <a:spLocks noGrp="1"/>
          </p:cNvSpPr>
          <p:nvPr>
            <p:ph type="sldNum" sz="quarter" idx="12"/>
          </p:nvPr>
        </p:nvSpPr>
        <p:spPr/>
        <p:txBody>
          <a:bodyPr/>
          <a:lstStyle/>
          <a:p>
            <a:fld id="{2D169AA9-3390-4DBE-BF6F-C0841995B22F}" type="slidenum">
              <a:rPr lang="en-US" smtClean="0"/>
              <a:t>‹#›</a:t>
            </a:fld>
            <a:endParaRPr lang="en-US"/>
          </a:p>
        </p:txBody>
      </p:sp>
    </p:spTree>
    <p:extLst>
      <p:ext uri="{BB962C8B-B14F-4D97-AF65-F5344CB8AC3E}">
        <p14:creationId xmlns:p14="http://schemas.microsoft.com/office/powerpoint/2010/main" val="2877790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CA258-706C-4D17-8A37-C72AADD093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3AAF2F-5745-4262-96D9-0082C57588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210E96-DD37-428F-BAB5-5909E2B557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D7C3D5-1605-4EDE-AC82-8F74F2A4F30E}"/>
              </a:ext>
            </a:extLst>
          </p:cNvPr>
          <p:cNvSpPr>
            <a:spLocks noGrp="1"/>
          </p:cNvSpPr>
          <p:nvPr>
            <p:ph type="dt" sz="half" idx="10"/>
          </p:nvPr>
        </p:nvSpPr>
        <p:spPr/>
        <p:txBody>
          <a:bodyPr/>
          <a:lstStyle/>
          <a:p>
            <a:fld id="{392713CF-2DA7-4940-9073-A168FBEF999F}" type="datetimeFigureOut">
              <a:rPr lang="en-US" smtClean="0"/>
              <a:t>2/20/2020</a:t>
            </a:fld>
            <a:endParaRPr lang="en-US"/>
          </a:p>
        </p:txBody>
      </p:sp>
      <p:sp>
        <p:nvSpPr>
          <p:cNvPr id="6" name="Footer Placeholder 5">
            <a:extLst>
              <a:ext uri="{FF2B5EF4-FFF2-40B4-BE49-F238E27FC236}">
                <a16:creationId xmlns:a16="http://schemas.microsoft.com/office/drawing/2014/main" id="{2919F9FB-80EB-4A31-B976-4AED178DB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1FD4B8-E73C-45E2-9263-F24108DF239E}"/>
              </a:ext>
            </a:extLst>
          </p:cNvPr>
          <p:cNvSpPr>
            <a:spLocks noGrp="1"/>
          </p:cNvSpPr>
          <p:nvPr>
            <p:ph type="sldNum" sz="quarter" idx="12"/>
          </p:nvPr>
        </p:nvSpPr>
        <p:spPr/>
        <p:txBody>
          <a:bodyPr/>
          <a:lstStyle/>
          <a:p>
            <a:fld id="{2D169AA9-3390-4DBE-BF6F-C0841995B22F}" type="slidenum">
              <a:rPr lang="en-US" smtClean="0"/>
              <a:t>‹#›</a:t>
            </a:fld>
            <a:endParaRPr lang="en-US"/>
          </a:p>
        </p:txBody>
      </p:sp>
    </p:spTree>
    <p:extLst>
      <p:ext uri="{BB962C8B-B14F-4D97-AF65-F5344CB8AC3E}">
        <p14:creationId xmlns:p14="http://schemas.microsoft.com/office/powerpoint/2010/main" val="3957062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94830-2949-4540-9A92-F138CF1D85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9A37DF-AEB7-42DE-B2BF-1D676AE4C0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233EF9-474B-46A9-BF3A-581FF82942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F25AB0-0EAD-4E67-8726-E952E44BB5B7}"/>
              </a:ext>
            </a:extLst>
          </p:cNvPr>
          <p:cNvSpPr>
            <a:spLocks noGrp="1"/>
          </p:cNvSpPr>
          <p:nvPr>
            <p:ph type="dt" sz="half" idx="10"/>
          </p:nvPr>
        </p:nvSpPr>
        <p:spPr/>
        <p:txBody>
          <a:bodyPr/>
          <a:lstStyle/>
          <a:p>
            <a:fld id="{392713CF-2DA7-4940-9073-A168FBEF999F}" type="datetimeFigureOut">
              <a:rPr lang="en-US" smtClean="0"/>
              <a:t>2/20/2020</a:t>
            </a:fld>
            <a:endParaRPr lang="en-US"/>
          </a:p>
        </p:txBody>
      </p:sp>
      <p:sp>
        <p:nvSpPr>
          <p:cNvPr id="6" name="Footer Placeholder 5">
            <a:extLst>
              <a:ext uri="{FF2B5EF4-FFF2-40B4-BE49-F238E27FC236}">
                <a16:creationId xmlns:a16="http://schemas.microsoft.com/office/drawing/2014/main" id="{0BD43126-57FF-4A1D-A596-BB4133DB69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7A4EBF-DA3F-4146-B4BD-F8B8CC9D1AA1}"/>
              </a:ext>
            </a:extLst>
          </p:cNvPr>
          <p:cNvSpPr>
            <a:spLocks noGrp="1"/>
          </p:cNvSpPr>
          <p:nvPr>
            <p:ph type="sldNum" sz="quarter" idx="12"/>
          </p:nvPr>
        </p:nvSpPr>
        <p:spPr/>
        <p:txBody>
          <a:bodyPr/>
          <a:lstStyle/>
          <a:p>
            <a:fld id="{2D169AA9-3390-4DBE-BF6F-C0841995B22F}" type="slidenum">
              <a:rPr lang="en-US" smtClean="0"/>
              <a:t>‹#›</a:t>
            </a:fld>
            <a:endParaRPr lang="en-US"/>
          </a:p>
        </p:txBody>
      </p:sp>
    </p:spTree>
    <p:extLst>
      <p:ext uri="{BB962C8B-B14F-4D97-AF65-F5344CB8AC3E}">
        <p14:creationId xmlns:p14="http://schemas.microsoft.com/office/powerpoint/2010/main" val="1347951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30EA4B-927C-4B67-9F62-8C5DB9EE53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D96724-CAC5-460E-A8AD-4458D99CB2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89D3FD-51A9-4693-ACCE-6D4B176685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2713CF-2DA7-4940-9073-A168FBEF999F}" type="datetimeFigureOut">
              <a:rPr lang="en-US" smtClean="0"/>
              <a:t>2/20/2020</a:t>
            </a:fld>
            <a:endParaRPr lang="en-US"/>
          </a:p>
        </p:txBody>
      </p:sp>
      <p:sp>
        <p:nvSpPr>
          <p:cNvPr id="5" name="Footer Placeholder 4">
            <a:extLst>
              <a:ext uri="{FF2B5EF4-FFF2-40B4-BE49-F238E27FC236}">
                <a16:creationId xmlns:a16="http://schemas.microsoft.com/office/drawing/2014/main" id="{EC4FCB16-714B-4401-A6A5-C506196943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B45937-6E52-4C6F-9CCA-0B0F43E708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169AA9-3390-4DBE-BF6F-C0841995B22F}" type="slidenum">
              <a:rPr lang="en-US" smtClean="0"/>
              <a:t>‹#›</a:t>
            </a:fld>
            <a:endParaRPr lang="en-US"/>
          </a:p>
        </p:txBody>
      </p:sp>
    </p:spTree>
    <p:extLst>
      <p:ext uri="{BB962C8B-B14F-4D97-AF65-F5344CB8AC3E}">
        <p14:creationId xmlns:p14="http://schemas.microsoft.com/office/powerpoint/2010/main" val="3414204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www.google.com/url?sa=i&amp;url=https%3A%2F%2Fgithub.com%2Fkarma-runner%2Fkarma%2Fissues%2F3304&amp;psig=AOvVaw3jie2zUfI8TVs6voVKHdQM&amp;ust=1582301857320000&amp;source=images&amp;cd=vfe&amp;ved=0CAIQjRxqFwoTCIiapfjD4OcCFQAAAAAdAAAAABA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028DAA41-824D-4E2A-B8BC-210D685998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757" y="1267280"/>
            <a:ext cx="4074695" cy="4074695"/>
          </a:xfrm>
          <a:prstGeom prst="rect">
            <a:avLst/>
          </a:prstGeom>
        </p:spPr>
      </p:pic>
      <p:pic>
        <p:nvPicPr>
          <p:cNvPr id="7" name="Picture 6" descr="A close up of a sign&#10;&#10;Description automatically generated">
            <a:extLst>
              <a:ext uri="{FF2B5EF4-FFF2-40B4-BE49-F238E27FC236}">
                <a16:creationId xmlns:a16="http://schemas.microsoft.com/office/drawing/2014/main" id="{D35F71A9-0B44-4CA5-8622-88F44EA9C4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3642" y="1736466"/>
            <a:ext cx="3149447" cy="3136324"/>
          </a:xfrm>
          <a:prstGeom prst="rect">
            <a:avLst/>
          </a:prstGeom>
        </p:spPr>
      </p:pic>
      <p:pic>
        <p:nvPicPr>
          <p:cNvPr id="1026" name="Picture 2" descr="Image result for Karma testing symbol">
            <a:hlinkClick r:id="rId4"/>
            <a:extLst>
              <a:ext uri="{FF2B5EF4-FFF2-40B4-BE49-F238E27FC236}">
                <a16:creationId xmlns:a16="http://schemas.microsoft.com/office/drawing/2014/main" id="{5E87E352-4839-413C-84B2-DE35226BFD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3089" y="1399628"/>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2B494A18-088A-49B1-9166-AC4B2BAD1607}"/>
              </a:ext>
            </a:extLst>
          </p:cNvPr>
          <p:cNvSpPr txBox="1"/>
          <p:nvPr/>
        </p:nvSpPr>
        <p:spPr>
          <a:xfrm>
            <a:off x="1594567" y="144603"/>
            <a:ext cx="9002866" cy="1591863"/>
          </a:xfrm>
          <a:prstGeom prst="rect">
            <a:avLst/>
          </a:prstGeom>
          <a:noFill/>
        </p:spPr>
        <p:txBody>
          <a:bodyPr wrap="square" rtlCol="0">
            <a:spAutoFit/>
          </a:bodyPr>
          <a:lstStyle/>
          <a:p>
            <a:pPr algn="ctr"/>
            <a:r>
              <a:rPr lang="en-US" sz="4800" dirty="0">
                <a:latin typeface="Arial Black" panose="020B0A04020102020204" pitchFamily="34" charset="0"/>
              </a:rPr>
              <a:t>Angular Testing using </a:t>
            </a:r>
          </a:p>
          <a:p>
            <a:pPr algn="ctr"/>
            <a:r>
              <a:rPr lang="en-US" sz="4800" dirty="0">
                <a:latin typeface="Arial Black" panose="020B0A04020102020204" pitchFamily="34" charset="0"/>
              </a:rPr>
              <a:t>Jasmine and Karma</a:t>
            </a:r>
          </a:p>
        </p:txBody>
      </p:sp>
    </p:spTree>
    <p:extLst>
      <p:ext uri="{BB962C8B-B14F-4D97-AF65-F5344CB8AC3E}">
        <p14:creationId xmlns:p14="http://schemas.microsoft.com/office/powerpoint/2010/main" val="2164709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2DC8CE-8719-4E43-AE9B-CE7D6A730BFA}"/>
              </a:ext>
            </a:extLst>
          </p:cNvPr>
          <p:cNvSpPr txBox="1"/>
          <p:nvPr/>
        </p:nvSpPr>
        <p:spPr>
          <a:xfrm>
            <a:off x="4955944" y="67426"/>
            <a:ext cx="2280111" cy="830997"/>
          </a:xfrm>
          <a:prstGeom prst="rect">
            <a:avLst/>
          </a:prstGeom>
          <a:noFill/>
        </p:spPr>
        <p:txBody>
          <a:bodyPr wrap="none" rtlCol="0">
            <a:spAutoFit/>
          </a:bodyPr>
          <a:lstStyle/>
          <a:p>
            <a:r>
              <a:rPr lang="en-US" sz="4800" dirty="0">
                <a:latin typeface="Arial Black" panose="020B0A04020102020204" pitchFamily="34" charset="0"/>
              </a:rPr>
              <a:t>What?</a:t>
            </a:r>
          </a:p>
        </p:txBody>
      </p:sp>
      <p:sp>
        <p:nvSpPr>
          <p:cNvPr id="5" name="TextBox 4">
            <a:extLst>
              <a:ext uri="{FF2B5EF4-FFF2-40B4-BE49-F238E27FC236}">
                <a16:creationId xmlns:a16="http://schemas.microsoft.com/office/drawing/2014/main" id="{FA213B76-F8FF-42CB-B892-CFD18AFE6ADC}"/>
              </a:ext>
            </a:extLst>
          </p:cNvPr>
          <p:cNvSpPr txBox="1"/>
          <p:nvPr/>
        </p:nvSpPr>
        <p:spPr>
          <a:xfrm>
            <a:off x="614150" y="898423"/>
            <a:ext cx="11313994" cy="6617196"/>
          </a:xfrm>
          <a:prstGeom prst="rect">
            <a:avLst/>
          </a:prstGeom>
          <a:noFill/>
        </p:spPr>
        <p:txBody>
          <a:bodyPr wrap="square" rtlCol="0">
            <a:spAutoFit/>
          </a:bodyPr>
          <a:lstStyle/>
          <a:p>
            <a:r>
              <a:rPr lang="en-US" sz="2800" dirty="0"/>
              <a:t>What is the technology and what is it used for?</a:t>
            </a:r>
          </a:p>
          <a:p>
            <a:r>
              <a:rPr lang="en-US" sz="2400" dirty="0"/>
              <a:t>	- Testing the Application:</a:t>
            </a:r>
          </a:p>
          <a:p>
            <a:r>
              <a:rPr lang="en-US" sz="2400" dirty="0"/>
              <a:t>		- In software development, we always ship our final product after making 			thorough testing. It is a fundamental step and it can be done via various 			testing methods.</a:t>
            </a:r>
          </a:p>
          <a:p>
            <a:r>
              <a:rPr lang="en-US" sz="2400" dirty="0"/>
              <a:t>		-As features and codebases grow, manual QA becomes more expensive, 			time consuming, and error prone. Tests are the best way to prevent 			software defects.</a:t>
            </a:r>
          </a:p>
          <a:p>
            <a:r>
              <a:rPr lang="en-US" sz="2400" dirty="0"/>
              <a:t>	-Testing Methods:</a:t>
            </a:r>
          </a:p>
          <a:p>
            <a:r>
              <a:rPr lang="en-US" sz="2400" dirty="0"/>
              <a:t>		-There are many methods to test our code, such as automated testing, 			manual testing, performance testing, automated unit testing. These testing 		methods are chosen as per the testing requirement of an application.</a:t>
            </a:r>
          </a:p>
          <a:p>
            <a:r>
              <a:rPr lang="en-US" sz="2400" dirty="0"/>
              <a:t>	-Types of Tests:</a:t>
            </a:r>
          </a:p>
          <a:p>
            <a:r>
              <a:rPr lang="en-US" sz="2400" dirty="0"/>
              <a:t>		-</a:t>
            </a:r>
            <a:r>
              <a:rPr lang="en-US" sz="2400" b="1" dirty="0"/>
              <a:t>Unit tests</a:t>
            </a:r>
          </a:p>
          <a:p>
            <a:r>
              <a:rPr lang="en-US" sz="2400" dirty="0"/>
              <a:t>		-</a:t>
            </a:r>
            <a:r>
              <a:rPr lang="en-US" sz="2400" b="1" dirty="0"/>
              <a:t>Integration tests</a:t>
            </a:r>
          </a:p>
          <a:p>
            <a:r>
              <a:rPr lang="en-US" sz="2400" dirty="0"/>
              <a:t>		-</a:t>
            </a:r>
            <a:r>
              <a:rPr lang="en-US" sz="2400" b="1" dirty="0"/>
              <a:t>End-to-End tests (e2e)</a:t>
            </a:r>
          </a:p>
          <a:p>
            <a:br>
              <a:rPr lang="en-US" dirty="0"/>
            </a:br>
            <a:endParaRPr lang="en-US" dirty="0"/>
          </a:p>
        </p:txBody>
      </p:sp>
    </p:spTree>
    <p:extLst>
      <p:ext uri="{BB962C8B-B14F-4D97-AF65-F5344CB8AC3E}">
        <p14:creationId xmlns:p14="http://schemas.microsoft.com/office/powerpoint/2010/main" val="2143599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2DC8CE-8719-4E43-AE9B-CE7D6A730BFA}"/>
              </a:ext>
            </a:extLst>
          </p:cNvPr>
          <p:cNvSpPr txBox="1"/>
          <p:nvPr/>
        </p:nvSpPr>
        <p:spPr>
          <a:xfrm>
            <a:off x="4955944" y="385483"/>
            <a:ext cx="2280111" cy="830997"/>
          </a:xfrm>
          <a:prstGeom prst="rect">
            <a:avLst/>
          </a:prstGeom>
          <a:noFill/>
        </p:spPr>
        <p:txBody>
          <a:bodyPr wrap="none" rtlCol="0">
            <a:spAutoFit/>
          </a:bodyPr>
          <a:lstStyle/>
          <a:p>
            <a:r>
              <a:rPr lang="en-US" sz="4800" dirty="0">
                <a:latin typeface="Arial Black" panose="020B0A04020102020204" pitchFamily="34" charset="0"/>
              </a:rPr>
              <a:t>What?</a:t>
            </a:r>
          </a:p>
        </p:txBody>
      </p:sp>
      <p:sp>
        <p:nvSpPr>
          <p:cNvPr id="5" name="TextBox 4">
            <a:extLst>
              <a:ext uri="{FF2B5EF4-FFF2-40B4-BE49-F238E27FC236}">
                <a16:creationId xmlns:a16="http://schemas.microsoft.com/office/drawing/2014/main" id="{FA213B76-F8FF-42CB-B892-CFD18AFE6ADC}"/>
              </a:ext>
            </a:extLst>
          </p:cNvPr>
          <p:cNvSpPr txBox="1"/>
          <p:nvPr/>
        </p:nvSpPr>
        <p:spPr>
          <a:xfrm>
            <a:off x="614150" y="1122775"/>
            <a:ext cx="11313994" cy="5878532"/>
          </a:xfrm>
          <a:prstGeom prst="rect">
            <a:avLst/>
          </a:prstGeom>
          <a:noFill/>
        </p:spPr>
        <p:txBody>
          <a:bodyPr wrap="square" rtlCol="0">
            <a:spAutoFit/>
          </a:bodyPr>
          <a:lstStyle/>
          <a:p>
            <a:r>
              <a:rPr lang="en-US" sz="2800" dirty="0"/>
              <a:t>Types of Tests:</a:t>
            </a:r>
          </a:p>
          <a:p>
            <a:r>
              <a:rPr lang="en-US" sz="2400" b="1" dirty="0"/>
              <a:t>Unit tests</a:t>
            </a:r>
            <a:r>
              <a:rPr lang="en-US" sz="2400" dirty="0"/>
              <a:t>: A unit test is the process of examining the specific part of the application and 	make sure it is working correctly and most importantly unit tests are written by 	developers.</a:t>
            </a:r>
          </a:p>
          <a:p>
            <a:r>
              <a:rPr lang="en-US" sz="2400" b="1" dirty="0"/>
              <a:t>Integration tests</a:t>
            </a:r>
            <a:r>
              <a:rPr lang="en-US" sz="2400" dirty="0"/>
              <a:t>: With integration tests, we test a class alongside the framework 		by testing the behavior of a class/function to ensure that it works cohesively with 	the framework.</a:t>
            </a:r>
          </a:p>
          <a:p>
            <a:r>
              <a:rPr lang="en-US" sz="2400" dirty="0"/>
              <a:t>		-In deep integration tests, we let the framework run all the classes, just like 		it would do when it runs in its environment (such as a browser). We can do 		a deep integration tests on components and services of an application. </a:t>
            </a:r>
          </a:p>
          <a:p>
            <a:r>
              <a:rPr lang="en-US" sz="2400" b="1" dirty="0"/>
              <a:t>End-to-End tests (e2e)</a:t>
            </a:r>
            <a:r>
              <a:rPr lang="en-US" sz="2400" dirty="0"/>
              <a:t>:End to End testing is a methodology used to test an 	application from a user's perspective. The tests ensure the application performs as 	expected from start to finish. As the tests run, you will see the browser interaction 	just as a user would use your application.</a:t>
            </a:r>
          </a:p>
          <a:p>
            <a:br>
              <a:rPr lang="en-US" dirty="0"/>
            </a:br>
            <a:endParaRPr lang="en-US" dirty="0"/>
          </a:p>
        </p:txBody>
      </p:sp>
    </p:spTree>
    <p:extLst>
      <p:ext uri="{BB962C8B-B14F-4D97-AF65-F5344CB8AC3E}">
        <p14:creationId xmlns:p14="http://schemas.microsoft.com/office/powerpoint/2010/main" val="1319026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0BBCD9-D929-48E7-AF18-982CA2326857}"/>
              </a:ext>
            </a:extLst>
          </p:cNvPr>
          <p:cNvSpPr txBox="1"/>
          <p:nvPr/>
        </p:nvSpPr>
        <p:spPr>
          <a:xfrm>
            <a:off x="4955944" y="385483"/>
            <a:ext cx="2280111" cy="830997"/>
          </a:xfrm>
          <a:prstGeom prst="rect">
            <a:avLst/>
          </a:prstGeom>
          <a:noFill/>
        </p:spPr>
        <p:txBody>
          <a:bodyPr wrap="none" rtlCol="0">
            <a:spAutoFit/>
          </a:bodyPr>
          <a:lstStyle/>
          <a:p>
            <a:r>
              <a:rPr lang="en-US" sz="4800" dirty="0">
                <a:latin typeface="Arial Black" panose="020B0A04020102020204" pitchFamily="34" charset="0"/>
              </a:rPr>
              <a:t>What?</a:t>
            </a:r>
          </a:p>
        </p:txBody>
      </p:sp>
      <p:sp>
        <p:nvSpPr>
          <p:cNvPr id="5" name="TextBox 4">
            <a:extLst>
              <a:ext uri="{FF2B5EF4-FFF2-40B4-BE49-F238E27FC236}">
                <a16:creationId xmlns:a16="http://schemas.microsoft.com/office/drawing/2014/main" id="{0C054D4D-83AA-46DC-9A63-2096C0AE8F58}"/>
              </a:ext>
            </a:extLst>
          </p:cNvPr>
          <p:cNvSpPr txBox="1"/>
          <p:nvPr/>
        </p:nvSpPr>
        <p:spPr>
          <a:xfrm>
            <a:off x="873457" y="1405719"/>
            <a:ext cx="10153934" cy="4708981"/>
          </a:xfrm>
          <a:prstGeom prst="rect">
            <a:avLst/>
          </a:prstGeom>
          <a:noFill/>
        </p:spPr>
        <p:txBody>
          <a:bodyPr wrap="square" rtlCol="0">
            <a:spAutoFit/>
          </a:bodyPr>
          <a:lstStyle/>
          <a:p>
            <a:pPr lvl="2"/>
            <a:r>
              <a:rPr lang="en-US" sz="2800" dirty="0"/>
              <a:t>Various test frameworks and test runners we could use: </a:t>
            </a:r>
          </a:p>
          <a:p>
            <a:pPr lvl="4"/>
            <a:r>
              <a:rPr lang="en-US" sz="2400" dirty="0"/>
              <a:t>-Mocha: test framework running on node.js and browser</a:t>
            </a:r>
          </a:p>
          <a:p>
            <a:pPr lvl="4"/>
            <a:r>
              <a:rPr lang="en-US" sz="2400" dirty="0"/>
              <a:t>-</a:t>
            </a:r>
            <a:r>
              <a:rPr lang="en-US" sz="2400" dirty="0" err="1"/>
              <a:t>QUnit</a:t>
            </a:r>
            <a:r>
              <a:rPr lang="en-US" sz="2400" dirty="0"/>
              <a:t>: test suite.</a:t>
            </a:r>
          </a:p>
          <a:p>
            <a:pPr lvl="4"/>
            <a:r>
              <a:rPr lang="en-US" sz="2400" dirty="0"/>
              <a:t>-Jest: unit testing framework for JavaScript</a:t>
            </a:r>
          </a:p>
          <a:p>
            <a:pPr lvl="4"/>
            <a:r>
              <a:rPr lang="en-US" sz="2400" dirty="0"/>
              <a:t>-Karma: test runner tool.</a:t>
            </a:r>
          </a:p>
          <a:p>
            <a:pPr lvl="4"/>
            <a:r>
              <a:rPr lang="en-US" sz="2400" dirty="0"/>
              <a:t>-</a:t>
            </a:r>
            <a:r>
              <a:rPr lang="en-US" sz="2400" dirty="0" err="1"/>
              <a:t>UnitJS</a:t>
            </a:r>
            <a:r>
              <a:rPr lang="en-US" sz="2400" dirty="0"/>
              <a:t>: test runner and unit testing framework</a:t>
            </a:r>
          </a:p>
          <a:p>
            <a:pPr lvl="4"/>
            <a:r>
              <a:rPr lang="en-US" sz="2400" dirty="0"/>
              <a:t>-AVA: test runner for Node.js</a:t>
            </a:r>
          </a:p>
          <a:p>
            <a:pPr lvl="4"/>
            <a:r>
              <a:rPr lang="en-US" sz="2400" dirty="0"/>
              <a:t>-Jasmine: test runner tool for Angular and JavaScript</a:t>
            </a:r>
          </a:p>
          <a:p>
            <a:pPr lvl="4"/>
            <a:r>
              <a:rPr lang="en-US" sz="2400" dirty="0"/>
              <a:t>-Protractor: end-to-end test framework for AngularJS</a:t>
            </a:r>
          </a:p>
          <a:p>
            <a:pPr lvl="4"/>
            <a:r>
              <a:rPr lang="en-US" sz="2400" dirty="0"/>
              <a:t>… etc. </a:t>
            </a:r>
          </a:p>
          <a:p>
            <a:endParaRPr lang="en-US" sz="2800" dirty="0"/>
          </a:p>
          <a:p>
            <a:endParaRPr lang="en-US" sz="2800" dirty="0"/>
          </a:p>
        </p:txBody>
      </p:sp>
      <p:pic>
        <p:nvPicPr>
          <p:cNvPr id="7" name="Picture 6" descr="A picture containing light&#10;&#10;Description automatically generated">
            <a:extLst>
              <a:ext uri="{FF2B5EF4-FFF2-40B4-BE49-F238E27FC236}">
                <a16:creationId xmlns:a16="http://schemas.microsoft.com/office/drawing/2014/main" id="{4CE87A5C-88A0-41F2-8786-ADE41467F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772" y="385483"/>
            <a:ext cx="1219370" cy="1219370"/>
          </a:xfrm>
          <a:prstGeom prst="rect">
            <a:avLst/>
          </a:prstGeom>
        </p:spPr>
      </p:pic>
      <p:pic>
        <p:nvPicPr>
          <p:cNvPr id="9" name="Picture 8" descr="A drawing of a face&#10;&#10;Description automatically generated">
            <a:extLst>
              <a:ext uri="{FF2B5EF4-FFF2-40B4-BE49-F238E27FC236}">
                <a16:creationId xmlns:a16="http://schemas.microsoft.com/office/drawing/2014/main" id="{08E9970F-D64C-4EF0-A466-188357FED6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982" y="2760225"/>
            <a:ext cx="1066949" cy="1066949"/>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3C13123C-FFC9-4934-8B68-0AA6C40229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562" y="4642940"/>
            <a:ext cx="1346664" cy="1346664"/>
          </a:xfrm>
          <a:prstGeom prst="rect">
            <a:avLst/>
          </a:prstGeom>
        </p:spPr>
      </p:pic>
      <p:pic>
        <p:nvPicPr>
          <p:cNvPr id="13" name="Picture 12">
            <a:extLst>
              <a:ext uri="{FF2B5EF4-FFF2-40B4-BE49-F238E27FC236}">
                <a16:creationId xmlns:a16="http://schemas.microsoft.com/office/drawing/2014/main" id="{1B875FE0-F4F9-4FD8-944F-099322D4C4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93916" y="499407"/>
            <a:ext cx="1219370" cy="1274797"/>
          </a:xfrm>
          <a:prstGeom prst="rect">
            <a:avLst/>
          </a:prstGeom>
        </p:spPr>
      </p:pic>
      <p:pic>
        <p:nvPicPr>
          <p:cNvPr id="15" name="Picture 14" descr="A picture containing drawing&#10;&#10;Description automatically generated">
            <a:extLst>
              <a:ext uri="{FF2B5EF4-FFF2-40B4-BE49-F238E27FC236}">
                <a16:creationId xmlns:a16="http://schemas.microsoft.com/office/drawing/2014/main" id="{D5DF02A3-883D-4895-AE24-CF10A4B13C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75719" y="2680516"/>
            <a:ext cx="1219370" cy="1219370"/>
          </a:xfrm>
          <a:prstGeom prst="rect">
            <a:avLst/>
          </a:prstGeom>
        </p:spPr>
      </p:pic>
      <p:pic>
        <p:nvPicPr>
          <p:cNvPr id="16" name="Picture 15" descr="A close up of a sign&#10;&#10;Description automatically generated">
            <a:extLst>
              <a:ext uri="{FF2B5EF4-FFF2-40B4-BE49-F238E27FC236}">
                <a16:creationId xmlns:a16="http://schemas.microsoft.com/office/drawing/2014/main" id="{D64A8DBE-D067-4CBA-859D-D363FF45796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14225" y="4453673"/>
            <a:ext cx="1542358" cy="1535931"/>
          </a:xfrm>
          <a:prstGeom prst="rect">
            <a:avLst/>
          </a:prstGeom>
        </p:spPr>
      </p:pic>
      <p:pic>
        <p:nvPicPr>
          <p:cNvPr id="18" name="Picture 17" descr="A picture containing drawing&#10;&#10;Description automatically generated">
            <a:extLst>
              <a:ext uri="{FF2B5EF4-FFF2-40B4-BE49-F238E27FC236}">
                <a16:creationId xmlns:a16="http://schemas.microsoft.com/office/drawing/2014/main" id="{99C04CDB-5C19-456C-98C0-B02FBACDFD6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68335" y="5316272"/>
            <a:ext cx="1219370" cy="1219370"/>
          </a:xfrm>
          <a:prstGeom prst="rect">
            <a:avLst/>
          </a:prstGeom>
        </p:spPr>
      </p:pic>
      <p:pic>
        <p:nvPicPr>
          <p:cNvPr id="20" name="Picture 19" descr="A picture containing drawing&#10;&#10;Description automatically generated">
            <a:extLst>
              <a:ext uri="{FF2B5EF4-FFF2-40B4-BE49-F238E27FC236}">
                <a16:creationId xmlns:a16="http://schemas.microsoft.com/office/drawing/2014/main" id="{380EAD18-542C-4E57-AF6F-1EDE0AC6C04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18988" y="4906825"/>
            <a:ext cx="2034133" cy="2034133"/>
          </a:xfrm>
          <a:prstGeom prst="rect">
            <a:avLst/>
          </a:prstGeom>
        </p:spPr>
      </p:pic>
    </p:spTree>
    <p:extLst>
      <p:ext uri="{BB962C8B-B14F-4D97-AF65-F5344CB8AC3E}">
        <p14:creationId xmlns:p14="http://schemas.microsoft.com/office/powerpoint/2010/main" val="1459258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2DC8CE-8719-4E43-AE9B-CE7D6A730BFA}"/>
              </a:ext>
            </a:extLst>
          </p:cNvPr>
          <p:cNvSpPr txBox="1"/>
          <p:nvPr/>
        </p:nvSpPr>
        <p:spPr>
          <a:xfrm>
            <a:off x="4955944" y="385483"/>
            <a:ext cx="2280111" cy="830997"/>
          </a:xfrm>
          <a:prstGeom prst="rect">
            <a:avLst/>
          </a:prstGeom>
          <a:noFill/>
        </p:spPr>
        <p:txBody>
          <a:bodyPr wrap="none" rtlCol="0">
            <a:spAutoFit/>
          </a:bodyPr>
          <a:lstStyle/>
          <a:p>
            <a:r>
              <a:rPr lang="en-US" sz="4800" dirty="0">
                <a:latin typeface="Arial Black" panose="020B0A04020102020204" pitchFamily="34" charset="0"/>
              </a:rPr>
              <a:t>What?</a:t>
            </a:r>
          </a:p>
        </p:txBody>
      </p:sp>
      <p:sp>
        <p:nvSpPr>
          <p:cNvPr id="5" name="TextBox 4">
            <a:extLst>
              <a:ext uri="{FF2B5EF4-FFF2-40B4-BE49-F238E27FC236}">
                <a16:creationId xmlns:a16="http://schemas.microsoft.com/office/drawing/2014/main" id="{FA213B76-F8FF-42CB-B892-CFD18AFE6ADC}"/>
              </a:ext>
            </a:extLst>
          </p:cNvPr>
          <p:cNvSpPr txBox="1"/>
          <p:nvPr/>
        </p:nvSpPr>
        <p:spPr>
          <a:xfrm>
            <a:off x="627798" y="1348800"/>
            <a:ext cx="11313994" cy="5386090"/>
          </a:xfrm>
          <a:prstGeom prst="rect">
            <a:avLst/>
          </a:prstGeom>
          <a:noFill/>
        </p:spPr>
        <p:txBody>
          <a:bodyPr wrap="square" rtlCol="0">
            <a:spAutoFit/>
          </a:bodyPr>
          <a:lstStyle/>
          <a:p>
            <a:r>
              <a:rPr lang="en-US" sz="2800" b="1" dirty="0"/>
              <a:t>Unit Testing </a:t>
            </a:r>
            <a:r>
              <a:rPr lang="en-US" sz="2800" dirty="0"/>
              <a:t>with </a:t>
            </a:r>
            <a:r>
              <a:rPr lang="en-US" sz="2800" b="1" dirty="0"/>
              <a:t>Jasmine</a:t>
            </a:r>
            <a:r>
              <a:rPr lang="en-US" sz="2800" dirty="0"/>
              <a:t> and </a:t>
            </a:r>
            <a:r>
              <a:rPr lang="en-US" sz="2800" b="1" dirty="0"/>
              <a:t>Karma</a:t>
            </a:r>
            <a:r>
              <a:rPr lang="en-US" sz="2800" dirty="0"/>
              <a:t>:</a:t>
            </a:r>
          </a:p>
          <a:p>
            <a:r>
              <a:rPr lang="en-US" sz="2800" dirty="0"/>
              <a:t>	-</a:t>
            </a:r>
            <a:r>
              <a:rPr lang="en-US" sz="2800" b="1" dirty="0"/>
              <a:t>Jasmine</a:t>
            </a:r>
            <a:r>
              <a:rPr lang="en-US" sz="2800" dirty="0"/>
              <a:t> is an open-source behavior-driven </a:t>
            </a:r>
            <a:r>
              <a:rPr lang="en-US" sz="2800" u="sng" dirty="0"/>
              <a:t>testing framework</a:t>
            </a:r>
            <a:r>
              <a:rPr lang="en-US" sz="2800" dirty="0"/>
              <a:t> crafted 	by Pivotal Labs. It is installed via Angular CLI and offers the hassle-free 	testing experience to test an Angular and JavaScript code.</a:t>
            </a:r>
          </a:p>
          <a:p>
            <a:r>
              <a:rPr lang="en-US" sz="2800" dirty="0"/>
              <a:t>		-Main Jasmine methods to write tests:</a:t>
            </a:r>
          </a:p>
          <a:p>
            <a:pPr lvl="2"/>
            <a:r>
              <a:rPr lang="en-US" sz="2800" dirty="0"/>
              <a:t>		- </a:t>
            </a:r>
            <a:r>
              <a:rPr lang="en-US" sz="2800" b="1" dirty="0"/>
              <a:t>it()</a:t>
            </a:r>
            <a:r>
              <a:rPr lang="en-US" sz="2800" dirty="0"/>
              <a:t>: Declaration of a particular test</a:t>
            </a:r>
          </a:p>
          <a:p>
            <a:pPr lvl="2"/>
            <a:r>
              <a:rPr lang="en-US" sz="2800" dirty="0"/>
              <a:t>		-</a:t>
            </a:r>
            <a:r>
              <a:rPr lang="en-US" sz="2800" b="1" dirty="0"/>
              <a:t>describe()</a:t>
            </a:r>
            <a:r>
              <a:rPr lang="en-US" sz="2800" dirty="0"/>
              <a:t>: It’s a suite of tests</a:t>
            </a:r>
          </a:p>
          <a:p>
            <a:pPr lvl="2"/>
            <a:r>
              <a:rPr lang="en-US" sz="2800" dirty="0"/>
              <a:t>		-</a:t>
            </a:r>
            <a:r>
              <a:rPr lang="en-US" sz="2800" b="1" dirty="0"/>
              <a:t>expect()</a:t>
            </a:r>
            <a:r>
              <a:rPr lang="en-US" sz="2800" dirty="0"/>
              <a:t>: Expect some value in true form</a:t>
            </a:r>
          </a:p>
          <a:p>
            <a:pPr lvl="2"/>
            <a:r>
              <a:rPr lang="en-US" sz="2800" dirty="0"/>
              <a:t>-</a:t>
            </a:r>
            <a:r>
              <a:rPr lang="en-US" sz="2800" b="1" dirty="0"/>
              <a:t>Karma</a:t>
            </a:r>
            <a:r>
              <a:rPr lang="en-US" sz="2800" dirty="0"/>
              <a:t> is a </a:t>
            </a:r>
            <a:r>
              <a:rPr lang="en-US" sz="2800" u="sng" dirty="0"/>
              <a:t>test runner</a:t>
            </a:r>
            <a:r>
              <a:rPr lang="en-US" sz="2800" dirty="0"/>
              <a:t> tool, it creates a browser instance, run tests to provide the expected results. </a:t>
            </a:r>
          </a:p>
          <a:p>
            <a:pPr lvl="2"/>
            <a:endParaRPr lang="en-US" sz="2800" dirty="0"/>
          </a:p>
          <a:p>
            <a:br>
              <a:rPr lang="en-US" dirty="0"/>
            </a:br>
            <a:endParaRPr lang="en-US" dirty="0"/>
          </a:p>
        </p:txBody>
      </p:sp>
    </p:spTree>
    <p:extLst>
      <p:ext uri="{BB962C8B-B14F-4D97-AF65-F5344CB8AC3E}">
        <p14:creationId xmlns:p14="http://schemas.microsoft.com/office/powerpoint/2010/main" val="413591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E16827-93C2-4F34-B648-1A5207947312}"/>
              </a:ext>
            </a:extLst>
          </p:cNvPr>
          <p:cNvSpPr txBox="1"/>
          <p:nvPr/>
        </p:nvSpPr>
        <p:spPr>
          <a:xfrm>
            <a:off x="4955944" y="385483"/>
            <a:ext cx="1984454" cy="830997"/>
          </a:xfrm>
          <a:prstGeom prst="rect">
            <a:avLst/>
          </a:prstGeom>
          <a:noFill/>
        </p:spPr>
        <p:txBody>
          <a:bodyPr wrap="none" rtlCol="0">
            <a:spAutoFit/>
          </a:bodyPr>
          <a:lstStyle/>
          <a:p>
            <a:r>
              <a:rPr lang="en-US" sz="4800" dirty="0">
                <a:latin typeface="Arial Black" panose="020B0A04020102020204" pitchFamily="34" charset="0"/>
              </a:rPr>
              <a:t>Why?</a:t>
            </a:r>
          </a:p>
        </p:txBody>
      </p:sp>
      <p:sp>
        <p:nvSpPr>
          <p:cNvPr id="5" name="Rectangle 4">
            <a:extLst>
              <a:ext uri="{FF2B5EF4-FFF2-40B4-BE49-F238E27FC236}">
                <a16:creationId xmlns:a16="http://schemas.microsoft.com/office/drawing/2014/main" id="{55200744-970D-49CA-AB0F-A4A43161E491}"/>
              </a:ext>
            </a:extLst>
          </p:cNvPr>
          <p:cNvSpPr/>
          <p:nvPr/>
        </p:nvSpPr>
        <p:spPr>
          <a:xfrm>
            <a:off x="2033516" y="1501254"/>
            <a:ext cx="7110484" cy="2800767"/>
          </a:xfrm>
          <a:prstGeom prst="rect">
            <a:avLst/>
          </a:prstGeom>
        </p:spPr>
        <p:txBody>
          <a:bodyPr wrap="square">
            <a:spAutoFit/>
          </a:bodyPr>
          <a:lstStyle/>
          <a:p>
            <a:r>
              <a:rPr lang="en-US" sz="2800" dirty="0"/>
              <a:t>Benefits of unit testing?</a:t>
            </a:r>
            <a:endParaRPr lang="en-US" sz="2800" b="0" i="0" u="none" strike="noStrike" dirty="0">
              <a:effectLst/>
            </a:endParaRPr>
          </a:p>
          <a:p>
            <a:pPr lvl="1" fontAlgn="base"/>
            <a:r>
              <a:rPr lang="en-US" sz="2800" dirty="0"/>
              <a:t>- Improve the design of implementations.</a:t>
            </a:r>
          </a:p>
          <a:p>
            <a:pPr lvl="1" fontAlgn="base"/>
            <a:r>
              <a:rPr lang="en-US" sz="2800" dirty="0"/>
              <a:t>- Allows refactoring.</a:t>
            </a:r>
          </a:p>
          <a:p>
            <a:pPr lvl="1" fontAlgn="base"/>
            <a:r>
              <a:rPr lang="en-US" sz="2800" dirty="0"/>
              <a:t>- Verification before integration</a:t>
            </a:r>
          </a:p>
          <a:p>
            <a:pPr lvl="1" fontAlgn="base"/>
            <a:r>
              <a:rPr lang="en-US" sz="2800" dirty="0"/>
              <a:t>- Tests are good documentation.</a:t>
            </a:r>
          </a:p>
          <a:p>
            <a:br>
              <a:rPr lang="en-US" dirty="0"/>
            </a:br>
            <a:endParaRPr lang="en-US" dirty="0"/>
          </a:p>
        </p:txBody>
      </p:sp>
    </p:spTree>
    <p:extLst>
      <p:ext uri="{BB962C8B-B14F-4D97-AF65-F5344CB8AC3E}">
        <p14:creationId xmlns:p14="http://schemas.microsoft.com/office/powerpoint/2010/main" val="52803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E16827-93C2-4F34-B648-1A5207947312}"/>
              </a:ext>
            </a:extLst>
          </p:cNvPr>
          <p:cNvSpPr txBox="1"/>
          <p:nvPr/>
        </p:nvSpPr>
        <p:spPr>
          <a:xfrm>
            <a:off x="4955944" y="385483"/>
            <a:ext cx="1984454" cy="830997"/>
          </a:xfrm>
          <a:prstGeom prst="rect">
            <a:avLst/>
          </a:prstGeom>
          <a:noFill/>
        </p:spPr>
        <p:txBody>
          <a:bodyPr wrap="none" rtlCol="0">
            <a:spAutoFit/>
          </a:bodyPr>
          <a:lstStyle/>
          <a:p>
            <a:r>
              <a:rPr lang="en-US" sz="4800" dirty="0">
                <a:latin typeface="Arial Black" panose="020B0A04020102020204" pitchFamily="34" charset="0"/>
              </a:rPr>
              <a:t>Why?</a:t>
            </a:r>
          </a:p>
        </p:txBody>
      </p:sp>
      <p:sp>
        <p:nvSpPr>
          <p:cNvPr id="5" name="Rectangle 4">
            <a:extLst>
              <a:ext uri="{FF2B5EF4-FFF2-40B4-BE49-F238E27FC236}">
                <a16:creationId xmlns:a16="http://schemas.microsoft.com/office/drawing/2014/main" id="{55200744-970D-49CA-AB0F-A4A43161E491}"/>
              </a:ext>
            </a:extLst>
          </p:cNvPr>
          <p:cNvSpPr/>
          <p:nvPr/>
        </p:nvSpPr>
        <p:spPr>
          <a:xfrm>
            <a:off x="2033516" y="1501254"/>
            <a:ext cx="9034818" cy="4801314"/>
          </a:xfrm>
          <a:prstGeom prst="rect">
            <a:avLst/>
          </a:prstGeom>
        </p:spPr>
        <p:txBody>
          <a:bodyPr wrap="square">
            <a:spAutoFit/>
          </a:bodyPr>
          <a:lstStyle/>
          <a:p>
            <a:r>
              <a:rPr lang="en-US" sz="2800" dirty="0"/>
              <a:t>Why Jasmine?</a:t>
            </a:r>
          </a:p>
          <a:p>
            <a:pPr lvl="1" fontAlgn="base"/>
            <a:r>
              <a:rPr lang="en-US" sz="2800" dirty="0"/>
              <a:t>- The Default test framework for Angular that is set up with the Angular CLI</a:t>
            </a:r>
          </a:p>
          <a:p>
            <a:pPr lvl="1" fontAlgn="base"/>
            <a:r>
              <a:rPr lang="en-US" sz="2800" dirty="0"/>
              <a:t>- Zero Dependencies (No DOM, No Browser)</a:t>
            </a:r>
          </a:p>
          <a:p>
            <a:pPr lvl="1" fontAlgn="base"/>
            <a:r>
              <a:rPr lang="en-US" sz="2800" dirty="0"/>
              <a:t>- Allows for TDD</a:t>
            </a:r>
          </a:p>
          <a:p>
            <a:pPr lvl="1" fontAlgn="base"/>
            <a:r>
              <a:rPr lang="en-US" sz="2800" dirty="0"/>
              <a:t>- Open Source</a:t>
            </a:r>
          </a:p>
          <a:p>
            <a:pPr lvl="1" fontAlgn="base"/>
            <a:r>
              <a:rPr lang="en-US" sz="2800" dirty="0"/>
              <a:t>- Spies built in the framework (spy on a function and track on if the function was called, how many times it was called, and with which arguments)</a:t>
            </a:r>
          </a:p>
          <a:p>
            <a:br>
              <a:rPr lang="en-US" dirty="0"/>
            </a:br>
            <a:br>
              <a:rPr lang="en-US" dirty="0"/>
            </a:br>
            <a:endParaRPr lang="en-US" dirty="0"/>
          </a:p>
        </p:txBody>
      </p:sp>
      <p:pic>
        <p:nvPicPr>
          <p:cNvPr id="6" name="Picture 5" descr="A close up of a sign&#10;&#10;Description automatically generated">
            <a:extLst>
              <a:ext uri="{FF2B5EF4-FFF2-40B4-BE49-F238E27FC236}">
                <a16:creationId xmlns:a16="http://schemas.microsoft.com/office/drawing/2014/main" id="{D2167000-6118-451B-A0D6-A85663246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7155" y="337716"/>
            <a:ext cx="1542358" cy="1535931"/>
          </a:xfrm>
          <a:prstGeom prst="rect">
            <a:avLst/>
          </a:prstGeom>
        </p:spPr>
      </p:pic>
    </p:spTree>
    <p:extLst>
      <p:ext uri="{BB962C8B-B14F-4D97-AF65-F5344CB8AC3E}">
        <p14:creationId xmlns:p14="http://schemas.microsoft.com/office/powerpoint/2010/main" val="655766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E16827-93C2-4F34-B648-1A5207947312}"/>
              </a:ext>
            </a:extLst>
          </p:cNvPr>
          <p:cNvSpPr txBox="1"/>
          <p:nvPr/>
        </p:nvSpPr>
        <p:spPr>
          <a:xfrm>
            <a:off x="4955944" y="385483"/>
            <a:ext cx="1984454" cy="830997"/>
          </a:xfrm>
          <a:prstGeom prst="rect">
            <a:avLst/>
          </a:prstGeom>
          <a:noFill/>
        </p:spPr>
        <p:txBody>
          <a:bodyPr wrap="none" rtlCol="0">
            <a:spAutoFit/>
          </a:bodyPr>
          <a:lstStyle/>
          <a:p>
            <a:r>
              <a:rPr lang="en-US" sz="4800" dirty="0">
                <a:latin typeface="Arial Black" panose="020B0A04020102020204" pitchFamily="34" charset="0"/>
              </a:rPr>
              <a:t>Why?</a:t>
            </a:r>
          </a:p>
        </p:txBody>
      </p:sp>
      <p:sp>
        <p:nvSpPr>
          <p:cNvPr id="5" name="Rectangle 4">
            <a:extLst>
              <a:ext uri="{FF2B5EF4-FFF2-40B4-BE49-F238E27FC236}">
                <a16:creationId xmlns:a16="http://schemas.microsoft.com/office/drawing/2014/main" id="{55200744-970D-49CA-AB0F-A4A43161E491}"/>
              </a:ext>
            </a:extLst>
          </p:cNvPr>
          <p:cNvSpPr/>
          <p:nvPr/>
        </p:nvSpPr>
        <p:spPr>
          <a:xfrm>
            <a:off x="2033516" y="1501254"/>
            <a:ext cx="8379726" cy="923330"/>
          </a:xfrm>
          <a:prstGeom prst="rect">
            <a:avLst/>
          </a:prstGeom>
        </p:spPr>
        <p:txBody>
          <a:bodyPr wrap="square">
            <a:spAutoFit/>
          </a:bodyPr>
          <a:lstStyle/>
          <a:p>
            <a:br>
              <a:rPr lang="en-US" dirty="0"/>
            </a:br>
            <a:br>
              <a:rPr lang="en-US" dirty="0"/>
            </a:br>
            <a:endParaRPr lang="en-US" dirty="0"/>
          </a:p>
        </p:txBody>
      </p:sp>
      <p:sp>
        <p:nvSpPr>
          <p:cNvPr id="2" name="Rectangle 1">
            <a:extLst>
              <a:ext uri="{FF2B5EF4-FFF2-40B4-BE49-F238E27FC236}">
                <a16:creationId xmlns:a16="http://schemas.microsoft.com/office/drawing/2014/main" id="{42E25AA0-4205-43EC-814C-81CF310CED20}"/>
              </a:ext>
            </a:extLst>
          </p:cNvPr>
          <p:cNvSpPr/>
          <p:nvPr/>
        </p:nvSpPr>
        <p:spPr>
          <a:xfrm>
            <a:off x="2033516" y="1501254"/>
            <a:ext cx="8379726" cy="4093428"/>
          </a:xfrm>
          <a:prstGeom prst="rect">
            <a:avLst/>
          </a:prstGeom>
        </p:spPr>
        <p:txBody>
          <a:bodyPr wrap="square">
            <a:spAutoFit/>
          </a:bodyPr>
          <a:lstStyle/>
          <a:p>
            <a:r>
              <a:rPr lang="en-US" sz="2800" dirty="0">
                <a:solidFill>
                  <a:srgbClr val="000000"/>
                </a:solidFill>
              </a:rPr>
              <a:t>Why Karma?</a:t>
            </a:r>
            <a:endParaRPr lang="en-US" sz="2800" b="0" i="0" u="none" strike="noStrike" dirty="0">
              <a:solidFill>
                <a:srgbClr val="000000"/>
              </a:solidFill>
              <a:effectLst/>
            </a:endParaRPr>
          </a:p>
          <a:p>
            <a:pPr lvl="1" fontAlgn="base"/>
            <a:r>
              <a:rPr lang="en-US" sz="2800" dirty="0">
                <a:solidFill>
                  <a:srgbClr val="000000"/>
                </a:solidFill>
              </a:rPr>
              <a:t>- The Default test runner created with the angular CLI</a:t>
            </a:r>
          </a:p>
          <a:p>
            <a:pPr lvl="1" fontAlgn="base"/>
            <a:r>
              <a:rPr lang="en-US" sz="2800" dirty="0">
                <a:solidFill>
                  <a:srgbClr val="000000"/>
                </a:solidFill>
              </a:rPr>
              <a:t>- Flexibility of runner, can test code on various browsers and devices(</a:t>
            </a:r>
            <a:r>
              <a:rPr lang="en-US" sz="2800" dirty="0" err="1">
                <a:solidFill>
                  <a:srgbClr val="000000"/>
                </a:solidFill>
              </a:rPr>
              <a:t>phones,tablets</a:t>
            </a:r>
            <a:r>
              <a:rPr lang="en-US" sz="2800" dirty="0">
                <a:solidFill>
                  <a:srgbClr val="000000"/>
                </a:solidFill>
              </a:rPr>
              <a:t>, </a:t>
            </a:r>
            <a:r>
              <a:rPr lang="en-US" sz="2800" dirty="0" err="1">
                <a:solidFill>
                  <a:srgbClr val="000000"/>
                </a:solidFill>
              </a:rPr>
              <a:t>ect</a:t>
            </a:r>
            <a:r>
              <a:rPr lang="en-US" sz="2800" dirty="0">
                <a:solidFill>
                  <a:srgbClr val="000000"/>
                </a:solidFill>
              </a:rPr>
              <a:t>)</a:t>
            </a:r>
          </a:p>
          <a:p>
            <a:pPr lvl="1" fontAlgn="base"/>
            <a:r>
              <a:rPr lang="en-US" sz="2800" dirty="0">
                <a:solidFill>
                  <a:srgbClr val="000000"/>
                </a:solidFill>
              </a:rPr>
              <a:t>- Operated via command line (ng test)</a:t>
            </a:r>
          </a:p>
          <a:p>
            <a:pPr lvl="1" fontAlgn="base"/>
            <a:r>
              <a:rPr lang="en-US" sz="2800" dirty="0">
                <a:solidFill>
                  <a:srgbClr val="000000"/>
                </a:solidFill>
              </a:rPr>
              <a:t>- Refreshes browser after each save change</a:t>
            </a:r>
          </a:p>
          <a:p>
            <a:pPr lvl="1" fontAlgn="base"/>
            <a:r>
              <a:rPr lang="en-US" sz="2800" dirty="0">
                <a:solidFill>
                  <a:srgbClr val="000000"/>
                </a:solidFill>
              </a:rPr>
              <a:t>- Can run on other testing frameworks besides Jasmine (Mocha, </a:t>
            </a:r>
            <a:r>
              <a:rPr lang="en-US" sz="2800" dirty="0" err="1">
                <a:solidFill>
                  <a:srgbClr val="000000"/>
                </a:solidFill>
              </a:rPr>
              <a:t>QUnit</a:t>
            </a:r>
            <a:r>
              <a:rPr lang="en-US" sz="2800" dirty="0">
                <a:solidFill>
                  <a:srgbClr val="000000"/>
                </a:solidFill>
              </a:rPr>
              <a:t>)</a:t>
            </a:r>
          </a:p>
          <a:p>
            <a:br>
              <a:rPr lang="en-US" dirty="0"/>
            </a:br>
            <a:endParaRPr lang="en-US" dirty="0"/>
          </a:p>
        </p:txBody>
      </p:sp>
      <p:pic>
        <p:nvPicPr>
          <p:cNvPr id="6" name="Picture 5" descr="A picture containing drawing&#10;&#10;Description automatically generated">
            <a:extLst>
              <a:ext uri="{FF2B5EF4-FFF2-40B4-BE49-F238E27FC236}">
                <a16:creationId xmlns:a16="http://schemas.microsoft.com/office/drawing/2014/main" id="{91D9B146-60E2-4ABD-A5A5-DAAEF00B6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3242" y="385483"/>
            <a:ext cx="1346664" cy="1346664"/>
          </a:xfrm>
          <a:prstGeom prst="rect">
            <a:avLst/>
          </a:prstGeom>
        </p:spPr>
      </p:pic>
    </p:spTree>
    <p:extLst>
      <p:ext uri="{BB962C8B-B14F-4D97-AF65-F5344CB8AC3E}">
        <p14:creationId xmlns:p14="http://schemas.microsoft.com/office/powerpoint/2010/main" val="1215551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3349</TotalTime>
  <Words>729</Words>
  <Application>Microsoft Office PowerPoint</Application>
  <PresentationFormat>Widescreen</PresentationFormat>
  <Paragraphs>66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alvarez</dc:creator>
  <cp:lastModifiedBy>steven alvarez</cp:lastModifiedBy>
  <cp:revision>3</cp:revision>
  <dcterms:created xsi:type="dcterms:W3CDTF">2020-02-20T16:14:05Z</dcterms:created>
  <dcterms:modified xsi:type="dcterms:W3CDTF">2020-02-23T00:03:56Z</dcterms:modified>
</cp:coreProperties>
</file>