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e70c526e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e70c526e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e70c526e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e70c526e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e70c526e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e70c526e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70c526e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70c526e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444C"/>
                </a:solidFill>
                <a:highlight>
                  <a:srgbClr val="FFFFFF"/>
                </a:highlight>
              </a:rPr>
              <a:t>The Docker client (</a:t>
            </a:r>
            <a:r>
              <a:rPr lang="en" sz="950">
                <a:latin typeface="Courier New"/>
                <a:ea typeface="Courier New"/>
                <a:cs typeface="Courier New"/>
                <a:sym typeface="Courier New"/>
              </a:rPr>
              <a:t>docker</a:t>
            </a:r>
            <a:r>
              <a:rPr lang="en" sz="1050">
                <a:solidFill>
                  <a:srgbClr val="33444C"/>
                </a:solidFill>
                <a:highlight>
                  <a:srgbClr val="FFFFFF"/>
                </a:highlight>
              </a:rPr>
              <a:t>) is the primary way that many Docker users interact with Docker. When you use commands such as </a:t>
            </a:r>
            <a:r>
              <a:rPr lang="en" sz="950">
                <a:latin typeface="Courier New"/>
                <a:ea typeface="Courier New"/>
                <a:cs typeface="Courier New"/>
                <a:sym typeface="Courier New"/>
              </a:rPr>
              <a:t>docker run</a:t>
            </a:r>
            <a:r>
              <a:rPr lang="en" sz="1050">
                <a:solidFill>
                  <a:srgbClr val="33444C"/>
                </a:solidFill>
                <a:highlight>
                  <a:srgbClr val="FFFFFF"/>
                </a:highlight>
              </a:rPr>
              <a:t>, the client sends these commands to </a:t>
            </a:r>
            <a:r>
              <a:rPr lang="en" sz="950">
                <a:latin typeface="Courier New"/>
                <a:ea typeface="Courier New"/>
                <a:cs typeface="Courier New"/>
                <a:sym typeface="Courier New"/>
              </a:rPr>
              <a:t>dockerd</a:t>
            </a:r>
            <a:r>
              <a:rPr lang="en" sz="1050">
                <a:solidFill>
                  <a:srgbClr val="33444C"/>
                </a:solidFill>
                <a:highlight>
                  <a:srgbClr val="FFFFFF"/>
                </a:highlight>
              </a:rPr>
              <a:t>, which carries them out. The </a:t>
            </a:r>
            <a:r>
              <a:rPr lang="en" sz="950">
                <a:latin typeface="Courier New"/>
                <a:ea typeface="Courier New"/>
                <a:cs typeface="Courier New"/>
                <a:sym typeface="Courier New"/>
              </a:rPr>
              <a:t>docker</a:t>
            </a:r>
            <a:r>
              <a:rPr lang="en" sz="1050">
                <a:solidFill>
                  <a:srgbClr val="33444C"/>
                </a:solidFill>
                <a:highlight>
                  <a:srgbClr val="FFFFFF"/>
                </a:highlight>
              </a:rPr>
              <a:t> command uses the Docker API. The Docker client can communicate with more than one daemon.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e70c526e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e70c526e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e70c526e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e70c526e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uses a client-server architecture. The Docker client talks to the Docker Daemon, which does the heavy lifting of building, running and distributing your docker contatiners. The docker client and daemon can run on the same system , or you can use the docker client to conntect to a remote Docker Dontainer. The Docker client and daemon communicate using a REST API over unix sockets or a network interface.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a:solidFill>
                  <a:srgbClr val="3A4044"/>
                </a:solidFill>
                <a:highlight>
                  <a:srgbClr val="FFFFFF"/>
                </a:highlight>
              </a:rPr>
              <a:t>First we have the client on the left</a:t>
            </a:r>
            <a:r>
              <a:rPr lang="en" sz="1300">
                <a:solidFill>
                  <a:srgbClr val="3A4044"/>
                </a:solidFill>
                <a:highlight>
                  <a:srgbClr val="FFFFFF"/>
                </a:highlight>
              </a:rPr>
              <a:t>, this is where we’re running various Docker commands. The client could be installed on your laptop running Windows, MacOS or a server running Linux, it doesn’t matter.</a:t>
            </a:r>
            <a:endParaRPr sz="1300">
              <a:solidFill>
                <a:srgbClr val="3A4044"/>
              </a:solidFill>
              <a:highlight>
                <a:srgbClr val="FFFFFF"/>
              </a:highlight>
            </a:endParaRPr>
          </a:p>
          <a:p>
            <a:pPr indent="0" lvl="0" marL="0" rtl="0" algn="l">
              <a:spcBef>
                <a:spcPts val="0"/>
              </a:spcBef>
              <a:spcAft>
                <a:spcPts val="0"/>
              </a:spcAft>
              <a:buNone/>
            </a:pPr>
            <a:r>
              <a:t/>
            </a:r>
            <a:endParaRPr sz="1300">
              <a:solidFill>
                <a:srgbClr val="3A4044"/>
              </a:solidFill>
              <a:highlight>
                <a:srgbClr val="FFFFFF"/>
              </a:highlight>
            </a:endParaRPr>
          </a:p>
          <a:p>
            <a:pPr indent="0" lvl="0" marL="0" rtl="0" algn="l">
              <a:lnSpc>
                <a:spcPct val="115000"/>
              </a:lnSpc>
              <a:spcBef>
                <a:spcPts val="0"/>
              </a:spcBef>
              <a:spcAft>
                <a:spcPts val="0"/>
              </a:spcAft>
              <a:buNone/>
            </a:pPr>
            <a:r>
              <a:rPr b="1" lang="en" sz="1300">
                <a:solidFill>
                  <a:srgbClr val="3A4044"/>
                </a:solidFill>
                <a:highlight>
                  <a:srgbClr val="FFFFFF"/>
                </a:highlight>
              </a:rPr>
              <a:t>Next up, we have the Docker host</a:t>
            </a:r>
            <a:r>
              <a:rPr lang="en" sz="1300">
                <a:solidFill>
                  <a:srgbClr val="3A4044"/>
                </a:solidFill>
                <a:highlight>
                  <a:srgbClr val="FFFFFF"/>
                </a:highlight>
              </a:rPr>
              <a:t>. This is typically referred to as the server running the Docker daemon. That makes sense right? It’s the host that happens to be running the Docker daemon.</a:t>
            </a:r>
            <a:endParaRPr sz="1300">
              <a:solidFill>
                <a:srgbClr val="3A4044"/>
              </a:solidFill>
              <a:highlight>
                <a:srgbClr val="FFFFFF"/>
              </a:highlight>
            </a:endParaRPr>
          </a:p>
          <a:p>
            <a:pPr indent="0" lvl="0" marL="0" rtl="0" algn="l">
              <a:lnSpc>
                <a:spcPct val="115000"/>
              </a:lnSpc>
              <a:spcBef>
                <a:spcPts val="1900"/>
              </a:spcBef>
              <a:spcAft>
                <a:spcPts val="0"/>
              </a:spcAft>
              <a:buNone/>
            </a:pPr>
            <a:r>
              <a:rPr lang="en" sz="1300">
                <a:solidFill>
                  <a:srgbClr val="3A4044"/>
                </a:solidFill>
                <a:highlight>
                  <a:srgbClr val="FFFFFF"/>
                </a:highlight>
              </a:rPr>
              <a:t>It’s very simple to configure the Docker client to connect to a remote Docker host. This is one way you’re able to run Docker on MacOS and Windows.</a:t>
            </a:r>
            <a:endParaRPr sz="1300">
              <a:solidFill>
                <a:srgbClr val="3A4044"/>
              </a:solidFill>
              <a:highlight>
                <a:srgbClr val="FFFFFF"/>
              </a:highlight>
            </a:endParaRPr>
          </a:p>
          <a:p>
            <a:pPr indent="0" lvl="0" marL="0" rtl="0" algn="l">
              <a:lnSpc>
                <a:spcPct val="115000"/>
              </a:lnSpc>
              <a:spcBef>
                <a:spcPts val="1900"/>
              </a:spcBef>
              <a:spcAft>
                <a:spcPts val="0"/>
              </a:spcAft>
              <a:buNone/>
            </a:pPr>
            <a:r>
              <a:rPr lang="en" sz="1300">
                <a:solidFill>
                  <a:srgbClr val="3A4044"/>
                </a:solidFill>
                <a:highlight>
                  <a:srgbClr val="FFFFFF"/>
                </a:highlight>
              </a:rPr>
              <a:t>In that case, the Docker daemon ends up running in a virtual machine that uses Linux, and the Docker client is configured to connect to that remote Docker host.</a:t>
            </a:r>
            <a:endParaRPr sz="1300">
              <a:solidFill>
                <a:srgbClr val="3A4044"/>
              </a:solidFill>
              <a:highlight>
                <a:srgbClr val="FFFFFF"/>
              </a:highlight>
            </a:endParaRPr>
          </a:p>
          <a:p>
            <a:pPr indent="0" lvl="0" marL="0" rtl="0" algn="l">
              <a:lnSpc>
                <a:spcPct val="115000"/>
              </a:lnSpc>
              <a:spcBef>
                <a:spcPts val="1900"/>
              </a:spcBef>
              <a:spcAft>
                <a:spcPts val="0"/>
              </a:spcAft>
              <a:buNone/>
            </a:pPr>
            <a:r>
              <a:rPr lang="en" sz="1300">
                <a:solidFill>
                  <a:srgbClr val="3A4044"/>
                </a:solidFill>
                <a:highlight>
                  <a:srgbClr val="FFFFFF"/>
                </a:highlight>
              </a:rPr>
              <a:t>The key take away here is, the client and daemon does not need to be on the same box.</a:t>
            </a:r>
            <a:endParaRPr sz="1300">
              <a:solidFill>
                <a:srgbClr val="3A4044"/>
              </a:solidFill>
              <a:highlight>
                <a:srgbClr val="FFFFFF"/>
              </a:highlight>
            </a:endParaRPr>
          </a:p>
          <a:p>
            <a:pPr indent="0" lvl="0" marL="0" rtl="0" algn="l">
              <a:spcBef>
                <a:spcPts val="1900"/>
              </a:spcBef>
              <a:spcAft>
                <a:spcPts val="0"/>
              </a:spcAft>
              <a:buNone/>
            </a:pPr>
            <a:r>
              <a:t/>
            </a:r>
            <a:endParaRPr sz="1300">
              <a:solidFill>
                <a:srgbClr val="3A4044"/>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e70c526e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e70c526e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0"/>
              </a:spcAft>
              <a:buNone/>
            </a:pPr>
            <a:r>
              <a:rPr lang="en" sz="1050">
                <a:solidFill>
                  <a:srgbClr val="33444C"/>
                </a:solidFill>
                <a:highlight>
                  <a:srgbClr val="FFFFFF"/>
                </a:highlight>
              </a:rPr>
              <a:t>A Docker </a:t>
            </a:r>
            <a:r>
              <a:rPr i="1" lang="en" sz="1050">
                <a:solidFill>
                  <a:srgbClr val="33444C"/>
                </a:solidFill>
                <a:highlight>
                  <a:srgbClr val="FFFFFF"/>
                </a:highlight>
              </a:rPr>
              <a:t>registry</a:t>
            </a:r>
            <a:r>
              <a:rPr lang="en" sz="1050">
                <a:solidFill>
                  <a:srgbClr val="33444C"/>
                </a:solidFill>
                <a:highlight>
                  <a:srgbClr val="FFFFFF"/>
                </a:highlight>
              </a:rPr>
              <a:t> stores Docker images. Docker Hub is a public registry that anyone can use, and Docker is configured to look for images on Docker Hub by default. You can even run your own private registry. If you use Docker Datacenter (DDC), it includes Docker Trusted Registry (DTR).</a:t>
            </a:r>
            <a:endParaRPr sz="1050">
              <a:solidFill>
                <a:srgbClr val="33444C"/>
              </a:solidFill>
              <a:highlight>
                <a:srgbClr val="FFFFFF"/>
              </a:highlight>
            </a:endParaRPr>
          </a:p>
          <a:p>
            <a:pPr indent="0" lvl="0" marL="0" rtl="0" algn="l">
              <a:lnSpc>
                <a:spcPct val="171428"/>
              </a:lnSpc>
              <a:spcBef>
                <a:spcPts val="800"/>
              </a:spcBef>
              <a:spcAft>
                <a:spcPts val="0"/>
              </a:spcAft>
              <a:buNone/>
            </a:pPr>
            <a:r>
              <a:rPr lang="en" sz="1050">
                <a:solidFill>
                  <a:srgbClr val="33444C"/>
                </a:solidFill>
                <a:highlight>
                  <a:srgbClr val="FFFFFF"/>
                </a:highlight>
              </a:rPr>
              <a:t>When you use the </a:t>
            </a:r>
            <a:r>
              <a:rPr lang="en" sz="950">
                <a:solidFill>
                  <a:srgbClr val="33444C"/>
                </a:solidFill>
                <a:highlight>
                  <a:srgbClr val="FFFFFF"/>
                </a:highlight>
                <a:latin typeface="Courier New"/>
                <a:ea typeface="Courier New"/>
                <a:cs typeface="Courier New"/>
                <a:sym typeface="Courier New"/>
              </a:rPr>
              <a:t>docker pull</a:t>
            </a:r>
            <a:r>
              <a:rPr lang="en" sz="1050">
                <a:solidFill>
                  <a:srgbClr val="33444C"/>
                </a:solidFill>
                <a:highlight>
                  <a:srgbClr val="FFFFFF"/>
                </a:highlight>
              </a:rPr>
              <a:t> or </a:t>
            </a:r>
            <a:r>
              <a:rPr lang="en" sz="950">
                <a:solidFill>
                  <a:srgbClr val="33444C"/>
                </a:solidFill>
                <a:highlight>
                  <a:srgbClr val="FFFFFF"/>
                </a:highlight>
                <a:latin typeface="Courier New"/>
                <a:ea typeface="Courier New"/>
                <a:cs typeface="Courier New"/>
                <a:sym typeface="Courier New"/>
              </a:rPr>
              <a:t>docker run</a:t>
            </a:r>
            <a:r>
              <a:rPr lang="en" sz="1050">
                <a:solidFill>
                  <a:srgbClr val="33444C"/>
                </a:solidFill>
                <a:highlight>
                  <a:srgbClr val="FFFFFF"/>
                </a:highlight>
              </a:rPr>
              <a:t> commands, the required images are pulled from your configured registry. When you use the </a:t>
            </a:r>
            <a:r>
              <a:rPr lang="en" sz="950">
                <a:solidFill>
                  <a:srgbClr val="33444C"/>
                </a:solidFill>
                <a:highlight>
                  <a:srgbClr val="FFFFFF"/>
                </a:highlight>
                <a:latin typeface="Courier New"/>
                <a:ea typeface="Courier New"/>
                <a:cs typeface="Courier New"/>
                <a:sym typeface="Courier New"/>
              </a:rPr>
              <a:t>docker push</a:t>
            </a:r>
            <a:r>
              <a:rPr lang="en" sz="1050">
                <a:solidFill>
                  <a:srgbClr val="33444C"/>
                </a:solidFill>
                <a:highlight>
                  <a:srgbClr val="FFFFFF"/>
                </a:highlight>
              </a:rPr>
              <a:t> command, your image is pushed to your configured registry.</a:t>
            </a:r>
            <a:endParaRPr sz="1050">
              <a:solidFill>
                <a:srgbClr val="33444C"/>
              </a:solidFill>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e70c526e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e70c526e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FFFFF"/>
                </a:highlight>
              </a:rPr>
              <a:t>A Dockerfile is a file used to build a Docker image to your specifics. With a Dockerfile constructed, you could then easily build the same image over and over, without having to walk through the process manually.</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70c526e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70c526e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FFFFF"/>
                </a:highlight>
              </a:rPr>
              <a:t>You do not have to use every command. In fact, I am going to demonstrate a Dockerfile using only FROM, MAINTAINER, and RUN.</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lang="en" sz="1050">
                <a:solidFill>
                  <a:srgbClr val="778596"/>
                </a:solidFill>
                <a:highlight>
                  <a:srgbClr val="FFFFFF"/>
                </a:highlight>
                <a:latin typeface="Courier New"/>
                <a:ea typeface="Courier New"/>
                <a:cs typeface="Courier New"/>
                <a:sym typeface="Courier New"/>
              </a:rPr>
              <a:t>FROM ubuntu:latest</a:t>
            </a:r>
            <a:endParaRPr sz="1050">
              <a:solidFill>
                <a:srgbClr val="778596"/>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778596"/>
                </a:solidFill>
                <a:highlight>
                  <a:srgbClr val="FFFFFF"/>
                </a:highlight>
                <a:latin typeface="Courier New"/>
                <a:ea typeface="Courier New"/>
                <a:cs typeface="Courier New"/>
                <a:sym typeface="Courier New"/>
              </a:rPr>
              <a:t>MAINTAINER NAME EMAIL</a:t>
            </a:r>
            <a:endParaRPr sz="1050">
              <a:solidFill>
                <a:srgbClr val="778596"/>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778596"/>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778596"/>
                </a:solidFill>
                <a:highlight>
                  <a:srgbClr val="FFFFFF"/>
                </a:highlight>
                <a:latin typeface="Courier New"/>
                <a:ea typeface="Courier New"/>
                <a:cs typeface="Courier New"/>
                <a:sym typeface="Courier New"/>
              </a:rPr>
              <a:t>RUN apt-get -y update &amp;&amp; apt-get -y upgrade &amp;&amp; apt-get install -y build-essential</a:t>
            </a:r>
            <a:endParaRPr sz="1050">
              <a:solidFill>
                <a:srgbClr val="778596"/>
              </a:solidFill>
              <a:highlight>
                <a:srgbClr val="FFFFFF"/>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 sz="1350">
                <a:solidFill>
                  <a:srgbClr val="333333"/>
                </a:solidFill>
                <a:highlight>
                  <a:srgbClr val="FFFFFF"/>
                </a:highlight>
              </a:rPr>
              <a:t>Where NAME is the name to be used as the maintainer and EMAIL is the maintainer's email address.</a:t>
            </a:r>
            <a:endParaRPr sz="1350">
              <a:solidFill>
                <a:srgbClr val="333333"/>
              </a:solidFill>
              <a:highlight>
                <a:srgbClr val="FFFFFF"/>
              </a:highlight>
            </a:endParaRPr>
          </a:p>
          <a:p>
            <a:pPr indent="0" lvl="0" marL="0" rtl="0" algn="l">
              <a:lnSpc>
                <a:spcPct val="115000"/>
              </a:lnSpc>
              <a:spcBef>
                <a:spcPts val="1500"/>
              </a:spcBef>
              <a:spcAft>
                <a:spcPts val="0"/>
              </a:spcAft>
              <a:buNone/>
            </a:pPr>
            <a:r>
              <a:rPr lang="en" sz="1350">
                <a:solidFill>
                  <a:srgbClr val="333333"/>
                </a:solidFill>
                <a:highlight>
                  <a:srgbClr val="FFFFFF"/>
                </a:highlight>
              </a:rPr>
              <a:t>Save and close that file.</a:t>
            </a:r>
            <a:endParaRPr sz="1350">
              <a:solidFill>
                <a:srgbClr val="333333"/>
              </a:solidFill>
              <a:highlight>
                <a:srgbClr val="FFFFFF"/>
              </a:highlight>
            </a:endParaRPr>
          </a:p>
          <a:p>
            <a:pPr indent="0" lvl="0" marL="0" rtl="0" algn="l">
              <a:lnSpc>
                <a:spcPct val="115000"/>
              </a:lnSpc>
              <a:spcBef>
                <a:spcPts val="1500"/>
              </a:spcBef>
              <a:spcAft>
                <a:spcPts val="0"/>
              </a:spcAft>
              <a:buNone/>
            </a:pPr>
            <a:r>
              <a:rPr lang="en" sz="1050">
                <a:solidFill>
                  <a:srgbClr val="778596"/>
                </a:solidFill>
                <a:highlight>
                  <a:srgbClr val="FFFFFF"/>
                </a:highlight>
                <a:latin typeface="Courier New"/>
                <a:ea typeface="Courier New"/>
                <a:cs typeface="Courier New"/>
                <a:sym typeface="Courier New"/>
              </a:rPr>
              <a:t>docker build -t "NAME:Dockerfile" .</a:t>
            </a:r>
            <a:endParaRPr sz="1050">
              <a:solidFill>
                <a:srgbClr val="778596"/>
              </a:solidFill>
              <a:highlight>
                <a:srgbClr val="FFFFFF"/>
              </a:highlight>
              <a:latin typeface="Courier New"/>
              <a:ea typeface="Courier New"/>
              <a:cs typeface="Courier New"/>
              <a:sym typeface="Courier New"/>
            </a:endParaRPr>
          </a:p>
          <a:p>
            <a:pPr indent="0" lvl="0" marL="0" rtl="0" algn="l">
              <a:lnSpc>
                <a:spcPct val="115000"/>
              </a:lnSpc>
              <a:spcBef>
                <a:spcPts val="1500"/>
              </a:spcBef>
              <a:spcAft>
                <a:spcPts val="0"/>
              </a:spcAft>
              <a:buNone/>
            </a:pPr>
            <a:r>
              <a:t/>
            </a:r>
            <a:endParaRPr sz="1350">
              <a:solidFill>
                <a:srgbClr val="333333"/>
              </a:solidFill>
              <a:highlight>
                <a:srgbClr val="FFFFFF"/>
              </a:highlight>
            </a:endParaRPr>
          </a:p>
          <a:p>
            <a:pPr indent="0" lvl="0" marL="0" rtl="0" algn="l">
              <a:spcBef>
                <a:spcPts val="1500"/>
              </a:spcBef>
              <a:spcAft>
                <a:spcPts val="0"/>
              </a:spcAft>
              <a:buNone/>
            </a:pPr>
            <a:r>
              <a:t/>
            </a:r>
            <a:endParaRPr sz="1350">
              <a:solidFill>
                <a:srgbClr val="333333"/>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e70c526e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e70c526e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e70c526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e70c526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e70c526ed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e70c526ed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e70c526e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e70c526e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e70c526e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e70c526e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t>An image is a read-only template with instructions for creating a Docker container. To build your own image, you create a Dockerfile with simple syntax for defining the steps needed to create the image and run it. A container is a runnable instance of an image. A container is a standard unit of software that packages up code and all its dependencies. Containerized software will always run the same, regardless of infrastructure. You can create, start, stop, move or delete a container using the Docker API or CLI.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e70c526e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e70c526e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e70c526e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70c526e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70c526e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70c526e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e70c526e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70c526e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e789940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e789940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e70c526e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e70c526e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docker.com/engine/docker-overview/"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docker.com/engine/docker-ove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docs.docker.com/engine/docker-over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FridgeThings: John Filak, Rodney Canlas, Matthew Liner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 The Hood </a:t>
            </a:r>
            <a:endParaRPr/>
          </a:p>
        </p:txBody>
      </p:sp>
      <p:sp>
        <p:nvSpPr>
          <p:cNvPr id="133" name="Google Shape;13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2"/>
          <p:cNvPicPr preferRelativeResize="0"/>
          <p:nvPr/>
        </p:nvPicPr>
        <p:blipFill>
          <a:blip r:embed="rId3">
            <a:alphaModFix/>
          </a:blip>
          <a:stretch>
            <a:fillRect/>
          </a:stretch>
        </p:blipFill>
        <p:spPr>
          <a:xfrm>
            <a:off x="1062988" y="1889513"/>
            <a:ext cx="2769350" cy="2769325"/>
          </a:xfrm>
          <a:prstGeom prst="rect">
            <a:avLst/>
          </a:prstGeom>
          <a:noFill/>
          <a:ln>
            <a:noFill/>
          </a:ln>
        </p:spPr>
      </p:pic>
      <p:sp>
        <p:nvSpPr>
          <p:cNvPr id="135" name="Google Shape;135;p22"/>
          <p:cNvSpPr txBox="1"/>
          <p:nvPr/>
        </p:nvSpPr>
        <p:spPr>
          <a:xfrm>
            <a:off x="3715200" y="10333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Docker Architecture </a:t>
            </a:r>
            <a:endParaRPr>
              <a:latin typeface="Roboto"/>
              <a:ea typeface="Roboto"/>
              <a:cs typeface="Roboto"/>
              <a:sym typeface="Roboto"/>
            </a:endParaRPr>
          </a:p>
        </p:txBody>
      </p:sp>
      <p:pic>
        <p:nvPicPr>
          <p:cNvPr id="136" name="Google Shape;136;p22"/>
          <p:cNvPicPr preferRelativeResize="0"/>
          <p:nvPr/>
        </p:nvPicPr>
        <p:blipFill>
          <a:blip r:embed="rId4">
            <a:alphaModFix/>
          </a:blip>
          <a:stretch>
            <a:fillRect/>
          </a:stretch>
        </p:blipFill>
        <p:spPr>
          <a:xfrm>
            <a:off x="5067275" y="1583325"/>
            <a:ext cx="2982325" cy="356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Daemon</a:t>
            </a:r>
            <a:endParaRPr/>
          </a:p>
        </p:txBody>
      </p:sp>
      <p:sp>
        <p:nvSpPr>
          <p:cNvPr id="142" name="Google Shape;142;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Daemon checks the client request and communicates with the docker components in order to </a:t>
            </a:r>
            <a:r>
              <a:rPr lang="en"/>
              <a:t>perform</a:t>
            </a:r>
            <a:r>
              <a:rPr lang="en"/>
              <a:t> a service. </a:t>
            </a:r>
            <a:endParaRPr/>
          </a:p>
          <a:p>
            <a:pPr indent="0" lvl="0" marL="0" rtl="0" algn="l">
              <a:spcBef>
                <a:spcPts val="1600"/>
              </a:spcBef>
              <a:spcAft>
                <a:spcPts val="1600"/>
              </a:spcAft>
              <a:buNone/>
            </a:pPr>
            <a:r>
              <a:rPr lang="en"/>
              <a:t>The Docker Daemon listens for the Docker API requests and manages Docker objects such as images , containers , networks and volumes.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REST API </a:t>
            </a:r>
            <a:endParaRPr/>
          </a:p>
        </p:txBody>
      </p:sp>
      <p:sp>
        <p:nvSpPr>
          <p:cNvPr id="148" name="Google Shape;148;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Docker REST API is used for the client to communicate and interact with the Docker daemon through scripting or the CLI commands.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CLI </a:t>
            </a:r>
            <a:endParaRPr/>
          </a:p>
        </p:txBody>
      </p:sp>
      <p:sp>
        <p:nvSpPr>
          <p:cNvPr id="154" name="Google Shape;154;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command line tool that lets you talk to the Docker Daemon. </a:t>
            </a:r>
            <a:endParaRPr/>
          </a:p>
          <a:p>
            <a:pPr indent="0" lvl="0" marL="0" rtl="0" algn="l">
              <a:spcBef>
                <a:spcPts val="1600"/>
              </a:spcBef>
              <a:spcAft>
                <a:spcPts val="0"/>
              </a:spcAft>
              <a:buNone/>
            </a:pPr>
            <a:r>
              <a:rPr lang="en"/>
              <a:t>When Docker is installed , you get both the Docker Daemon and CLI tools. </a:t>
            </a:r>
            <a:endParaRPr/>
          </a:p>
          <a:p>
            <a:pPr indent="-342900" lvl="0" marL="457200" rtl="0" algn="l">
              <a:spcBef>
                <a:spcPts val="1600"/>
              </a:spcBef>
              <a:spcAft>
                <a:spcPts val="0"/>
              </a:spcAft>
              <a:buSzPts val="1800"/>
              <a:buChar char="-"/>
            </a:pPr>
            <a:r>
              <a:rPr lang="en"/>
              <a:t>$ docker build </a:t>
            </a:r>
            <a:endParaRPr/>
          </a:p>
          <a:p>
            <a:pPr indent="-342900" lvl="0" marL="457200" rtl="0" algn="l">
              <a:spcBef>
                <a:spcPts val="0"/>
              </a:spcBef>
              <a:spcAft>
                <a:spcPts val="0"/>
              </a:spcAft>
              <a:buSzPts val="1800"/>
              <a:buChar char="-"/>
            </a:pPr>
            <a:r>
              <a:rPr lang="en"/>
              <a:t>$ docker run </a:t>
            </a:r>
            <a:endParaRPr/>
          </a:p>
          <a:p>
            <a:pPr indent="-342900" lvl="0" marL="457200" rtl="0" algn="l">
              <a:spcBef>
                <a:spcPts val="0"/>
              </a:spcBef>
              <a:spcAft>
                <a:spcPts val="0"/>
              </a:spcAft>
              <a:buSzPts val="1800"/>
              <a:buChar char="-"/>
            </a:pPr>
            <a:r>
              <a:rPr lang="en"/>
              <a:t>$ docker kill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is a Client - Server Application </a:t>
            </a:r>
            <a:endParaRPr/>
          </a:p>
        </p:txBody>
      </p:sp>
      <p:sp>
        <p:nvSpPr>
          <p:cNvPr id="160" name="Google Shape;160;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6"/>
          <p:cNvPicPr preferRelativeResize="0"/>
          <p:nvPr/>
        </p:nvPicPr>
        <p:blipFill>
          <a:blip r:embed="rId3">
            <a:alphaModFix/>
          </a:blip>
          <a:stretch>
            <a:fillRect/>
          </a:stretch>
        </p:blipFill>
        <p:spPr>
          <a:xfrm>
            <a:off x="2228389" y="1919075"/>
            <a:ext cx="4687225" cy="332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 Server Architecture Continued </a:t>
            </a:r>
            <a:endParaRPr/>
          </a:p>
        </p:txBody>
      </p:sp>
      <p:sp>
        <p:nvSpPr>
          <p:cNvPr id="167" name="Google Shape;167;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7"/>
          <p:cNvPicPr preferRelativeResize="0"/>
          <p:nvPr/>
        </p:nvPicPr>
        <p:blipFill>
          <a:blip r:embed="rId3">
            <a:alphaModFix/>
          </a:blip>
          <a:stretch>
            <a:fillRect/>
          </a:stretch>
        </p:blipFill>
        <p:spPr>
          <a:xfrm>
            <a:off x="849600" y="1612563"/>
            <a:ext cx="6729175" cy="332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Registries </a:t>
            </a:r>
            <a:endParaRPr/>
          </a:p>
        </p:txBody>
      </p:sp>
      <p:sp>
        <p:nvSpPr>
          <p:cNvPr id="174" name="Google Shape;174;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28"/>
          <p:cNvPicPr preferRelativeResize="0"/>
          <p:nvPr/>
        </p:nvPicPr>
        <p:blipFill>
          <a:blip r:embed="rId3">
            <a:alphaModFix/>
          </a:blip>
          <a:stretch>
            <a:fillRect/>
          </a:stretch>
        </p:blipFill>
        <p:spPr>
          <a:xfrm>
            <a:off x="259200" y="1803238"/>
            <a:ext cx="4188851" cy="2356225"/>
          </a:xfrm>
          <a:prstGeom prst="rect">
            <a:avLst/>
          </a:prstGeom>
          <a:noFill/>
          <a:ln>
            <a:noFill/>
          </a:ln>
        </p:spPr>
      </p:pic>
      <p:pic>
        <p:nvPicPr>
          <p:cNvPr id="176" name="Google Shape;176;p28"/>
          <p:cNvPicPr preferRelativeResize="0"/>
          <p:nvPr/>
        </p:nvPicPr>
        <p:blipFill>
          <a:blip r:embed="rId4">
            <a:alphaModFix/>
          </a:blip>
          <a:stretch>
            <a:fillRect/>
          </a:stretch>
        </p:blipFill>
        <p:spPr>
          <a:xfrm>
            <a:off x="5280053" y="1690178"/>
            <a:ext cx="2582350" cy="2582350"/>
          </a:xfrm>
          <a:prstGeom prst="rect">
            <a:avLst/>
          </a:prstGeom>
          <a:noFill/>
          <a:ln>
            <a:noFill/>
          </a:ln>
        </p:spPr>
      </p:pic>
      <p:sp>
        <p:nvSpPr>
          <p:cNvPr id="177" name="Google Shape;177;p28"/>
          <p:cNvSpPr txBox="1"/>
          <p:nvPr/>
        </p:nvSpPr>
        <p:spPr>
          <a:xfrm>
            <a:off x="5817600" y="450720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Azure Container Registry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Configuration - Dockerfile </a:t>
            </a:r>
            <a:endParaRPr/>
          </a:p>
        </p:txBody>
      </p:sp>
      <p:sp>
        <p:nvSpPr>
          <p:cNvPr id="183" name="Google Shape;183;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Dockerfile  - used to build Docker images to your specifics.  </a:t>
            </a:r>
            <a:endParaRPr/>
          </a:p>
          <a:p>
            <a:pPr indent="-342900" lvl="0" marL="457200" rtl="0" algn="l">
              <a:spcBef>
                <a:spcPts val="0"/>
              </a:spcBef>
              <a:spcAft>
                <a:spcPts val="0"/>
              </a:spcAft>
              <a:buSzPts val="1800"/>
              <a:buChar char="-"/>
            </a:pPr>
            <a:r>
              <a:rPr lang="en"/>
              <a:t>Commands </a:t>
            </a:r>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ADD - copies the files from a source on the host into the container's own filesystem at the set destination</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CMD - can be used for executing a specific command within the container</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ENTRYPOINT - sets a default application to be used every time a container is created with the image</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ENV - sets environment variables</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EXPOSE - associates a specific port to enable networking between the container and the outside world</a:t>
            </a:r>
            <a:endParaRPr sz="1350">
              <a:solidFill>
                <a:srgbClr val="333333"/>
              </a:solidFill>
              <a:highlight>
                <a:srgbClr val="FFFFFF"/>
              </a:highlight>
              <a:latin typeface="Arial"/>
              <a:ea typeface="Arial"/>
              <a:cs typeface="Arial"/>
              <a:sym typeface="Arial"/>
            </a:endParaRPr>
          </a:p>
          <a:p>
            <a:pPr indent="0" lvl="0" marL="457200" rtl="0" algn="l">
              <a:spcBef>
                <a:spcPts val="30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File Continued </a:t>
            </a:r>
            <a:endParaRPr/>
          </a:p>
        </p:txBody>
      </p:sp>
      <p:sp>
        <p:nvSpPr>
          <p:cNvPr id="189" name="Google Shape;189;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333333"/>
              </a:solidFill>
              <a:highlight>
                <a:srgbClr val="FFFFFF"/>
              </a:highlight>
              <a:latin typeface="Arial"/>
              <a:ea typeface="Arial"/>
              <a:cs typeface="Arial"/>
              <a:sym typeface="Arial"/>
            </a:endParaRPr>
          </a:p>
          <a:p>
            <a:pPr indent="-314325" lvl="0" marL="457200" rtl="0" algn="l">
              <a:spcBef>
                <a:spcPts val="300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FROM - defines the base image used to start the build process</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MAINTAINER - defines a full name and email address of the image creator</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RUN - central executing directive for Dockerfiles</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USER - sets the UID (or username) which is to run the container</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VOLUME - is used to enable access from the container to a directory on the host machine</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WORKDIR - sets the path where the command, defined with CMD, is to be executed</a:t>
            </a:r>
            <a:endParaRPr sz="1350">
              <a:solidFill>
                <a:srgbClr val="333333"/>
              </a:solidFill>
              <a:highlight>
                <a:srgbClr val="FFFFFF"/>
              </a:highlight>
              <a:latin typeface="Arial"/>
              <a:ea typeface="Arial"/>
              <a:cs typeface="Arial"/>
              <a:sym typeface="Arial"/>
            </a:endParaRPr>
          </a:p>
          <a:p>
            <a:pPr indent="0" lvl="0" marL="0" rtl="0" algn="l">
              <a:spcBef>
                <a:spcPts val="30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Compose </a:t>
            </a:r>
            <a:endParaRPr/>
          </a:p>
        </p:txBody>
      </p:sp>
      <p:sp>
        <p:nvSpPr>
          <p:cNvPr id="195" name="Google Shape;195;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tool for defining and running multi-container Docker applications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Use a YAML file to configure your applications services.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Then you are able to start all your services from a single command </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Docker?</a:t>
            </a:r>
            <a:endParaRPr/>
          </a:p>
        </p:txBody>
      </p:sp>
      <p:pic>
        <p:nvPicPr>
          <p:cNvPr id="74" name="Google Shape;74;p14"/>
          <p:cNvPicPr preferRelativeResize="0"/>
          <p:nvPr/>
        </p:nvPicPr>
        <p:blipFill>
          <a:blip r:embed="rId3">
            <a:alphaModFix/>
          </a:blip>
          <a:stretch>
            <a:fillRect/>
          </a:stretch>
        </p:blipFill>
        <p:spPr>
          <a:xfrm>
            <a:off x="5654050" y="2663200"/>
            <a:ext cx="2640825" cy="176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Compose Steps </a:t>
            </a:r>
            <a:endParaRPr/>
          </a:p>
        </p:txBody>
      </p:sp>
      <p:sp>
        <p:nvSpPr>
          <p:cNvPr id="201" name="Google Shape;201;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your app’s </a:t>
            </a:r>
            <a:r>
              <a:rPr lang="en"/>
              <a:t>environment with a Dockerfile </a:t>
            </a:r>
            <a:endParaRPr/>
          </a:p>
          <a:p>
            <a:pPr indent="0" lvl="0" marL="0" rtl="0" algn="l">
              <a:spcBef>
                <a:spcPts val="1600"/>
              </a:spcBef>
              <a:spcAft>
                <a:spcPts val="0"/>
              </a:spcAft>
              <a:buNone/>
            </a:pPr>
            <a:r>
              <a:rPr lang="en"/>
              <a:t>Define the services that make up your app in a a file : docker-compose.yml </a:t>
            </a:r>
            <a:endParaRPr/>
          </a:p>
          <a:p>
            <a:pPr indent="0" lvl="0" marL="0" rtl="0" algn="l">
              <a:spcBef>
                <a:spcPts val="1600"/>
              </a:spcBef>
              <a:spcAft>
                <a:spcPts val="0"/>
              </a:spcAft>
              <a:buNone/>
            </a:pPr>
            <a:r>
              <a:rPr lang="en"/>
              <a:t>(Allows services to be run together in an isolated enviornment </a:t>
            </a:r>
            <a:endParaRPr/>
          </a:p>
          <a:p>
            <a:pPr indent="0" lvl="0" marL="0" rtl="0" algn="l">
              <a:spcBef>
                <a:spcPts val="1600"/>
              </a:spcBef>
              <a:spcAft>
                <a:spcPts val="1600"/>
              </a:spcAft>
              <a:buNone/>
            </a:pPr>
            <a:r>
              <a:rPr lang="en"/>
              <a:t>$ docker-compose up - Compose starts and runs your entire application </a:t>
            </a: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Compose Example </a:t>
            </a:r>
            <a:endParaRPr/>
          </a:p>
        </p:txBody>
      </p:sp>
      <p:sp>
        <p:nvSpPr>
          <p:cNvPr id="207" name="Google Shape;207;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33"/>
          <p:cNvPicPr preferRelativeResize="0"/>
          <p:nvPr/>
        </p:nvPicPr>
        <p:blipFill>
          <a:blip r:embed="rId3">
            <a:alphaModFix/>
          </a:blip>
          <a:stretch>
            <a:fillRect/>
          </a:stretch>
        </p:blipFill>
        <p:spPr>
          <a:xfrm>
            <a:off x="2275397" y="1822372"/>
            <a:ext cx="5198200" cy="3247975"/>
          </a:xfrm>
          <a:prstGeom prst="rect">
            <a:avLst/>
          </a:prstGeom>
          <a:noFill/>
          <a:ln>
            <a:noFill/>
          </a:ln>
        </p:spPr>
      </p:pic>
      <p:pic>
        <p:nvPicPr>
          <p:cNvPr id="209" name="Google Shape;209;p33"/>
          <p:cNvPicPr preferRelativeResize="0"/>
          <p:nvPr/>
        </p:nvPicPr>
        <p:blipFill>
          <a:blip r:embed="rId4">
            <a:alphaModFix/>
          </a:blip>
          <a:stretch>
            <a:fillRect/>
          </a:stretch>
        </p:blipFill>
        <p:spPr>
          <a:xfrm>
            <a:off x="4944713" y="1803288"/>
            <a:ext cx="4067175" cy="328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first! Let’s talk about images and Docker containers.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457200" rtl="0" algn="l">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p:txBody>
      </p:sp>
      <p:sp>
        <p:nvSpPr>
          <p:cNvPr id="81" name="Google Shape;81;p15"/>
          <p:cNvSpPr txBox="1"/>
          <p:nvPr/>
        </p:nvSpPr>
        <p:spPr>
          <a:xfrm>
            <a:off x="5349250" y="4629275"/>
            <a:ext cx="36270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Source: </a:t>
            </a:r>
            <a:r>
              <a:rPr lang="en" sz="1100" u="sng">
                <a:solidFill>
                  <a:schemeClr val="accent5"/>
                </a:solidFill>
                <a:hlinkClick r:id="rId3"/>
              </a:rPr>
              <a:t>https://docs.docker.com/engine/docker-overview/</a:t>
            </a:r>
            <a:endParaRPr sz="9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82" name="Google Shape;82;p15"/>
          <p:cNvSpPr/>
          <p:nvPr/>
        </p:nvSpPr>
        <p:spPr>
          <a:xfrm>
            <a:off x="792475" y="2211875"/>
            <a:ext cx="2316600" cy="21246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695788" y="3053225"/>
            <a:ext cx="883800" cy="441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5166300" y="2054975"/>
            <a:ext cx="3314400" cy="2438400"/>
          </a:xfrm>
          <a:prstGeom prst="cube">
            <a:avLst>
              <a:gd fmla="val 25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944875" y="2048825"/>
            <a:ext cx="883800" cy="4419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Image</a:t>
            </a:r>
            <a:endParaRPr sz="1600">
              <a:latin typeface="Roboto"/>
              <a:ea typeface="Roboto"/>
              <a:cs typeface="Roboto"/>
              <a:sym typeface="Roboto"/>
            </a:endParaRPr>
          </a:p>
        </p:txBody>
      </p:sp>
      <p:sp>
        <p:nvSpPr>
          <p:cNvPr id="86" name="Google Shape;86;p15"/>
          <p:cNvSpPr txBox="1"/>
          <p:nvPr/>
        </p:nvSpPr>
        <p:spPr>
          <a:xfrm>
            <a:off x="792475" y="2673675"/>
            <a:ext cx="2316600" cy="16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template with instructions for creating a Docker container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built by creating a Dockerfile</a:t>
            </a:r>
            <a:endParaRPr>
              <a:latin typeface="Roboto"/>
              <a:ea typeface="Roboto"/>
              <a:cs typeface="Roboto"/>
              <a:sym typeface="Roboto"/>
            </a:endParaRPr>
          </a:p>
        </p:txBody>
      </p:sp>
      <p:sp>
        <p:nvSpPr>
          <p:cNvPr id="87" name="Google Shape;87;p15"/>
          <p:cNvSpPr txBox="1"/>
          <p:nvPr/>
        </p:nvSpPr>
        <p:spPr>
          <a:xfrm>
            <a:off x="5349250" y="2048825"/>
            <a:ext cx="1188600" cy="4419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Container</a:t>
            </a:r>
            <a:endParaRPr sz="1600">
              <a:latin typeface="Roboto"/>
              <a:ea typeface="Roboto"/>
              <a:cs typeface="Roboto"/>
              <a:sym typeface="Roboto"/>
            </a:endParaRPr>
          </a:p>
        </p:txBody>
      </p:sp>
      <p:pic>
        <p:nvPicPr>
          <p:cNvPr id="88" name="Google Shape;88;p15"/>
          <p:cNvPicPr preferRelativeResize="0"/>
          <p:nvPr/>
        </p:nvPicPr>
        <p:blipFill>
          <a:blip r:embed="rId4">
            <a:alphaModFix/>
          </a:blip>
          <a:stretch>
            <a:fillRect/>
          </a:stretch>
        </p:blipFill>
        <p:spPr>
          <a:xfrm>
            <a:off x="3342163" y="2571750"/>
            <a:ext cx="1591058" cy="433925"/>
          </a:xfrm>
          <a:prstGeom prst="rect">
            <a:avLst/>
          </a:prstGeom>
          <a:noFill/>
          <a:ln>
            <a:noFill/>
          </a:ln>
        </p:spPr>
      </p:pic>
      <p:sp>
        <p:nvSpPr>
          <p:cNvPr id="89" name="Google Shape;89;p15"/>
          <p:cNvSpPr txBox="1"/>
          <p:nvPr/>
        </p:nvSpPr>
        <p:spPr>
          <a:xfrm>
            <a:off x="5166350" y="2667000"/>
            <a:ext cx="27126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 standard unit of software that packages up code and all its dependencies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manipulated with Docker API or CLI</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going back to Docker, what is it?</a:t>
            </a:r>
            <a:endParaRPr/>
          </a:p>
        </p:txBody>
      </p:sp>
      <p:sp>
        <p:nvSpPr>
          <p:cNvPr id="95" name="Google Shape;9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platform that provides tooling and a platform to manage the lifecycle of your containers.</a:t>
            </a:r>
            <a:endParaRPr/>
          </a:p>
          <a:p>
            <a:pPr indent="-342900" lvl="0" marL="457200" rtl="0" algn="l">
              <a:spcBef>
                <a:spcPts val="1600"/>
              </a:spcBef>
              <a:spcAft>
                <a:spcPts val="0"/>
              </a:spcAft>
              <a:buSzPts val="1800"/>
              <a:buChar char="●"/>
            </a:pPr>
            <a:r>
              <a:rPr lang="en"/>
              <a:t>Develop your application and its supporting components using containers.</a:t>
            </a:r>
            <a:endParaRPr/>
          </a:p>
          <a:p>
            <a:pPr indent="-342900" lvl="0" marL="457200" rtl="0" algn="l">
              <a:spcBef>
                <a:spcPts val="0"/>
              </a:spcBef>
              <a:spcAft>
                <a:spcPts val="0"/>
              </a:spcAft>
              <a:buSzPts val="1800"/>
              <a:buChar char="●"/>
            </a:pPr>
            <a:r>
              <a:rPr lang="en"/>
              <a:t>The container becomes the unit for distributing and testing your application.</a:t>
            </a:r>
            <a:endParaRPr/>
          </a:p>
          <a:p>
            <a:pPr indent="-342900" lvl="0" marL="457200" rtl="0" algn="l">
              <a:spcBef>
                <a:spcPts val="0"/>
              </a:spcBef>
              <a:spcAft>
                <a:spcPts val="0"/>
              </a:spcAft>
              <a:buSzPts val="1800"/>
              <a:buChar char="●"/>
            </a:pPr>
            <a:r>
              <a:rPr lang="en"/>
              <a:t>When you’re ready, deploy your application into your production environment.</a:t>
            </a:r>
            <a:endParaRPr/>
          </a:p>
        </p:txBody>
      </p:sp>
      <p:sp>
        <p:nvSpPr>
          <p:cNvPr id="96" name="Google Shape;96;p16"/>
          <p:cNvSpPr txBox="1"/>
          <p:nvPr/>
        </p:nvSpPr>
        <p:spPr>
          <a:xfrm>
            <a:off x="5227325" y="4517700"/>
            <a:ext cx="3688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Source: </a:t>
            </a:r>
            <a:r>
              <a:rPr lang="en" sz="1100" u="sng">
                <a:solidFill>
                  <a:schemeClr val="hlink"/>
                </a:solidFill>
                <a:hlinkClick r:id="rId3"/>
              </a:rPr>
              <a:t>https://docs.docker.com/engine/docker-overview/</a:t>
            </a:r>
            <a:endParaRPr sz="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17375" y="238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of Docker architecture</a:t>
            </a:r>
            <a:endParaRPr/>
          </a:p>
        </p:txBody>
      </p:sp>
      <p:sp>
        <p:nvSpPr>
          <p:cNvPr id="102" name="Google Shape;102;p17"/>
          <p:cNvSpPr txBox="1"/>
          <p:nvPr>
            <p:ph idx="1" type="body"/>
          </p:nvPr>
        </p:nvSpPr>
        <p:spPr>
          <a:xfrm>
            <a:off x="167125" y="1812375"/>
            <a:ext cx="3521100" cy="319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Docker client</a:t>
            </a:r>
            <a:r>
              <a:rPr lang="en" sz="1600"/>
              <a:t>: primary way for users to interact with Docker, sends commands to </a:t>
            </a:r>
            <a:r>
              <a:rPr lang="en" sz="1600" u="sng"/>
              <a:t>Docker daemon</a:t>
            </a:r>
            <a:r>
              <a:rPr lang="en" sz="1600"/>
              <a:t> using the Docker API</a:t>
            </a:r>
            <a:endParaRPr sz="1600"/>
          </a:p>
          <a:p>
            <a:pPr indent="0" lvl="0" marL="0" rtl="0" algn="l">
              <a:lnSpc>
                <a:spcPct val="100000"/>
              </a:lnSpc>
              <a:spcBef>
                <a:spcPts val="1600"/>
              </a:spcBef>
              <a:spcAft>
                <a:spcPts val="0"/>
              </a:spcAft>
              <a:buNone/>
            </a:pPr>
            <a:r>
              <a:rPr b="1" lang="en" sz="1600"/>
              <a:t>Docker daemon</a:t>
            </a:r>
            <a:r>
              <a:rPr lang="en" sz="1600"/>
              <a:t>: listens for Docker API requests, manages Docker objects</a:t>
            </a:r>
            <a:endParaRPr sz="1600"/>
          </a:p>
          <a:p>
            <a:pPr indent="0" lvl="0" marL="0" rtl="0" algn="l">
              <a:lnSpc>
                <a:spcPct val="100000"/>
              </a:lnSpc>
              <a:spcBef>
                <a:spcPts val="1600"/>
              </a:spcBef>
              <a:spcAft>
                <a:spcPts val="0"/>
              </a:spcAft>
              <a:buNone/>
            </a:pPr>
            <a:r>
              <a:rPr b="1" lang="en" sz="1600"/>
              <a:t>Docker registries: </a:t>
            </a:r>
            <a:r>
              <a:rPr lang="en" sz="1600"/>
              <a:t>stores Docker images, Docker looks for images on Docker Hub by default</a:t>
            </a:r>
            <a:endParaRPr b="1"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1600"/>
              </a:spcAft>
              <a:buNone/>
            </a:pPr>
            <a:r>
              <a:t/>
            </a:r>
            <a:endParaRPr sz="1600"/>
          </a:p>
        </p:txBody>
      </p:sp>
      <p:pic>
        <p:nvPicPr>
          <p:cNvPr id="103" name="Google Shape;103;p17"/>
          <p:cNvPicPr preferRelativeResize="0"/>
          <p:nvPr/>
        </p:nvPicPr>
        <p:blipFill>
          <a:blip r:embed="rId3">
            <a:alphaModFix/>
          </a:blip>
          <a:stretch>
            <a:fillRect/>
          </a:stretch>
        </p:blipFill>
        <p:spPr>
          <a:xfrm>
            <a:off x="3848350" y="1388088"/>
            <a:ext cx="5045551" cy="2821725"/>
          </a:xfrm>
          <a:prstGeom prst="rect">
            <a:avLst/>
          </a:prstGeom>
          <a:noFill/>
          <a:ln>
            <a:noFill/>
          </a:ln>
        </p:spPr>
      </p:pic>
      <p:sp>
        <p:nvSpPr>
          <p:cNvPr id="104" name="Google Shape;104;p17"/>
          <p:cNvSpPr txBox="1"/>
          <p:nvPr/>
        </p:nvSpPr>
        <p:spPr>
          <a:xfrm>
            <a:off x="5303525" y="4591275"/>
            <a:ext cx="3688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Source: </a:t>
            </a:r>
            <a:r>
              <a:rPr lang="en" sz="1100" u="sng">
                <a:solidFill>
                  <a:schemeClr val="hlink"/>
                </a:solidFill>
                <a:hlinkClick r:id="rId4"/>
              </a:rPr>
              <a:t>https://docs.docker.com/engine/docker-overview/</a:t>
            </a:r>
            <a:endParaRPr sz="9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do we need/use Docker?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Advantages of Docker</a:t>
            </a:r>
            <a:endParaRPr/>
          </a:p>
        </p:txBody>
      </p:sp>
      <p:sp>
        <p:nvSpPr>
          <p:cNvPr id="115" name="Google Shape;11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Standardized development environment</a:t>
            </a:r>
            <a:endParaRPr/>
          </a:p>
          <a:p>
            <a:pPr indent="-317500" lvl="1" marL="914400" rtl="0" algn="l">
              <a:spcBef>
                <a:spcPts val="0"/>
              </a:spcBef>
              <a:spcAft>
                <a:spcPts val="0"/>
              </a:spcAft>
              <a:buSzPts val="1400"/>
              <a:buChar char="○"/>
            </a:pPr>
            <a:r>
              <a:rPr lang="en"/>
              <a:t>Application will be the same on all machines/environments</a:t>
            </a:r>
            <a:endParaRPr/>
          </a:p>
          <a:p>
            <a:pPr indent="-342900" lvl="0" marL="457200" rtl="0" algn="l">
              <a:spcBef>
                <a:spcPts val="0"/>
              </a:spcBef>
              <a:spcAft>
                <a:spcPts val="0"/>
              </a:spcAft>
              <a:buSzPts val="1800"/>
              <a:buChar char="●"/>
            </a:pPr>
            <a:r>
              <a:rPr lang="en"/>
              <a:t>Compatible with DevOps applications</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A compromised container is easily replaced</a:t>
            </a:r>
            <a:endParaRPr/>
          </a:p>
          <a:p>
            <a:pPr indent="-342900" lvl="0" marL="457200" rtl="0" algn="l">
              <a:spcBef>
                <a:spcPts val="0"/>
              </a:spcBef>
              <a:spcAft>
                <a:spcPts val="0"/>
              </a:spcAft>
              <a:buSzPts val="1800"/>
              <a:buChar char="●"/>
            </a:pPr>
            <a:r>
              <a:rPr lang="en"/>
              <a:t>Dependency management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Docker vs Virtual Machines</a:t>
            </a:r>
            <a:endParaRPr/>
          </a:p>
        </p:txBody>
      </p:sp>
      <p:sp>
        <p:nvSpPr>
          <p:cNvPr id="121" name="Google Shape;12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Requires less memory</a:t>
            </a:r>
            <a:endParaRPr/>
          </a:p>
          <a:p>
            <a:pPr indent="-342900" lvl="0" marL="457200" rtl="0" algn="l">
              <a:spcBef>
                <a:spcPts val="0"/>
              </a:spcBef>
              <a:spcAft>
                <a:spcPts val="0"/>
              </a:spcAft>
              <a:buSzPts val="1800"/>
              <a:buChar char="●"/>
            </a:pPr>
            <a:r>
              <a:rPr lang="en"/>
              <a:t>Quicker booting</a:t>
            </a:r>
            <a:endParaRPr/>
          </a:p>
          <a:p>
            <a:pPr indent="-342900" lvl="0" marL="457200" rtl="0" algn="l">
              <a:spcBef>
                <a:spcPts val="0"/>
              </a:spcBef>
              <a:spcAft>
                <a:spcPts val="0"/>
              </a:spcAft>
              <a:buSzPts val="1800"/>
              <a:buChar char="●"/>
            </a:pPr>
            <a:r>
              <a:rPr lang="en"/>
              <a:t>More </a:t>
            </a:r>
            <a:r>
              <a:rPr lang="en"/>
              <a:t>Scalability</a:t>
            </a:r>
            <a:endParaRPr/>
          </a:p>
          <a:p>
            <a:pPr indent="-342900" lvl="0" marL="457200" rtl="0" algn="l">
              <a:spcBef>
                <a:spcPts val="0"/>
              </a:spcBef>
              <a:spcAft>
                <a:spcPts val="0"/>
              </a:spcAft>
              <a:buSzPts val="1800"/>
              <a:buChar char="●"/>
            </a:pPr>
            <a:r>
              <a:rPr lang="en"/>
              <a:t>Data sharing</a:t>
            </a:r>
            <a:endParaRPr/>
          </a:p>
          <a:p>
            <a:pPr indent="-342900" lvl="0" marL="457200" rtl="0" algn="l">
              <a:spcBef>
                <a:spcPts val="0"/>
              </a:spcBef>
              <a:spcAft>
                <a:spcPts val="0"/>
              </a:spcAft>
              <a:buSzPts val="1800"/>
              <a:buChar char="●"/>
            </a:pPr>
            <a:r>
              <a:rPr lang="en"/>
              <a:t>More Secure</a:t>
            </a:r>
            <a:endParaRPr/>
          </a:p>
          <a:p>
            <a:pPr indent="-342900" lvl="0" marL="457200" rtl="0" algn="l">
              <a:spcBef>
                <a:spcPts val="0"/>
              </a:spcBef>
              <a:spcAft>
                <a:spcPts val="0"/>
              </a:spcAft>
              <a:buSzPts val="1800"/>
              <a:buChar char="●"/>
            </a:pPr>
            <a:r>
              <a:rPr lang="en"/>
              <a:t>Easier portability</a:t>
            </a:r>
            <a:endParaRPr/>
          </a:p>
          <a:p>
            <a:pPr indent="-317500" lvl="1" marL="914400" rtl="0" algn="l">
              <a:spcBef>
                <a:spcPts val="0"/>
              </a:spcBef>
              <a:spcAft>
                <a:spcPts val="0"/>
              </a:spcAft>
              <a:buSzPts val="1400"/>
              <a:buChar char="○"/>
            </a:pPr>
            <a:r>
              <a:rPr lang="en"/>
              <a:t>Run into less compatibility issues than with VMs</a:t>
            </a:r>
            <a:endParaRPr/>
          </a:p>
          <a:p>
            <a:pPr indent="-342900" lvl="0" marL="457200" rtl="0" algn="l">
              <a:spcBef>
                <a:spcPts val="0"/>
              </a:spcBef>
              <a:spcAft>
                <a:spcPts val="0"/>
              </a:spcAft>
              <a:buSzPts val="1800"/>
              <a:buChar char="●"/>
            </a:pPr>
            <a:r>
              <a:rPr lang="en"/>
              <a:t>Better performance</a:t>
            </a:r>
            <a:endParaRPr/>
          </a:p>
          <a:p>
            <a:pPr indent="-317500" lvl="1" marL="914400" rtl="0" algn="l">
              <a:spcBef>
                <a:spcPts val="0"/>
              </a:spcBef>
              <a:spcAft>
                <a:spcPts val="0"/>
              </a:spcAft>
              <a:buSzPts val="1400"/>
              <a:buChar char="○"/>
            </a:pPr>
            <a:r>
              <a:rPr lang="en"/>
              <a:t>Single Docker engine vs multiple virtual machines</a:t>
            </a:r>
            <a:endParaRPr/>
          </a:p>
        </p:txBody>
      </p:sp>
      <p:pic>
        <p:nvPicPr>
          <p:cNvPr id="122" name="Google Shape;122;p20"/>
          <p:cNvPicPr preferRelativeResize="0"/>
          <p:nvPr/>
        </p:nvPicPr>
        <p:blipFill>
          <a:blip r:embed="rId3">
            <a:alphaModFix/>
          </a:blip>
          <a:stretch>
            <a:fillRect/>
          </a:stretch>
        </p:blipFill>
        <p:spPr>
          <a:xfrm>
            <a:off x="4127325" y="1770350"/>
            <a:ext cx="4792050" cy="199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does Docker work?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