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e7b6f5fb6_1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e7b6f5fb6_1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e7b6f5fb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7b6f5fb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e7b6f5fb6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e7b6f5fb6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e7b6f5fb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e7b6f5fb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e702685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e702685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e7cc785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e7cc785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e7cc785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e7cc785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e7cc785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e7cc785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e702685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e702685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e702685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702685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e702685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70268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7b6f5fb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7b6f5fb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e7b6f5fb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e7b6f5fb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e7b6f5fb6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e7b6f5fb6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e7b6f5fb6_1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e7b6f5fb6_1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e7b6f5fb6_1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e7b6f5fb6_1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e7b6f5fb6_1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7b6f5fb6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38333" y="9438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Azure AD &amp; Aut</a:t>
            </a:r>
            <a:r>
              <a:rPr lang="en"/>
              <a:t>h</a:t>
            </a:r>
            <a:r>
              <a:rPr lang="en"/>
              <a:t>orization/Authentication</a:t>
            </a:r>
            <a:endParaRPr/>
          </a:p>
        </p:txBody>
      </p:sp>
      <p:sp>
        <p:nvSpPr>
          <p:cNvPr id="68" name="Google Shape;68;p13"/>
          <p:cNvSpPr txBox="1"/>
          <p:nvPr>
            <p:ph idx="1" type="subTitle"/>
          </p:nvPr>
        </p:nvSpPr>
        <p:spPr>
          <a:xfrm>
            <a:off x="311700" y="29447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BAM: Brady, Antonio, Miles</a:t>
            </a:r>
            <a:endParaRPr/>
          </a:p>
        </p:txBody>
      </p:sp>
      <p:pic>
        <p:nvPicPr>
          <p:cNvPr descr="Image result for azure ad" id="69" name="Google Shape;69;p13"/>
          <p:cNvPicPr preferRelativeResize="0"/>
          <p:nvPr/>
        </p:nvPicPr>
        <p:blipFill>
          <a:blip r:embed="rId3">
            <a:alphaModFix/>
          </a:blip>
          <a:stretch>
            <a:fillRect/>
          </a:stretch>
        </p:blipFill>
        <p:spPr>
          <a:xfrm>
            <a:off x="7010400" y="0"/>
            <a:ext cx="2133600"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Tokens</a:t>
            </a:r>
            <a:endParaRPr/>
          </a:p>
        </p:txBody>
      </p:sp>
      <p:sp>
        <p:nvSpPr>
          <p:cNvPr id="125" name="Google Shape;125;p22"/>
          <p:cNvSpPr txBox="1"/>
          <p:nvPr>
            <p:ph idx="1" type="body"/>
          </p:nvPr>
        </p:nvSpPr>
        <p:spPr>
          <a:xfrm>
            <a:off x="471900" y="180902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Security tokens: Signed documents that contain claims.</a:t>
            </a:r>
            <a:endParaRPr/>
          </a:p>
          <a:p>
            <a:pPr indent="-342900" lvl="0" marL="457200" rtl="0" algn="l">
              <a:spcBef>
                <a:spcPts val="0"/>
              </a:spcBef>
              <a:spcAft>
                <a:spcPts val="0"/>
              </a:spcAft>
              <a:buSzPts val="1800"/>
              <a:buChar char="●"/>
            </a:pPr>
            <a:r>
              <a:rPr lang="en"/>
              <a:t>Claims: Claims provide assertions about one entity (Resource Owner) to another entity (Resource Server). </a:t>
            </a:r>
            <a:endParaRPr/>
          </a:p>
          <a:p>
            <a:pPr indent="-342900" lvl="0" marL="457200" rtl="0" algn="l">
              <a:spcBef>
                <a:spcPts val="0"/>
              </a:spcBef>
              <a:spcAft>
                <a:spcPts val="0"/>
              </a:spcAft>
              <a:buSzPts val="1800"/>
              <a:buChar char="●"/>
            </a:pPr>
            <a:r>
              <a:rPr lang="en"/>
              <a:t>Claims are name/value pairs that contain facts about the token subject, such as the the date of creation,  the subject in question, &amp; the application that asked for the token.</a:t>
            </a:r>
            <a:endParaRPr/>
          </a:p>
          <a:p>
            <a:pPr indent="-342900" lvl="0" marL="457200" rtl="0" algn="l">
              <a:spcBef>
                <a:spcPts val="0"/>
              </a:spcBef>
              <a:spcAft>
                <a:spcPts val="0"/>
              </a:spcAft>
              <a:buSzPts val="1800"/>
              <a:buChar char="●"/>
            </a:pPr>
            <a:r>
              <a:rPr lang="en"/>
              <a:t>JSON Web Token (JWT): How the tokens are written. These typically contain a </a:t>
            </a:r>
            <a:r>
              <a:rPr b="1" lang="en"/>
              <a:t>Header</a:t>
            </a:r>
            <a:r>
              <a:rPr lang="en"/>
              <a:t> (information on how to validate), </a:t>
            </a:r>
            <a:r>
              <a:rPr b="1" lang="en"/>
              <a:t>Payload </a:t>
            </a:r>
            <a:r>
              <a:rPr lang="en"/>
              <a:t>(information on user connecting to service), and </a:t>
            </a:r>
            <a:r>
              <a:rPr b="1" lang="en"/>
              <a:t>Signature </a:t>
            </a:r>
            <a:r>
              <a:rPr lang="en"/>
              <a:t>(What is validated).</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Tokens</a:t>
            </a:r>
            <a:endParaRPr/>
          </a:p>
        </p:txBody>
      </p:sp>
      <p:sp>
        <p:nvSpPr>
          <p:cNvPr id="131" name="Google Shape;131;p23"/>
          <p:cNvSpPr txBox="1"/>
          <p:nvPr>
            <p:ph idx="1" type="body"/>
          </p:nvPr>
        </p:nvSpPr>
        <p:spPr>
          <a:xfrm>
            <a:off x="322650" y="1888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Access Tokens are a type of Security token, usually using JSON Web Tokens, issued by an Authorization server. It allows access to Web APIs and other protected resources. </a:t>
            </a:r>
            <a:endParaRPr/>
          </a:p>
          <a:p>
            <a:pPr indent="-342900" lvl="0" marL="457200" rtl="0" algn="l">
              <a:spcBef>
                <a:spcPts val="0"/>
              </a:spcBef>
              <a:spcAft>
                <a:spcPts val="0"/>
              </a:spcAft>
              <a:buSzPts val="1800"/>
              <a:buChar char="●"/>
            </a:pPr>
            <a:r>
              <a:rPr lang="en"/>
              <a:t>Access tokens contain information about the authorization given to the client by the resource owner. </a:t>
            </a:r>
            <a:endParaRPr/>
          </a:p>
          <a:p>
            <a:pPr indent="-342900" lvl="0" marL="457200" rtl="0" algn="l">
              <a:spcBef>
                <a:spcPts val="0"/>
              </a:spcBef>
              <a:spcAft>
                <a:spcPts val="0"/>
              </a:spcAft>
              <a:buSzPts val="1800"/>
              <a:buChar char="●"/>
            </a:pPr>
            <a:r>
              <a:rPr lang="en"/>
              <a:t>The claims within the token can be used as credentials when accessing specific resources without exposing them to the client.</a:t>
            </a:r>
            <a:endParaRPr/>
          </a:p>
          <a:p>
            <a:pPr indent="0" lvl="0" marL="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 Tokens</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ID Tokens are a Security token that use JSON Web Tokens. They are provided by an Authorization server’s authorization endpoint. They contain claims referencing the end user, and can be used to provide information to the application.</a:t>
            </a:r>
            <a:endParaRPr/>
          </a:p>
          <a:p>
            <a:pPr indent="-342900" lvl="0" marL="457200" rtl="0" algn="l">
              <a:spcBef>
                <a:spcPts val="0"/>
              </a:spcBef>
              <a:spcAft>
                <a:spcPts val="0"/>
              </a:spcAft>
              <a:buSzPts val="1800"/>
              <a:buChar char="●"/>
            </a:pPr>
            <a:r>
              <a:rPr lang="en"/>
              <a:t>Unlike Access Tokens, the claims of an ID token are not used for resource access or access control. They can be used for validating the user’s identity, but not for authorization</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Tokens (continued)</a:t>
            </a:r>
            <a:endParaRPr/>
          </a:p>
        </p:txBody>
      </p:sp>
      <p:sp>
        <p:nvSpPr>
          <p:cNvPr id="143" name="Google Shape;143;p25"/>
          <p:cNvSpPr txBox="1"/>
          <p:nvPr>
            <p:ph idx="1" type="body"/>
          </p:nvPr>
        </p:nvSpPr>
        <p:spPr>
          <a:xfrm>
            <a:off x="471900" y="173562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Tokens are signed by the Security Token Serv</a:t>
            </a:r>
            <a:r>
              <a:rPr lang="en"/>
              <a:t>er (STS) with a private key. The STS also provides a corresponding public key. </a:t>
            </a:r>
            <a:endParaRPr/>
          </a:p>
          <a:p>
            <a:pPr indent="-342900" lvl="0" marL="457200" rtl="0" algn="l">
              <a:spcBef>
                <a:spcPts val="0"/>
              </a:spcBef>
              <a:spcAft>
                <a:spcPts val="0"/>
              </a:spcAft>
              <a:buSzPts val="1800"/>
              <a:buChar char="●"/>
            </a:pPr>
            <a:r>
              <a:rPr lang="en"/>
              <a:t>To </a:t>
            </a:r>
            <a:r>
              <a:rPr b="1" lang="en"/>
              <a:t>Validate</a:t>
            </a:r>
            <a:r>
              <a:rPr lang="en"/>
              <a:t> tokens, the public key is used to validate that the signature was created by the private key. Other aspects that can be validated include claims, the issuer, the audience, and the signing tokens.</a:t>
            </a:r>
            <a:endParaRPr/>
          </a:p>
          <a:p>
            <a:pPr indent="-342900" lvl="0" marL="457200" rtl="0" algn="l">
              <a:spcBef>
                <a:spcPts val="0"/>
              </a:spcBef>
              <a:spcAft>
                <a:spcPts val="0"/>
              </a:spcAft>
              <a:buSzPts val="1800"/>
              <a:buChar char="●"/>
            </a:pPr>
            <a:r>
              <a:rPr lang="en"/>
              <a:t>Azure AD middleware has built-in capabilities for validation.</a:t>
            </a:r>
            <a:endParaRPr/>
          </a:p>
          <a:p>
            <a:pPr indent="-342900" lvl="0" marL="457200" rtl="0" algn="l">
              <a:spcBef>
                <a:spcPts val="0"/>
              </a:spcBef>
              <a:spcAft>
                <a:spcPts val="0"/>
              </a:spcAft>
              <a:buSzPts val="1800"/>
              <a:buChar char="●"/>
            </a:pPr>
            <a:r>
              <a:rPr lang="en"/>
              <a:t>The STS provides the access token as well as a </a:t>
            </a:r>
            <a:r>
              <a:rPr b="1" lang="en"/>
              <a:t>refresh token</a:t>
            </a:r>
            <a:r>
              <a:rPr lang="en"/>
              <a:t>. These tokens are tasked with refreshing the access tokens when close to expiring. </a:t>
            </a:r>
            <a:endParaRPr/>
          </a:p>
          <a:p>
            <a:pPr indent="-342900" lvl="0" marL="457200" rtl="0" algn="l">
              <a:spcBef>
                <a:spcPts val="0"/>
              </a:spcBef>
              <a:spcAft>
                <a:spcPts val="0"/>
              </a:spcAft>
              <a:buSzPts val="1800"/>
              <a:buChar char="●"/>
            </a:pPr>
            <a:r>
              <a:rPr lang="en"/>
              <a:t>Access tokens are sent in the authorization header to the Web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should we use Azure AD?</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Single Sign On (Explained in next slides)</a:t>
            </a:r>
            <a:endParaRPr/>
          </a:p>
          <a:p>
            <a:pPr indent="-342900" lvl="0" marL="457200" rtl="0" algn="l">
              <a:spcBef>
                <a:spcPts val="0"/>
              </a:spcBef>
              <a:spcAft>
                <a:spcPts val="0"/>
              </a:spcAft>
              <a:buSzPts val="1800"/>
              <a:buChar char="●"/>
            </a:pPr>
            <a:r>
              <a:rPr lang="en"/>
              <a:t>Access Panel (Explained in next slides)</a:t>
            </a:r>
            <a:endParaRPr/>
          </a:p>
          <a:p>
            <a:pPr indent="-342900" lvl="0" marL="457200" rtl="0" algn="l">
              <a:spcBef>
                <a:spcPts val="0"/>
              </a:spcBef>
              <a:spcAft>
                <a:spcPts val="0"/>
              </a:spcAft>
              <a:buSzPts val="1800"/>
              <a:buChar char="●"/>
            </a:pPr>
            <a:r>
              <a:rPr lang="en"/>
              <a:t>Admins do not have to manage multiple logins for multiple services</a:t>
            </a:r>
            <a:endParaRPr/>
          </a:p>
          <a:p>
            <a:pPr indent="-342900" lvl="0" marL="457200" rtl="0" algn="l">
              <a:spcBef>
                <a:spcPts val="0"/>
              </a:spcBef>
              <a:spcAft>
                <a:spcPts val="0"/>
              </a:spcAft>
              <a:buSzPts val="1800"/>
              <a:buChar char="●"/>
            </a:pPr>
            <a:r>
              <a:rPr lang="en"/>
              <a:t>Avoid url injection</a:t>
            </a:r>
            <a:endParaRPr/>
          </a:p>
          <a:p>
            <a:pPr indent="-342900" lvl="0" marL="457200" rtl="0" algn="l">
              <a:spcBef>
                <a:spcPts val="0"/>
              </a:spcBef>
              <a:spcAft>
                <a:spcPts val="0"/>
              </a:spcAft>
              <a:buSzPts val="1800"/>
              <a:buChar char="●"/>
            </a:pPr>
            <a:r>
              <a:rPr lang="en"/>
              <a:t>You can add multi factor authentication</a:t>
            </a:r>
            <a:endParaRPr/>
          </a:p>
          <a:p>
            <a:pPr indent="-342900" lvl="0" marL="457200" rtl="0" algn="l">
              <a:spcBef>
                <a:spcPts val="0"/>
              </a:spcBef>
              <a:spcAft>
                <a:spcPts val="0"/>
              </a:spcAft>
              <a:buSzPts val="1800"/>
              <a:buChar char="●"/>
            </a:pPr>
            <a:r>
              <a:rPr lang="en"/>
              <a:t>Works in many platforms and devices</a:t>
            </a:r>
            <a:endParaRPr/>
          </a:p>
          <a:p>
            <a:pPr indent="-342900" lvl="0" marL="457200" rtl="0" algn="l">
              <a:spcBef>
                <a:spcPts val="0"/>
              </a:spcBef>
              <a:spcAft>
                <a:spcPts val="0"/>
              </a:spcAft>
              <a:buSzPts val="1800"/>
              <a:buChar char="●"/>
            </a:pPr>
            <a:r>
              <a:rPr lang="en"/>
              <a:t>Comprehensive reporting</a:t>
            </a:r>
            <a:endParaRPr/>
          </a:p>
          <a:p>
            <a:pPr indent="-317500" lvl="1" marL="914400" rtl="0" algn="l">
              <a:spcBef>
                <a:spcPts val="0"/>
              </a:spcBef>
              <a:spcAft>
                <a:spcPts val="0"/>
              </a:spcAft>
              <a:buSzPts val="1400"/>
              <a:buChar char="○"/>
            </a:pPr>
            <a:r>
              <a:rPr lang="en"/>
              <a:t>Security Reports: get an overview of compromised accounts and sign-in attempts</a:t>
            </a:r>
            <a:endParaRPr/>
          </a:p>
          <a:p>
            <a:pPr indent="-317500" lvl="1" marL="914400" rtl="0" algn="l">
              <a:spcBef>
                <a:spcPts val="0"/>
              </a:spcBef>
              <a:spcAft>
                <a:spcPts val="0"/>
              </a:spcAft>
              <a:buSzPts val="1400"/>
              <a:buChar char="○"/>
            </a:pPr>
            <a:r>
              <a:rPr lang="en"/>
              <a:t>Activity Reports: history of all tasks performed and who performed it</a:t>
            </a:r>
            <a:endParaRPr/>
          </a:p>
          <a:p>
            <a:pPr indent="-342900" lvl="0" marL="457200" rtl="0" algn="l">
              <a:spcBef>
                <a:spcPts val="0"/>
              </a:spcBef>
              <a:spcAft>
                <a:spcPts val="0"/>
              </a:spcAft>
              <a:buSzPts val="1800"/>
              <a:buChar char="●"/>
            </a:pPr>
            <a:r>
              <a:rPr lang="en"/>
              <a:t>Azure AD B2C</a:t>
            </a:r>
            <a:endParaRPr/>
          </a:p>
          <a:p>
            <a:pPr indent="-317500" lvl="1" marL="914400" rtl="0" algn="l">
              <a:spcBef>
                <a:spcPts val="0"/>
              </a:spcBef>
              <a:spcAft>
                <a:spcPts val="0"/>
              </a:spcAft>
              <a:buSzPts val="1400"/>
              <a:buChar char="○"/>
            </a:pPr>
            <a:r>
              <a:rPr lang="en"/>
              <a:t>Create a tenant for your application and Azure AD will take care of identity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Sign On (SSO)</a:t>
            </a:r>
            <a:endParaRPr/>
          </a:p>
        </p:txBody>
      </p:sp>
      <p:sp>
        <p:nvSpPr>
          <p:cNvPr id="155" name="Google Shape;155;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Sign in once and have access to all services</a:t>
            </a:r>
            <a:endParaRPr/>
          </a:p>
          <a:p>
            <a:pPr indent="-317500" lvl="1" marL="914400" rtl="0" algn="l">
              <a:spcBef>
                <a:spcPts val="0"/>
              </a:spcBef>
              <a:spcAft>
                <a:spcPts val="0"/>
              </a:spcAft>
              <a:buSzPts val="1400"/>
              <a:buChar char="○"/>
            </a:pPr>
            <a:r>
              <a:rPr lang="en"/>
              <a:t>Used in SaaS applications</a:t>
            </a:r>
            <a:endParaRPr/>
          </a:p>
          <a:p>
            <a:pPr indent="-342900" lvl="0" marL="457200" rtl="0" algn="l">
              <a:spcBef>
                <a:spcPts val="0"/>
              </a:spcBef>
              <a:spcAft>
                <a:spcPts val="0"/>
              </a:spcAft>
              <a:buSzPts val="1800"/>
              <a:buChar char="●"/>
            </a:pPr>
            <a:r>
              <a:rPr lang="en"/>
              <a:t>No need to sign in again to use a different service</a:t>
            </a:r>
            <a:endParaRPr/>
          </a:p>
          <a:p>
            <a:pPr indent="-342900" lvl="0" marL="457200" rtl="0" algn="l">
              <a:spcBef>
                <a:spcPts val="0"/>
              </a:spcBef>
              <a:spcAft>
                <a:spcPts val="0"/>
              </a:spcAft>
              <a:buSzPts val="1800"/>
              <a:buChar char="●"/>
            </a:pPr>
            <a:r>
              <a:rPr lang="en"/>
              <a:t>When you sign in, AAD sends a token to the web app</a:t>
            </a:r>
            <a:endParaRPr/>
          </a:p>
          <a:p>
            <a:pPr indent="-342900" lvl="0" marL="457200" rtl="0" algn="l">
              <a:spcBef>
                <a:spcPts val="0"/>
              </a:spcBef>
              <a:spcAft>
                <a:spcPts val="0"/>
              </a:spcAft>
              <a:buSzPts val="1800"/>
              <a:buChar char="●"/>
            </a:pPr>
            <a:r>
              <a:rPr lang="en"/>
              <a:t>A cookie is saved in the browser with the identity of the user</a:t>
            </a:r>
            <a:endParaRPr/>
          </a:p>
          <a:p>
            <a:pPr indent="-342900" lvl="0" marL="457200" rtl="0" algn="l">
              <a:spcBef>
                <a:spcPts val="0"/>
              </a:spcBef>
              <a:spcAft>
                <a:spcPts val="0"/>
              </a:spcAft>
              <a:buSzPts val="1800"/>
              <a:buChar char="●"/>
            </a:pPr>
            <a:r>
              <a:rPr lang="en"/>
              <a:t>Next time you are required to sign in, the browser presents the cookie</a:t>
            </a:r>
            <a:endParaRPr/>
          </a:p>
          <a:p>
            <a:pPr indent="-342900" lvl="0" marL="457200" rtl="0" algn="l">
              <a:spcBef>
                <a:spcPts val="0"/>
              </a:spcBef>
              <a:spcAft>
                <a:spcPts val="0"/>
              </a:spcAft>
              <a:buSzPts val="1800"/>
              <a:buChar char="●"/>
            </a:pPr>
            <a:r>
              <a:rPr lang="en"/>
              <a:t>An application that makes use of this is Microsoft Office 365</a:t>
            </a:r>
            <a:endParaRPr/>
          </a:p>
          <a:p>
            <a:pPr indent="-317500" lvl="1" marL="914400" rtl="0" algn="l">
              <a:spcBef>
                <a:spcPts val="0"/>
              </a:spcBef>
              <a:spcAft>
                <a:spcPts val="0"/>
              </a:spcAft>
              <a:buSzPts val="1400"/>
              <a:buChar char="○"/>
            </a:pPr>
            <a:r>
              <a:rPr lang="en"/>
              <a:t>Sign in once with your Microsoft Account and have access to Word, Excel, PowerPoint, etc.</a:t>
            </a:r>
            <a:endParaRPr/>
          </a:p>
          <a:p>
            <a:pPr indent="-317500" lvl="1" marL="914400" rtl="0" algn="l">
              <a:spcBef>
                <a:spcPts val="0"/>
              </a:spcBef>
              <a:spcAft>
                <a:spcPts val="0"/>
              </a:spcAft>
              <a:buSzPts val="1400"/>
              <a:buChar char="○"/>
            </a:pPr>
            <a:r>
              <a:rPr lang="en"/>
              <a:t>No need to create new account to use Access or Publisher after using Word</a:t>
            </a:r>
            <a:endParaRPr/>
          </a:p>
          <a:p>
            <a:pPr indent="-342900" lvl="0" marL="457200" rtl="0" algn="l">
              <a:spcBef>
                <a:spcPts val="0"/>
              </a:spcBef>
              <a:spcAft>
                <a:spcPts val="0"/>
              </a:spcAft>
              <a:buSzPts val="1800"/>
              <a:buChar char="●"/>
            </a:pPr>
            <a:r>
              <a:rPr lang="en"/>
              <a:t>Another example is Google</a:t>
            </a:r>
            <a:endParaRPr/>
          </a:p>
          <a:p>
            <a:pPr indent="-317500" lvl="1" marL="914400" rtl="0" algn="l">
              <a:spcBef>
                <a:spcPts val="0"/>
              </a:spcBef>
              <a:spcAft>
                <a:spcPts val="0"/>
              </a:spcAft>
              <a:buSzPts val="1400"/>
              <a:buChar char="○"/>
            </a:pPr>
            <a:r>
              <a:rPr lang="en"/>
              <a:t>When you sign in to gmail, you are also signed to youtube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Panel</a:t>
            </a:r>
            <a:endParaRPr/>
          </a:p>
        </p:txBody>
      </p:sp>
      <p:sp>
        <p:nvSpPr>
          <p:cNvPr id="161" name="Google Shape;161;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really useful to have Microsoft Portal as home page for your application</a:t>
            </a:r>
            <a:endParaRPr/>
          </a:p>
          <a:p>
            <a:pPr indent="-317500" lvl="1" marL="914400" rtl="0" algn="l">
              <a:spcBef>
                <a:spcPts val="0"/>
              </a:spcBef>
              <a:spcAft>
                <a:spcPts val="0"/>
              </a:spcAft>
              <a:buSzPts val="1400"/>
              <a:buChar char="○"/>
            </a:pPr>
            <a:r>
              <a:rPr lang="en"/>
              <a:t>You do not have to create a sign in/sign up page. Microsoft does it for you</a:t>
            </a:r>
            <a:endParaRPr/>
          </a:p>
          <a:p>
            <a:pPr indent="-342900" lvl="0" marL="457200" rtl="0" algn="l">
              <a:spcBef>
                <a:spcPts val="0"/>
              </a:spcBef>
              <a:spcAft>
                <a:spcPts val="0"/>
              </a:spcAft>
              <a:buSzPts val="1800"/>
              <a:buChar char="●"/>
            </a:pPr>
            <a:r>
              <a:rPr lang="en"/>
              <a:t>Account Management</a:t>
            </a:r>
            <a:endParaRPr/>
          </a:p>
          <a:p>
            <a:pPr indent="-317500" lvl="1" marL="914400" rtl="0" algn="l">
              <a:spcBef>
                <a:spcPts val="0"/>
              </a:spcBef>
              <a:spcAft>
                <a:spcPts val="0"/>
              </a:spcAft>
              <a:buSzPts val="1400"/>
              <a:buChar char="○"/>
            </a:pPr>
            <a:r>
              <a:rPr lang="en"/>
              <a:t>Example: Password reset</a:t>
            </a:r>
            <a:endParaRPr/>
          </a:p>
          <a:p>
            <a:pPr indent="-317500" lvl="1" marL="914400" rtl="0" algn="l">
              <a:spcBef>
                <a:spcPts val="0"/>
              </a:spcBef>
              <a:spcAft>
                <a:spcPts val="0"/>
              </a:spcAft>
              <a:buSzPts val="1400"/>
              <a:buChar char="○"/>
            </a:pPr>
            <a:r>
              <a:rPr lang="en"/>
              <a:t>This can have more security by providing extra security challenges (like following link to email)</a:t>
            </a:r>
            <a:endParaRPr/>
          </a:p>
          <a:p>
            <a:pPr indent="-342900" lvl="0" marL="457200" rtl="0" algn="l">
              <a:spcBef>
                <a:spcPts val="0"/>
              </a:spcBef>
              <a:spcAft>
                <a:spcPts val="0"/>
              </a:spcAft>
              <a:buSzPts val="1800"/>
              <a:buChar char="●"/>
            </a:pPr>
            <a:r>
              <a:rPr lang="en"/>
              <a:t>Can be accessed from supported websites and mobile devices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 is COOL :)!</a:t>
            </a:r>
            <a:endParaRPr/>
          </a:p>
        </p:txBody>
      </p:sp>
      <p:sp>
        <p:nvSpPr>
          <p:cNvPr id="167" name="Google Shape;167;p29"/>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1452800" y="242125"/>
            <a:ext cx="5740200" cy="136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use Azure AD and Authentication/Authorization?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Azure Active Directory? (Azure AD)</a:t>
            </a:r>
            <a:endParaRPr/>
          </a:p>
        </p:txBody>
      </p:sp>
      <p:sp>
        <p:nvSpPr>
          <p:cNvPr id="75" name="Google Shape;75;p14"/>
          <p:cNvSpPr txBox="1"/>
          <p:nvPr>
            <p:ph idx="1" type="body"/>
          </p:nvPr>
        </p:nvSpPr>
        <p:spPr>
          <a:xfrm>
            <a:off x="322650" y="1727100"/>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Azure AD is a cloud based Identity and Access management service provided by Microsoft. </a:t>
            </a:r>
            <a:endParaRPr/>
          </a:p>
          <a:p>
            <a:pPr indent="457200" lvl="0" marL="0" rtl="0" algn="l">
              <a:spcBef>
                <a:spcPts val="1600"/>
              </a:spcBef>
              <a:spcAft>
                <a:spcPts val="0"/>
              </a:spcAft>
              <a:buNone/>
            </a:pPr>
            <a:r>
              <a:rPr lang="en"/>
              <a:t>The service makes it so that users sign in with their microsoft identities, and Administrators can control who has access to their applications. </a:t>
            </a:r>
            <a:endParaRPr/>
          </a:p>
          <a:p>
            <a:pPr indent="457200" lvl="0" marL="0" rtl="0" algn="l">
              <a:spcBef>
                <a:spcPts val="1600"/>
              </a:spcBef>
              <a:spcAft>
                <a:spcPts val="1600"/>
              </a:spcAft>
              <a:buNone/>
            </a:pPr>
            <a:r>
              <a:rPr lang="en"/>
              <a:t>Apps no longer need to maintain their own usernames and passwords, as the authentication and authorization of users is handled by Azure Active Directory.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24750" y="753400"/>
            <a:ext cx="8494500" cy="7677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None/>
            </a:pPr>
            <a:r>
              <a:rPr lang="en"/>
              <a:t>What is Authentication &amp; Authorization?</a:t>
            </a:r>
            <a:endParaRPr/>
          </a:p>
        </p:txBody>
      </p:sp>
      <p:sp>
        <p:nvSpPr>
          <p:cNvPr id="81" name="Google Shape;81;p15"/>
          <p:cNvSpPr txBox="1"/>
          <p:nvPr>
            <p:ph idx="1" type="body"/>
          </p:nvPr>
        </p:nvSpPr>
        <p:spPr>
          <a:xfrm>
            <a:off x="471900" y="183102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Authentication</a:t>
            </a:r>
            <a:r>
              <a:rPr lang="en"/>
              <a:t> (AuthN) is the process of Proving who you really are.</a:t>
            </a:r>
            <a:endParaRPr/>
          </a:p>
          <a:p>
            <a:pPr indent="457200" lvl="0" marL="0" rtl="0" algn="l">
              <a:spcBef>
                <a:spcPts val="1600"/>
              </a:spcBef>
              <a:spcAft>
                <a:spcPts val="0"/>
              </a:spcAft>
              <a:buNone/>
            </a:pPr>
            <a:r>
              <a:rPr lang="en"/>
              <a:t>Azure AD simplifies authentication by providing it as a service. Azure AD contains info on users and employees, and users simply provide information that can be authenticated by it.</a:t>
            </a:r>
            <a:endParaRPr/>
          </a:p>
          <a:p>
            <a:pPr indent="457200" lvl="0" marL="0" rtl="0" algn="l">
              <a:spcBef>
                <a:spcPts val="1600"/>
              </a:spcBef>
              <a:spcAft>
                <a:spcPts val="0"/>
              </a:spcAft>
              <a:buNone/>
            </a:pPr>
            <a:r>
              <a:rPr b="1" lang="en"/>
              <a:t>Authorization</a:t>
            </a:r>
            <a:r>
              <a:rPr lang="en"/>
              <a:t> (AuthZ) is the act of granting an authenticated party permission to do certain actions.</a:t>
            </a:r>
            <a:endParaRPr/>
          </a:p>
          <a:p>
            <a:pPr indent="0" lvl="0" marL="0" rtl="0" algn="l">
              <a:spcBef>
                <a:spcPts val="1600"/>
              </a:spcBef>
              <a:spcAft>
                <a:spcPts val="0"/>
              </a:spcAft>
              <a:buNone/>
            </a:pPr>
            <a:r>
              <a:rPr lang="en"/>
              <a:t>	Access tokens contain Authorization information, which is what allows users to access private applications.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2971800" y="628100"/>
            <a:ext cx="32004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happens?</a:t>
            </a:r>
            <a:endParaRPr/>
          </a:p>
        </p:txBody>
      </p:sp>
      <p:sp>
        <p:nvSpPr>
          <p:cNvPr id="87" name="Google Shape;87;p16"/>
          <p:cNvSpPr txBox="1"/>
          <p:nvPr>
            <p:ph idx="1" type="body"/>
          </p:nvPr>
        </p:nvSpPr>
        <p:spPr>
          <a:xfrm>
            <a:off x="55350" y="1083400"/>
            <a:ext cx="9033300" cy="18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solidFill>
                  <a:srgbClr val="000000"/>
                </a:solidFill>
              </a:rPr>
              <a:t>	The user will attempt to use the intended web application. They will be redirected to the Sign-In page provided by the Azure Active Directory.</a:t>
            </a:r>
            <a:r>
              <a:rPr lang="en">
                <a:solidFill>
                  <a:srgbClr val="000000"/>
                </a:solidFill>
                <a:latin typeface="Arial"/>
                <a:ea typeface="Arial"/>
                <a:cs typeface="Arial"/>
                <a:sym typeface="Arial"/>
              </a:rPr>
              <a:t>	The user will be required to enter their information, such as their Username and Password. </a:t>
            </a:r>
            <a:endParaRPr/>
          </a:p>
        </p:txBody>
      </p:sp>
      <p:pic>
        <p:nvPicPr>
          <p:cNvPr descr="Image result for azure active directory web app" id="88" name="Google Shape;88;p16"/>
          <p:cNvPicPr preferRelativeResize="0"/>
          <p:nvPr/>
        </p:nvPicPr>
        <p:blipFill>
          <a:blip r:embed="rId3">
            <a:alphaModFix/>
          </a:blip>
          <a:stretch>
            <a:fillRect/>
          </a:stretch>
        </p:blipFill>
        <p:spPr>
          <a:xfrm>
            <a:off x="3296825" y="2571750"/>
            <a:ext cx="5847175" cy="2654550"/>
          </a:xfrm>
          <a:prstGeom prst="rect">
            <a:avLst/>
          </a:prstGeom>
          <a:noFill/>
          <a:ln>
            <a:noFill/>
          </a:ln>
        </p:spPr>
      </p:pic>
      <p:sp>
        <p:nvSpPr>
          <p:cNvPr id="89" name="Google Shape;89;p16"/>
          <p:cNvSpPr txBox="1"/>
          <p:nvPr/>
        </p:nvSpPr>
        <p:spPr>
          <a:xfrm>
            <a:off x="217675" y="2571750"/>
            <a:ext cx="3200400" cy="19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 </a:t>
            </a:r>
            <a:r>
              <a:rPr lang="en" sz="1800"/>
              <a:t> Tenants can determine which accounts have access to the application. The user may be asked to provide consent to allow access to personal data. </a:t>
            </a:r>
            <a:r>
              <a:rPr lang="en" sz="1800"/>
              <a:t>After this, a security token is created, and this allows users to interact with Web Applications.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Tenants</a:t>
            </a:r>
            <a:endParaRPr/>
          </a:p>
        </p:txBody>
      </p:sp>
      <p:sp>
        <p:nvSpPr>
          <p:cNvPr id="95" name="Google Shape;95;p17"/>
          <p:cNvSpPr txBox="1"/>
          <p:nvPr>
            <p:ph idx="1" type="body"/>
          </p:nvPr>
        </p:nvSpPr>
        <p:spPr>
          <a:xfrm>
            <a:off x="460950" y="167695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Tenant: A dedicated instance of an Azure Active Directory.</a:t>
            </a:r>
            <a:endParaRPr/>
          </a:p>
          <a:p>
            <a:pPr indent="-342900" lvl="0" marL="457200" rtl="0" algn="l">
              <a:spcBef>
                <a:spcPts val="0"/>
              </a:spcBef>
              <a:spcAft>
                <a:spcPts val="0"/>
              </a:spcAft>
              <a:buSzPts val="1800"/>
              <a:buChar char="●"/>
            </a:pPr>
            <a:r>
              <a:rPr lang="en"/>
              <a:t>There exists one tenant per organization. </a:t>
            </a:r>
            <a:r>
              <a:rPr lang="en"/>
              <a:t>An organization/App developer </a:t>
            </a:r>
            <a:r>
              <a:rPr lang="en"/>
              <a:t>receives</a:t>
            </a:r>
            <a:r>
              <a:rPr lang="en"/>
              <a:t> one Tenant after creating a relationship with Microsoft (Signing up for Azure or Office 365). More tenants can be created afterwards.</a:t>
            </a:r>
            <a:endParaRPr/>
          </a:p>
          <a:p>
            <a:pPr indent="-342900" lvl="0" marL="457200" rtl="0" algn="l">
              <a:spcBef>
                <a:spcPts val="0"/>
              </a:spcBef>
              <a:spcAft>
                <a:spcPts val="0"/>
              </a:spcAft>
              <a:buSzPts val="1800"/>
              <a:buChar char="●"/>
            </a:pPr>
            <a:r>
              <a:rPr lang="en"/>
              <a:t>Tenants have their own representation of work/school identities, consumer identities, and app registrations.</a:t>
            </a:r>
            <a:endParaRPr/>
          </a:p>
          <a:p>
            <a:pPr indent="-342900" lvl="0" marL="457200" rtl="0" algn="l">
              <a:spcBef>
                <a:spcPts val="0"/>
              </a:spcBef>
              <a:spcAft>
                <a:spcPts val="0"/>
              </a:spcAft>
              <a:buSzPts val="1800"/>
              <a:buChar char="●"/>
            </a:pPr>
            <a:r>
              <a:rPr lang="en"/>
              <a:t>Tenants can register apps, access Microsoft 365 data, and deploy customized conditional access and tenant restrictions.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Tenants continued</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Tenants can allow for authentication of accounts, based on what accounts are located within the tenant itself. For </a:t>
            </a:r>
            <a:r>
              <a:rPr b="1" lang="en"/>
              <a:t>single-tenant applications</a:t>
            </a:r>
            <a:r>
              <a:rPr lang="en"/>
              <a:t>, add the Tenant Name or ID when it asks for Tenant Id, and only accounts in that organizational directory will be used. Use one the following keywords for </a:t>
            </a:r>
            <a:r>
              <a:rPr b="1" lang="en"/>
              <a:t>multi-tenant applications</a:t>
            </a:r>
            <a:r>
              <a:rPr lang="en"/>
              <a:t>...</a:t>
            </a:r>
            <a:endParaRPr/>
          </a:p>
          <a:p>
            <a:pPr indent="-342900" lvl="0" marL="457200" rtl="0" algn="l">
              <a:spcBef>
                <a:spcPts val="1600"/>
              </a:spcBef>
              <a:spcAft>
                <a:spcPts val="0"/>
              </a:spcAft>
              <a:buSzPts val="1800"/>
              <a:buChar char="●"/>
            </a:pPr>
            <a:r>
              <a:rPr lang="en"/>
              <a:t>“organizations” = Only for work and school accounts.</a:t>
            </a:r>
            <a:endParaRPr/>
          </a:p>
          <a:p>
            <a:pPr indent="-342900" lvl="0" marL="457200" rtl="0" algn="l">
              <a:spcBef>
                <a:spcPts val="0"/>
              </a:spcBef>
              <a:spcAft>
                <a:spcPts val="0"/>
              </a:spcAft>
              <a:buSzPts val="1800"/>
              <a:buChar char="●"/>
            </a:pPr>
            <a:r>
              <a:rPr lang="en"/>
              <a:t>“consumers” = Only for personal microsoft accounts.</a:t>
            </a:r>
            <a:endParaRPr/>
          </a:p>
          <a:p>
            <a:pPr indent="-342900" lvl="0" marL="457200" rtl="0" algn="l">
              <a:spcBef>
                <a:spcPts val="0"/>
              </a:spcBef>
              <a:spcAft>
                <a:spcPts val="0"/>
              </a:spcAft>
              <a:buSzPts val="1800"/>
              <a:buChar char="●"/>
            </a:pPr>
            <a:r>
              <a:rPr lang="en"/>
              <a:t>“common” = For personal, work, and school accounts.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Consent</a:t>
            </a:r>
            <a:endParaRPr/>
          </a:p>
        </p:txBody>
      </p:sp>
      <p:sp>
        <p:nvSpPr>
          <p:cNvPr id="107" name="Google Shape;107;p19"/>
          <p:cNvSpPr txBox="1"/>
          <p:nvPr>
            <p:ph idx="1" type="body"/>
          </p:nvPr>
        </p:nvSpPr>
        <p:spPr>
          <a:xfrm>
            <a:off x="242100" y="1941075"/>
            <a:ext cx="84519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Resource Owner: The entity capable of granting access to a protected resource, such as an end user giving permission to an app to view its mail.</a:t>
            </a:r>
            <a:endParaRPr/>
          </a:p>
          <a:p>
            <a:pPr indent="-342900" lvl="0" marL="457200" rtl="0" algn="l">
              <a:spcBef>
                <a:spcPts val="0"/>
              </a:spcBef>
              <a:spcAft>
                <a:spcPts val="0"/>
              </a:spcAft>
              <a:buSzPts val="1800"/>
              <a:buChar char="●"/>
            </a:pPr>
            <a:r>
              <a:rPr lang="en"/>
              <a:t>Resource Server: A server with access to protected resources that can respond to requests from clients with Access Tokens.</a:t>
            </a:r>
            <a:endParaRPr/>
          </a:p>
          <a:p>
            <a:pPr indent="-342900" lvl="0" marL="457200" rtl="0" algn="l">
              <a:spcBef>
                <a:spcPts val="0"/>
              </a:spcBef>
              <a:spcAft>
                <a:spcPts val="0"/>
              </a:spcAft>
              <a:buSzPts val="1800"/>
              <a:buChar char="●"/>
            </a:pPr>
            <a:r>
              <a:rPr lang="en"/>
              <a:t>Consent: Process of a resource owner granting a client application access to protected resources. Usually happens after signing in from different tenants.</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 Object and Service Principal Object</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When an Azure AD application is registered, two objects are created: the Application Object and Service Principal Object.</a:t>
            </a:r>
            <a:endParaRPr/>
          </a:p>
          <a:p>
            <a:pPr indent="-342900" lvl="0" marL="457200" rtl="0" algn="l">
              <a:spcBef>
                <a:spcPts val="1600"/>
              </a:spcBef>
              <a:spcAft>
                <a:spcPts val="0"/>
              </a:spcAft>
              <a:buSzPts val="1800"/>
              <a:buChar char="●"/>
            </a:pPr>
            <a:r>
              <a:rPr lang="en"/>
              <a:t>Application Object: Defines the application’s identity configuration. It resides in the Azure AD tenant that it was created in. These are used as a template to create a Service Principal Object.</a:t>
            </a:r>
            <a:endParaRPr/>
          </a:p>
          <a:p>
            <a:pPr indent="-342900" lvl="0" marL="457200" rtl="0" algn="l">
              <a:spcBef>
                <a:spcPts val="0"/>
              </a:spcBef>
              <a:spcAft>
                <a:spcPts val="0"/>
              </a:spcAft>
              <a:buSzPts val="1800"/>
              <a:buChar char="●"/>
            </a:pPr>
            <a:r>
              <a:rPr lang="en"/>
              <a:t>It is considered Global.</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a:t>
            </a:r>
            <a:r>
              <a:rPr lang="en"/>
              <a:t> Principal Object</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Service</a:t>
            </a:r>
            <a:r>
              <a:rPr lang="en"/>
              <a:t> Principal Object: A security principal object created at the same time as the application object for the original tenant.</a:t>
            </a:r>
            <a:endParaRPr/>
          </a:p>
          <a:p>
            <a:pPr indent="-342900" lvl="0" marL="457200" rtl="0" algn="l">
              <a:spcBef>
                <a:spcPts val="0"/>
              </a:spcBef>
              <a:spcAft>
                <a:spcPts val="0"/>
              </a:spcAft>
              <a:buSzPts val="1800"/>
              <a:buChar char="●"/>
            </a:pPr>
            <a:r>
              <a:rPr lang="en"/>
              <a:t>It is considered Local. Additional Service Principal objects are created for every tenant a user consents to the application through. It is created based on the template of the application object. This object defines the access policy and permissions for the application and allows for authentication during sign-in and authorization during resource access. </a:t>
            </a:r>
            <a:endParaRPr/>
          </a:p>
          <a:p>
            <a:pPr indent="-342900" lvl="0" marL="457200" rtl="0" algn="l">
              <a:spcBef>
                <a:spcPts val="0"/>
              </a:spcBef>
              <a:spcAft>
                <a:spcPts val="0"/>
              </a:spcAft>
              <a:buSzPts val="1800"/>
              <a:buChar char="●"/>
            </a:pPr>
            <a:r>
              <a:rPr lang="en"/>
              <a:t>A User Principal Object is also a Security Principal Object, and represents the user identity, allowing for authentication in Single Sign On, making access control decisions, and more.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