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e812a72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e812a72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FF"/>
                </a:highlight>
              </a:rPr>
              <a:t>Kubernetes supports multiple virtual clusters backed by the same physical cluster. These virtual clusters are called namespaces.</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rPr b="1" lang="en" sz="1400">
                <a:solidFill>
                  <a:srgbClr val="222222"/>
                </a:solidFill>
                <a:highlight>
                  <a:srgbClr val="FFFFFF"/>
                </a:highlight>
              </a:rPr>
              <a:t>Namespaces</a:t>
            </a:r>
            <a:r>
              <a:rPr lang="en" sz="1400">
                <a:solidFill>
                  <a:srgbClr val="222222"/>
                </a:solidFill>
                <a:highlight>
                  <a:srgbClr val="FFFFFF"/>
                </a:highlight>
              </a:rPr>
              <a:t> are a way to divide cluster resources between multiple users (via resource quota). According to Cloud Native Foundation, in future versions of </a:t>
            </a:r>
            <a:r>
              <a:rPr b="1" lang="en" sz="1400">
                <a:solidFill>
                  <a:srgbClr val="222222"/>
                </a:solidFill>
                <a:highlight>
                  <a:srgbClr val="FFFFFF"/>
                </a:highlight>
              </a:rPr>
              <a:t>Kubernetes</a:t>
            </a:r>
            <a:r>
              <a:rPr lang="en" sz="1400">
                <a:solidFill>
                  <a:srgbClr val="222222"/>
                </a:solidFill>
                <a:highlight>
                  <a:srgbClr val="FFFFFF"/>
                </a:highlight>
              </a:rPr>
              <a:t>, objects in the same </a:t>
            </a:r>
            <a:r>
              <a:rPr b="1" lang="en" sz="1400">
                <a:solidFill>
                  <a:srgbClr val="222222"/>
                </a:solidFill>
                <a:highlight>
                  <a:srgbClr val="FFFFFF"/>
                </a:highlight>
              </a:rPr>
              <a:t>namespace</a:t>
            </a:r>
            <a:r>
              <a:rPr lang="en" sz="1400">
                <a:solidFill>
                  <a:srgbClr val="222222"/>
                </a:solidFill>
                <a:highlight>
                  <a:srgbClr val="FFFFFF"/>
                </a:highlight>
              </a:rPr>
              <a:t> will have the same access control policies by default.</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e812a72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e812a72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So here you can see a cluster of nodes tied to a master node. </a:t>
            </a:r>
            <a:endParaRPr sz="1200"/>
          </a:p>
          <a:p>
            <a:pPr indent="-304800" lvl="0" marL="457200" rtl="0" algn="l">
              <a:lnSpc>
                <a:spcPct val="115000"/>
              </a:lnSpc>
              <a:spcBef>
                <a:spcPts val="0"/>
              </a:spcBef>
              <a:spcAft>
                <a:spcPts val="0"/>
              </a:spcAft>
              <a:buSzPts val="1200"/>
              <a:buChar char="●"/>
            </a:pPr>
            <a:r>
              <a:rPr lang="en" sz="1200"/>
              <a:t>A cluster needs 1 or more Masters to run. This is because the Kubernetes Masters act as the control unit for clusters</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Typically have at least 3 Masters and 2 or more nodes</a:t>
            </a:r>
            <a:endParaRPr sz="1200"/>
          </a:p>
          <a:p>
            <a:pPr indent="-304800" lvl="0" marL="457200" rtl="0" algn="l">
              <a:lnSpc>
                <a:spcPct val="115000"/>
              </a:lnSpc>
              <a:spcBef>
                <a:spcPts val="0"/>
              </a:spcBef>
              <a:spcAft>
                <a:spcPts val="0"/>
              </a:spcAft>
              <a:buSzPts val="1200"/>
              <a:buChar char="-"/>
            </a:pPr>
            <a:r>
              <a:rPr lang="en" sz="1200"/>
              <a:t>If Master fails you don’t lose the cluster</a:t>
            </a:r>
            <a:endParaRPr sz="1200"/>
          </a:p>
          <a:p>
            <a:pPr indent="-304800" lvl="0" marL="457200" rtl="0" algn="l">
              <a:lnSpc>
                <a:spcPct val="115000"/>
              </a:lnSpc>
              <a:spcBef>
                <a:spcPts val="0"/>
              </a:spcBef>
              <a:spcAft>
                <a:spcPts val="0"/>
              </a:spcAft>
              <a:buSzPts val="1200"/>
              <a:buChar char="-"/>
            </a:pPr>
            <a:r>
              <a:rPr lang="en" sz="1200"/>
              <a:t>2 Masters may compete on failure, so third is there to make sure that doesn’t happen</a:t>
            </a:r>
            <a:endParaRPr sz="1200"/>
          </a:p>
          <a:p>
            <a:pPr indent="-304800" lvl="0" marL="457200" rtl="0" algn="l">
              <a:lnSpc>
                <a:spcPct val="115000"/>
              </a:lnSpc>
              <a:spcBef>
                <a:spcPts val="0"/>
              </a:spcBef>
              <a:spcAft>
                <a:spcPts val="0"/>
              </a:spcAft>
              <a:buSzPts val="1200"/>
              <a:buChar char="-"/>
            </a:pPr>
            <a:r>
              <a:rPr lang="en" sz="1200"/>
              <a:t>If one node fails you can shift the work to another</a:t>
            </a:r>
            <a:endParaRPr sz="1200"/>
          </a:p>
          <a:p>
            <a:pPr indent="0" lvl="0" marL="0" rtl="0" algn="l">
              <a:lnSpc>
                <a:spcPct val="115000"/>
              </a:lnSpc>
              <a:spcBef>
                <a:spcPts val="0"/>
              </a:spcBef>
              <a:spcAft>
                <a:spcPts val="0"/>
              </a:spcAft>
              <a:buNone/>
            </a:pPr>
            <a:r>
              <a:rPr lang="en" sz="1200"/>
              <a:t>This provides both redundancy and resiliency</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Kubernetes Nodes run the actual workloads and that is through the Kubelet</a:t>
            </a:r>
            <a:endParaRPr sz="1200"/>
          </a:p>
          <a:p>
            <a:pPr indent="-304800" lvl="0" marL="457200" rtl="0" algn="l">
              <a:lnSpc>
                <a:spcPct val="115000"/>
              </a:lnSpc>
              <a:spcBef>
                <a:spcPts val="0"/>
              </a:spcBef>
              <a:spcAft>
                <a:spcPts val="0"/>
              </a:spcAft>
              <a:buSzPts val="1200"/>
              <a:buChar char="●"/>
            </a:pPr>
            <a:r>
              <a:rPr lang="en" sz="1200"/>
              <a:t>Kubernetes needs at least 1 node to run</a:t>
            </a:r>
            <a:endParaRPr sz="1200"/>
          </a:p>
          <a:p>
            <a:pPr indent="457200" lvl="0" marL="0" rtl="0" algn="l">
              <a:lnSpc>
                <a:spcPct val="115000"/>
              </a:lnSpc>
              <a:spcBef>
                <a:spcPts val="0"/>
              </a:spcBef>
              <a:spcAft>
                <a:spcPts val="0"/>
              </a:spcAft>
              <a:buNone/>
            </a:pPr>
            <a:r>
              <a:rPr lang="en" sz="1200"/>
              <a:t>The node and master can be the same in small setups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So let’s talk about the components of each node type...</a:t>
            </a:r>
            <a:endParaRPr sz="1200"/>
          </a:p>
          <a:p>
            <a:pPr indent="45720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812a72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812a72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Components of the Kubernetes Master</a:t>
            </a:r>
            <a:endParaRPr b="1"/>
          </a:p>
          <a:p>
            <a:pPr indent="0" lvl="0" marL="0" rtl="0" algn="l">
              <a:lnSpc>
                <a:spcPct val="115000"/>
              </a:lnSpc>
              <a:spcBef>
                <a:spcPts val="0"/>
              </a:spcBef>
              <a:spcAft>
                <a:spcPts val="0"/>
              </a:spcAft>
              <a:buNone/>
            </a:pPr>
            <a:r>
              <a:rPr b="1" lang="en">
                <a:solidFill>
                  <a:srgbClr val="FF0000"/>
                </a:solidFill>
              </a:rPr>
              <a:t>API Server </a:t>
            </a:r>
            <a:r>
              <a:rPr lang="en"/>
              <a:t>- provides the endpoints for developers/operators to interact with each cluster tied to the Master node.  So operators can do this by way of the kubectl which is a CLI used to create Kubernetes API objects and communicate directly with the Master.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And so what the Kubernetes API does is it either sets the cluster state or modifies it.</a:t>
            </a:r>
            <a:endParaRPr/>
          </a:p>
          <a:p>
            <a:pPr indent="0" lvl="0" marL="0" rtl="0" algn="l">
              <a:lnSpc>
                <a:spcPct val="115000"/>
              </a:lnSpc>
              <a:spcBef>
                <a:spcPts val="0"/>
              </a:spcBef>
              <a:spcAft>
                <a:spcPts val="0"/>
              </a:spcAft>
              <a:buNone/>
            </a:pPr>
            <a:r>
              <a:rPr lang="en"/>
              <a:t>The </a:t>
            </a:r>
            <a:r>
              <a:rPr b="1" lang="en"/>
              <a:t>Cluster State</a:t>
            </a:r>
            <a:r>
              <a:rPr lang="en"/>
              <a:t> identifies 4 things:</a:t>
            </a:r>
            <a:endParaRPr/>
          </a:p>
          <a:p>
            <a:pPr indent="-298450" lvl="0" marL="457200" rtl="0" algn="l">
              <a:lnSpc>
                <a:spcPct val="115000"/>
              </a:lnSpc>
              <a:spcBef>
                <a:spcPts val="0"/>
              </a:spcBef>
              <a:spcAft>
                <a:spcPts val="0"/>
              </a:spcAft>
              <a:buSzPts val="1100"/>
              <a:buChar char="●"/>
            </a:pPr>
            <a:r>
              <a:rPr lang="en"/>
              <a:t>Applications/workloads to run</a:t>
            </a:r>
            <a:endParaRPr/>
          </a:p>
          <a:p>
            <a:pPr indent="-298450" lvl="0" marL="457200" rtl="0" algn="l">
              <a:lnSpc>
                <a:spcPct val="115000"/>
              </a:lnSpc>
              <a:spcBef>
                <a:spcPts val="0"/>
              </a:spcBef>
              <a:spcAft>
                <a:spcPts val="0"/>
              </a:spcAft>
              <a:buSzPts val="1100"/>
              <a:buChar char="●"/>
            </a:pPr>
            <a:r>
              <a:rPr lang="en"/>
              <a:t>Container images to use</a:t>
            </a:r>
            <a:endParaRPr/>
          </a:p>
          <a:p>
            <a:pPr indent="-298450" lvl="0" marL="457200" rtl="0" algn="l">
              <a:lnSpc>
                <a:spcPct val="115000"/>
              </a:lnSpc>
              <a:spcBef>
                <a:spcPts val="0"/>
              </a:spcBef>
              <a:spcAft>
                <a:spcPts val="0"/>
              </a:spcAft>
              <a:buSzPts val="1100"/>
              <a:buChar char="●"/>
            </a:pPr>
            <a:r>
              <a:rPr lang="en"/>
              <a:t>Number of replicas that exist</a:t>
            </a:r>
            <a:endParaRPr/>
          </a:p>
          <a:p>
            <a:pPr indent="-298450" lvl="0" marL="457200" rtl="0" algn="l">
              <a:lnSpc>
                <a:spcPct val="115000"/>
              </a:lnSpc>
              <a:spcBef>
                <a:spcPts val="0"/>
              </a:spcBef>
              <a:spcAft>
                <a:spcPts val="0"/>
              </a:spcAft>
              <a:buSzPts val="1100"/>
              <a:buChar char="●"/>
            </a:pPr>
            <a:r>
              <a:rPr lang="en"/>
              <a:t>Network and disk resources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Another important concept is the </a:t>
            </a:r>
            <a:r>
              <a:rPr b="1" lang="en"/>
              <a:t>Kubernetes Control Plane which I mentioned earlier</a:t>
            </a:r>
            <a:endParaRPr b="1"/>
          </a:p>
          <a:p>
            <a:pPr indent="-298450" lvl="0" marL="457200" rtl="0" algn="l">
              <a:lnSpc>
                <a:spcPct val="115000"/>
              </a:lnSpc>
              <a:spcBef>
                <a:spcPts val="0"/>
              </a:spcBef>
              <a:spcAft>
                <a:spcPts val="0"/>
              </a:spcAft>
              <a:buSzPts val="1100"/>
              <a:buChar char="●"/>
            </a:pPr>
            <a:r>
              <a:rPr lang="en"/>
              <a:t>Maintains a record of all objects in system</a:t>
            </a:r>
            <a:endParaRPr/>
          </a:p>
          <a:p>
            <a:pPr indent="-298450" lvl="0" marL="457200" rtl="0" algn="l">
              <a:lnSpc>
                <a:spcPct val="115000"/>
              </a:lnSpc>
              <a:spcBef>
                <a:spcPts val="0"/>
              </a:spcBef>
              <a:spcAft>
                <a:spcPts val="0"/>
              </a:spcAft>
              <a:buSzPts val="1100"/>
              <a:buChar char="●"/>
            </a:pPr>
            <a:r>
              <a:rPr lang="en"/>
              <a:t>Collection of processes that run on the cluster ( contained in nodes )</a:t>
            </a:r>
            <a:endParaRPr/>
          </a:p>
          <a:p>
            <a:pPr indent="-298450" lvl="0" marL="457200" rtl="0" algn="l">
              <a:lnSpc>
                <a:spcPct val="115000"/>
              </a:lnSpc>
              <a:spcBef>
                <a:spcPts val="0"/>
              </a:spcBef>
              <a:spcAft>
                <a:spcPts val="0"/>
              </a:spcAft>
              <a:buSzPts val="1100"/>
              <a:buChar char="●"/>
            </a:pPr>
            <a:r>
              <a:rPr lang="en"/>
              <a:t>This is what updates current state to what the desired state was set to</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An example of how the Control Plane works is say you...</a:t>
            </a:r>
            <a:endParaRPr b="1" sz="2600"/>
          </a:p>
          <a:p>
            <a:pPr indent="0" lvl="0" marL="0" rtl="0" algn="l">
              <a:lnSpc>
                <a:spcPct val="115000"/>
              </a:lnSpc>
              <a:spcBef>
                <a:spcPts val="300"/>
              </a:spcBef>
              <a:spcAft>
                <a:spcPts val="0"/>
              </a:spcAft>
              <a:buNone/>
            </a:pPr>
            <a:r>
              <a:rPr lang="en"/>
              <a:t>Use a Kubernetes API object to create a Deployment ( which creates a new desired state for the system)</a:t>
            </a:r>
            <a:endParaRPr/>
          </a:p>
          <a:p>
            <a:pPr indent="0" lvl="0" marL="0" rtl="0" algn="l">
              <a:lnSpc>
                <a:spcPct val="115000"/>
              </a:lnSpc>
              <a:spcBef>
                <a:spcPts val="0"/>
              </a:spcBef>
              <a:spcAft>
                <a:spcPts val="0"/>
              </a:spcAft>
              <a:buNone/>
            </a:pPr>
            <a:r>
              <a:rPr lang="en"/>
              <a:t>The Control Plane records the objects created, carries out instructions by initiating the required applications/workloads, and schedules them to nodes within a cluster (thus, making the current state match the desired state).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Now let’s continue…</a:t>
            </a:r>
            <a:endParaRPr/>
          </a:p>
          <a:p>
            <a:pPr indent="0" lvl="0" marL="0" rtl="0" algn="l">
              <a:lnSpc>
                <a:spcPct val="115000"/>
              </a:lnSpc>
              <a:spcBef>
                <a:spcPts val="0"/>
              </a:spcBef>
              <a:spcAft>
                <a:spcPts val="0"/>
              </a:spcAft>
              <a:buNone/>
            </a:pPr>
            <a:r>
              <a:rPr lang="en"/>
              <a:t>communication happens between the API Server and the</a:t>
            </a:r>
            <a:r>
              <a:rPr lang="en"/>
              <a:t> Scheduler and Controller Manager which work together to deliver pods to a running node/cluster of nodes.</a:t>
            </a:r>
            <a:endParaRPr/>
          </a:p>
          <a:p>
            <a:pPr indent="0" lvl="0" marL="0" rtl="0" algn="l">
              <a:lnSpc>
                <a:spcPct val="115000"/>
              </a:lnSpc>
              <a:spcBef>
                <a:spcPts val="0"/>
              </a:spcBef>
              <a:spcAft>
                <a:spcPts val="0"/>
              </a:spcAft>
              <a:buNone/>
            </a:pPr>
            <a:r>
              <a:rPr b="1" lang="en">
                <a:solidFill>
                  <a:srgbClr val="FF0000"/>
                </a:solidFill>
              </a:rPr>
              <a:t>Controller Manager</a:t>
            </a:r>
            <a:r>
              <a:rPr lang="en"/>
              <a:t> - manages all the controllers, including scheduling and replica controllers,  that work to deliver the desired state for purposes of setting the current state.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FF0000"/>
                </a:solidFill>
              </a:rPr>
              <a:t>Scheduler</a:t>
            </a:r>
            <a:r>
              <a:rPr lang="en"/>
              <a:t> - responsible for the actual orchestration and resource management of pods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Finally...</a:t>
            </a:r>
            <a:endParaRPr/>
          </a:p>
          <a:p>
            <a:pPr indent="0" lvl="0" marL="0" rtl="0" algn="l">
              <a:lnSpc>
                <a:spcPct val="115000"/>
              </a:lnSpc>
              <a:spcBef>
                <a:spcPts val="0"/>
              </a:spcBef>
              <a:spcAft>
                <a:spcPts val="0"/>
              </a:spcAft>
              <a:buNone/>
            </a:pPr>
            <a:r>
              <a:rPr b="1" lang="en">
                <a:solidFill>
                  <a:srgbClr val="FF0000"/>
                </a:solidFill>
              </a:rPr>
              <a:t>Etcd</a:t>
            </a:r>
            <a:r>
              <a:rPr lang="en"/>
              <a:t> - database that provides a persistent key-value store for configuration data on Kubernetes.  You’re going to need this for replicating your Master node so that Kubernetes can seamlessly transfer operations in case of error such as a restart on the original Master which is running a particular cluster.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Controller Manager talks to the API Server which sends something to the Scheduler which looks at the environment to determine the best resources for delegation to various nodes running on a cluster.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Whenever replication of information happens across Masters for them to operate in sync, data like labels, names, controller configurations, etc. are stored in the etcd.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Now j</a:t>
            </a:r>
            <a:r>
              <a:rPr b="1" lang="en"/>
              <a:t>ust to summarize what the Master does:</a:t>
            </a:r>
            <a:endParaRPr b="1"/>
          </a:p>
          <a:p>
            <a:pPr indent="0" lvl="0" marL="0" rtl="0" algn="l">
              <a:lnSpc>
                <a:spcPct val="115000"/>
              </a:lnSpc>
              <a:spcBef>
                <a:spcPts val="0"/>
              </a:spcBef>
              <a:spcAft>
                <a:spcPts val="0"/>
              </a:spcAft>
              <a:buNone/>
            </a:pPr>
            <a:r>
              <a:rPr lang="en"/>
              <a:t>Maintains cluster’s desired state</a:t>
            </a:r>
            <a:endParaRPr/>
          </a:p>
          <a:p>
            <a:pPr indent="0" lvl="0" marL="0" rtl="0" algn="l">
              <a:lnSpc>
                <a:spcPct val="115000"/>
              </a:lnSpc>
              <a:spcBef>
                <a:spcPts val="0"/>
              </a:spcBef>
              <a:spcAft>
                <a:spcPts val="0"/>
              </a:spcAft>
              <a:buNone/>
            </a:pPr>
            <a:r>
              <a:rPr lang="en"/>
              <a:t>Can be replicated for availability and redundancy</a:t>
            </a:r>
            <a:endParaRPr/>
          </a:p>
          <a:p>
            <a:pPr indent="0" lvl="0" marL="0" rtl="0" algn="l">
              <a:lnSpc>
                <a:spcPct val="115000"/>
              </a:lnSpc>
              <a:spcBef>
                <a:spcPts val="0"/>
              </a:spcBef>
              <a:spcAft>
                <a:spcPts val="0"/>
              </a:spcAft>
              <a:buNone/>
            </a:pPr>
            <a:r>
              <a:rPr lang="en"/>
              <a:t>Interacts with and controls each node</a:t>
            </a:r>
            <a:endParaRPr/>
          </a:p>
          <a:p>
            <a:pPr indent="0" lvl="0" marL="0" rtl="0" algn="l">
              <a:lnSpc>
                <a:spcPct val="115000"/>
              </a:lnSpc>
              <a:spcBef>
                <a:spcPts val="0"/>
              </a:spcBef>
              <a:spcAft>
                <a:spcPts val="0"/>
              </a:spcAft>
              <a:buNone/>
            </a:pPr>
            <a:r>
              <a:rPr lang="en"/>
              <a:t>Collection of 3 running processes which we won’t be discussing today</a:t>
            </a:r>
            <a:endParaRPr/>
          </a:p>
          <a:p>
            <a:pPr indent="-298450" lvl="0" marL="457200" rtl="0" algn="l">
              <a:lnSpc>
                <a:spcPct val="115000"/>
              </a:lnSpc>
              <a:spcBef>
                <a:spcPts val="0"/>
              </a:spcBef>
              <a:spcAft>
                <a:spcPts val="0"/>
              </a:spcAft>
              <a:buSzPts val="1100"/>
              <a:buAutoNum type="arabicPeriod"/>
            </a:pPr>
            <a:r>
              <a:rPr b="1" lang="en"/>
              <a:t>kube-apiserver</a:t>
            </a:r>
            <a:endParaRPr b="1"/>
          </a:p>
          <a:p>
            <a:pPr indent="-298450" lvl="0" marL="457200" rtl="0" algn="l">
              <a:lnSpc>
                <a:spcPct val="115000"/>
              </a:lnSpc>
              <a:spcBef>
                <a:spcPts val="0"/>
              </a:spcBef>
              <a:spcAft>
                <a:spcPts val="0"/>
              </a:spcAft>
              <a:buSzPts val="1100"/>
              <a:buAutoNum type="arabicPeriod"/>
            </a:pPr>
            <a:r>
              <a:rPr b="1" lang="en"/>
              <a:t>kube-controller-manager</a:t>
            </a:r>
            <a:endParaRPr b="1"/>
          </a:p>
          <a:p>
            <a:pPr indent="-298450" lvl="0" marL="457200" rtl="0" algn="l">
              <a:lnSpc>
                <a:spcPct val="115000"/>
              </a:lnSpc>
              <a:spcBef>
                <a:spcPts val="0"/>
              </a:spcBef>
              <a:spcAft>
                <a:spcPts val="0"/>
              </a:spcAft>
              <a:buSzPts val="1100"/>
              <a:buAutoNum type="arabicPeriod"/>
            </a:pPr>
            <a:r>
              <a:rPr b="1" lang="en"/>
              <a:t>Kube-scheduler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812a72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812a72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And now for the Components of the Kubernetes Node</a:t>
            </a:r>
            <a:endParaRPr b="1"/>
          </a:p>
          <a:p>
            <a:pPr indent="0" lvl="0" marL="0" rtl="0" algn="l">
              <a:lnSpc>
                <a:spcPct val="115000"/>
              </a:lnSpc>
              <a:spcBef>
                <a:spcPts val="0"/>
              </a:spcBef>
              <a:spcAft>
                <a:spcPts val="0"/>
              </a:spcAft>
              <a:buNone/>
            </a:pPr>
            <a:r>
              <a:rPr b="1" lang="en">
                <a:solidFill>
                  <a:srgbClr val="FF0000"/>
                </a:solidFill>
              </a:rPr>
              <a:t>Kubelet </a:t>
            </a:r>
            <a:r>
              <a:rPr lang="en"/>
              <a:t>- agent running on each node that receives instructions from the Master’s Scheduler and Controller by way of the API Server on what to do with the node (for example, you can pull images to the local node, start a pod, or configure port mappings, etc.)</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FF0000"/>
                </a:solidFill>
              </a:rPr>
              <a:t>cAdvisor </a:t>
            </a:r>
            <a:r>
              <a:rPr lang="en"/>
              <a:t>- collects telemetry about pods running on the nodes such as Network, CPU, and RAM usage, then sends that data back up to the Scheduler so that the Scheduler knows what’s going on in the node (behind the scenes)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FF0000"/>
                </a:solidFill>
              </a:rPr>
              <a:t>Kube-Proxy </a:t>
            </a:r>
            <a:r>
              <a:rPr lang="en"/>
              <a:t>- network proxy and load balancer for pods running on the node. </a:t>
            </a:r>
            <a:endParaRPr/>
          </a:p>
          <a:p>
            <a:pPr indent="0" lvl="0" marL="0" rtl="0" algn="l">
              <a:lnSpc>
                <a:spcPct val="115000"/>
              </a:lnSpc>
              <a:spcBef>
                <a:spcPts val="0"/>
              </a:spcBef>
              <a:spcAft>
                <a:spcPts val="0"/>
              </a:spcAft>
              <a:buNone/>
            </a:pPr>
            <a:r>
              <a:rPr lang="en"/>
              <a:t>Stands between the internet and the network that the clusters are attached to.</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So when noting one of the differences between Kubernetes and Docker Swarm...</a:t>
            </a:r>
            <a:endParaRPr/>
          </a:p>
          <a:p>
            <a:pPr indent="0" lvl="0" marL="0" rtl="0" algn="l">
              <a:lnSpc>
                <a:spcPct val="115000"/>
              </a:lnSpc>
              <a:spcBef>
                <a:spcPts val="0"/>
              </a:spcBef>
              <a:spcAft>
                <a:spcPts val="0"/>
              </a:spcAft>
              <a:buNone/>
            </a:pPr>
            <a:r>
              <a:rPr lang="en"/>
              <a:t>Docker Swarm doesn’t have as sophisticated a proxy as this.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FF0000"/>
                </a:solidFill>
              </a:rPr>
              <a:t>Pods </a:t>
            </a:r>
            <a:r>
              <a:rPr lang="en"/>
              <a:t>- which I’ve mentioned earlier.  Again these contain containers and are able to communicate to one another and run what is inside these containers.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How they do this is through the ...</a:t>
            </a:r>
            <a:endParaRPr/>
          </a:p>
          <a:p>
            <a:pPr indent="0" lvl="0" marL="0" rtl="0" algn="l">
              <a:lnSpc>
                <a:spcPct val="115000"/>
              </a:lnSpc>
              <a:spcBef>
                <a:spcPts val="0"/>
              </a:spcBef>
              <a:spcAft>
                <a:spcPts val="0"/>
              </a:spcAft>
              <a:buNone/>
            </a:pPr>
            <a:r>
              <a:rPr b="1" lang="en">
                <a:solidFill>
                  <a:srgbClr val="FF0000"/>
                </a:solidFill>
              </a:rPr>
              <a:t>Plugin Network</a:t>
            </a:r>
            <a:r>
              <a:rPr lang="en"/>
              <a:t> - which uses a driver to create an overlay network between Kubernetes Nodes.</a:t>
            </a:r>
            <a:endParaRPr/>
          </a:p>
          <a:p>
            <a:pPr indent="0" lvl="0" marL="0" rtl="0" algn="l">
              <a:lnSpc>
                <a:spcPct val="115000"/>
              </a:lnSpc>
              <a:spcBef>
                <a:spcPts val="0"/>
              </a:spcBef>
              <a:spcAft>
                <a:spcPts val="0"/>
              </a:spcAft>
              <a:buNone/>
            </a:pPr>
            <a:r>
              <a:rPr lang="en"/>
              <a:t>Allows pods to communicate seamlessly between nodes on a Kubernetes Cluster.  The most popular of the various plugin networks one may use is called Flannel but there’s really not much of a difference that proves significant enough when deciding which to 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And now just to summarize what a general Kubernetes Node is...</a:t>
            </a:r>
            <a:endParaRPr/>
          </a:p>
          <a:p>
            <a:pPr indent="0" lvl="0" marL="0" rtl="0" algn="l">
              <a:lnSpc>
                <a:spcPct val="115000"/>
              </a:lnSpc>
              <a:spcBef>
                <a:spcPts val="0"/>
              </a:spcBef>
              <a:spcAft>
                <a:spcPts val="0"/>
              </a:spcAft>
              <a:buNone/>
            </a:pPr>
            <a:r>
              <a:rPr lang="en"/>
              <a:t>The machines (VMs, physical servers, etc.)  that run your applications and cloud workflows.</a:t>
            </a:r>
            <a:endParaRPr/>
          </a:p>
          <a:p>
            <a:pPr indent="0" lvl="0" marL="0" rtl="0" algn="l">
              <a:lnSpc>
                <a:spcPct val="115000"/>
              </a:lnSpc>
              <a:spcBef>
                <a:spcPts val="0"/>
              </a:spcBef>
              <a:spcAft>
                <a:spcPts val="0"/>
              </a:spcAft>
              <a:buNone/>
            </a:pPr>
            <a:r>
              <a:rPr lang="en"/>
              <a:t>And each is a collection of 2 running processes</a:t>
            </a:r>
            <a:endParaRPr/>
          </a:p>
          <a:p>
            <a:pPr indent="-298450" lvl="0" marL="457200" rtl="0" algn="l">
              <a:lnSpc>
                <a:spcPct val="115000"/>
              </a:lnSpc>
              <a:spcBef>
                <a:spcPts val="0"/>
              </a:spcBef>
              <a:spcAft>
                <a:spcPts val="0"/>
              </a:spcAft>
              <a:buSzPts val="1100"/>
              <a:buAutoNum type="arabicPeriod"/>
            </a:pPr>
            <a:r>
              <a:rPr b="1" lang="en"/>
              <a:t>kubelet</a:t>
            </a:r>
            <a:r>
              <a:rPr lang="en"/>
              <a:t> - communicates with the Kubernetes Master</a:t>
            </a:r>
            <a:endParaRPr/>
          </a:p>
          <a:p>
            <a:pPr indent="-298450" lvl="0" marL="457200" rtl="0" algn="l">
              <a:lnSpc>
                <a:spcPct val="115000"/>
              </a:lnSpc>
              <a:spcBef>
                <a:spcPts val="0"/>
              </a:spcBef>
              <a:spcAft>
                <a:spcPts val="0"/>
              </a:spcAft>
              <a:buSzPts val="1100"/>
              <a:buAutoNum type="arabicPeriod"/>
            </a:pPr>
            <a:r>
              <a:rPr b="1" lang="en"/>
              <a:t>kube-proxy</a:t>
            </a:r>
            <a:r>
              <a:rPr lang="en"/>
              <a:t> - network proxy which reflects Kubernetes network services on each node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812a72d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812a72d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e812a72d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e812a72d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e812a72d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e812a72d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e812a72d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e812a72d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e812a72d2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e812a72d2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e812a72d2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e812a72d2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e7e921640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e7e921640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Kubernetes </a:t>
            </a:r>
            <a:r>
              <a:rPr lang="en"/>
              <a:t>is an open source container orchestration software, which is different from a container platform like Docker.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Container orchestration</a:t>
            </a:r>
            <a:r>
              <a:rPr lang="en"/>
              <a:t> - a way of automating the managing and scheduling of work for individual containers in conjunction with others in a container environment.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Basically, we want to run containers packed in large scales within a given environment.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Overall, Kubernetes a</a:t>
            </a:r>
            <a:r>
              <a:rPr lang="en"/>
              <a:t>utomatically creates, monitors, manages and scales workloads for you.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e812a72d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e812a72d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e812a72d2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e812a72d2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e812a72d2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e812a72d2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e812a72d2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e812a72d2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e812a72d2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e812a72d2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812a72d2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812a72d2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e7e921640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e7e921640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7e92164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7e92164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I will be going over some basic objects that are fundamental to the Kubernetes architecture</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Pod, Service, Volume, and Namespace</a:t>
            </a:r>
            <a:endParaRPr/>
          </a:p>
          <a:p>
            <a:pPr indent="-298450" lvl="0" marL="457200" rtl="0" algn="l">
              <a:lnSpc>
                <a:spcPct val="150000"/>
              </a:lnSpc>
              <a:spcBef>
                <a:spcPts val="0"/>
              </a:spcBef>
              <a:spcAft>
                <a:spcPts val="0"/>
              </a:spcAft>
              <a:buSzPts val="1100"/>
              <a:buChar char="●"/>
            </a:pPr>
            <a:r>
              <a:rPr lang="en" sz="1500">
                <a:solidFill>
                  <a:schemeClr val="dk2"/>
                </a:solidFill>
                <a:latin typeface="Comfortaa Regular"/>
                <a:ea typeface="Comfortaa Regular"/>
                <a:cs typeface="Comfortaa Regular"/>
                <a:sym typeface="Comfortaa Regular"/>
              </a:rPr>
              <a:t>Managed by Kubernetes Control Plane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7e921640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7e921640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Pods are the most basic unit of the Kubernetes architecture which contain at least one or more containers.</a:t>
            </a:r>
            <a:endParaRPr sz="1200"/>
          </a:p>
          <a:p>
            <a:pPr indent="0" lvl="0" marL="457200" rtl="0" algn="l">
              <a:lnSpc>
                <a:spcPct val="150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a:t>Provides a wrapper around a container/containers to provide the abstraction that K needs to scale out or know how to use the set of containers.</a:t>
            </a:r>
            <a:endParaRPr/>
          </a:p>
          <a:p>
            <a:pPr indent="0" lvl="0" marL="457200" rtl="0" algn="l">
              <a:lnSpc>
                <a:spcPct val="115000"/>
              </a:lnSpc>
              <a:spcBef>
                <a:spcPts val="0"/>
              </a:spcBef>
              <a:spcAft>
                <a:spcPts val="0"/>
              </a:spcAft>
              <a:buNone/>
            </a:pPr>
            <a:r>
              <a:rPr lang="en"/>
              <a:t>Allows us to make assumptions about the pod and then adapt the pod to the container (advantage)</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Network resources are connected to the pod itself</a:t>
            </a:r>
            <a:endParaRPr/>
          </a:p>
          <a:p>
            <a:pPr indent="0" lvl="0" marL="457200" rtl="0" algn="l">
              <a:lnSpc>
                <a:spcPct val="115000"/>
              </a:lnSpc>
              <a:spcBef>
                <a:spcPts val="0"/>
              </a:spcBef>
              <a:spcAft>
                <a:spcPts val="0"/>
              </a:spcAft>
              <a:buNone/>
            </a:pPr>
            <a:r>
              <a:rPr lang="en"/>
              <a:t>The containers in a pod share resources like secondary storage, CPU, and RAM.</a:t>
            </a:r>
            <a:endParaRPr/>
          </a:p>
          <a:p>
            <a:pPr indent="0" lvl="0" marL="457200" rtl="0" algn="l">
              <a:lnSpc>
                <a:spcPct val="115000"/>
              </a:lnSpc>
              <a:spcBef>
                <a:spcPts val="0"/>
              </a:spcBef>
              <a:spcAft>
                <a:spcPts val="0"/>
              </a:spcAft>
              <a:buNone/>
            </a:pPr>
            <a:r>
              <a:rPr lang="en"/>
              <a:t>Another advantage - Pod enables you to deploy related containers side-by-side that need to be in the same environment in order to run proficiently</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Provides a way to label things such as by layers or type of application or version, etc.</a:t>
            </a:r>
            <a:endParaRPr/>
          </a:p>
          <a:p>
            <a:pPr indent="0" lvl="0" marL="457200" rtl="0" algn="l">
              <a:lnSpc>
                <a:spcPct val="115000"/>
              </a:lnSpc>
              <a:spcBef>
                <a:spcPts val="0"/>
              </a:spcBef>
              <a:spcAft>
                <a:spcPts val="0"/>
              </a:spcAft>
              <a:buNone/>
            </a:pPr>
            <a:r>
              <a:rPr lang="en"/>
              <a:t>Can name each pod as well.</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en"/>
              <a:t>Something to also note is the difference between Nodes and Clusters how they are related to Pods </a:t>
            </a:r>
            <a:endParaRPr/>
          </a:p>
          <a:p>
            <a:pPr indent="0" lvl="0" marL="457200" rtl="0" algn="l">
              <a:lnSpc>
                <a:spcPct val="115000"/>
              </a:lnSpc>
              <a:spcBef>
                <a:spcPts val="0"/>
              </a:spcBef>
              <a:spcAft>
                <a:spcPts val="0"/>
              </a:spcAft>
              <a:buNone/>
            </a:pPr>
            <a:r>
              <a:rPr lang="en"/>
              <a:t>(Node contains 1+ pods, Cluster contains 1+ nodes)</a:t>
            </a:r>
            <a:endParaRPr/>
          </a:p>
          <a:p>
            <a:pPr indent="-298450" lvl="0" marL="457200" rtl="0" algn="l">
              <a:lnSpc>
                <a:spcPct val="115000"/>
              </a:lnSpc>
              <a:spcBef>
                <a:spcPts val="0"/>
              </a:spcBef>
              <a:spcAft>
                <a:spcPts val="0"/>
              </a:spcAft>
              <a:buSzPts val="1100"/>
              <a:buChar char="●"/>
            </a:pPr>
            <a:r>
              <a:rPr lang="en"/>
              <a:t>Node - The physical machine (VMs, physical server, etc.) that runs your applications and cloud workflows from the pods it contains.</a:t>
            </a:r>
            <a:endParaRPr/>
          </a:p>
          <a:p>
            <a:pPr indent="-298450" lvl="0" marL="457200" rtl="0" algn="l">
              <a:lnSpc>
                <a:spcPct val="115000"/>
              </a:lnSpc>
              <a:spcBef>
                <a:spcPts val="0"/>
              </a:spcBef>
              <a:spcAft>
                <a:spcPts val="0"/>
              </a:spcAft>
              <a:buSzPts val="1100"/>
              <a:buChar char="●"/>
            </a:pPr>
            <a:r>
              <a:rPr lang="en"/>
              <a:t>Cluster - A set of multiple nodes collectively pursuing a common goal</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812a72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812a72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 Controller is w</a:t>
            </a:r>
            <a:r>
              <a:rPr lang="en" sz="1200"/>
              <a:t>hat drives the process of pod containment</a:t>
            </a:r>
            <a:endParaRPr sz="1200"/>
          </a:p>
          <a:p>
            <a:pPr indent="-304800" lvl="0" marL="457200" rtl="0" algn="l">
              <a:lnSpc>
                <a:spcPct val="115000"/>
              </a:lnSpc>
              <a:spcBef>
                <a:spcPts val="0"/>
              </a:spcBef>
              <a:spcAft>
                <a:spcPts val="0"/>
              </a:spcAft>
              <a:buSzPts val="1200"/>
              <a:buChar char="●"/>
            </a:pPr>
            <a:r>
              <a:rPr lang="en" sz="1200"/>
              <a:t>Pods are used in different ways on a cluster. The use cases are managed by controllers. In other words, the controllers provide the logic.for pods to use the cluster.</a:t>
            </a:r>
            <a:endParaRPr sz="1200"/>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sz="1200"/>
              <a:t>Controllers are often used to create replica sets</a:t>
            </a:r>
            <a:endParaRPr/>
          </a:p>
          <a:p>
            <a:pPr indent="0" lvl="0" marL="457200" rtl="0" algn="l">
              <a:lnSpc>
                <a:spcPct val="115000"/>
              </a:lnSpc>
              <a:spcBef>
                <a:spcPts val="0"/>
              </a:spcBef>
              <a:spcAft>
                <a:spcPts val="0"/>
              </a:spcAft>
              <a:buNone/>
            </a:pPr>
            <a:r>
              <a:rPr b="1" lang="en"/>
              <a:t>However, there are different types of controllers in Kubernetes:</a:t>
            </a:r>
            <a:endParaRPr b="1"/>
          </a:p>
          <a:p>
            <a:pPr indent="0" lvl="0" marL="457200" rtl="0" algn="l">
              <a:lnSpc>
                <a:spcPct val="115000"/>
              </a:lnSpc>
              <a:spcBef>
                <a:spcPts val="0"/>
              </a:spcBef>
              <a:spcAft>
                <a:spcPts val="0"/>
              </a:spcAft>
              <a:buNone/>
            </a:pPr>
            <a:r>
              <a:t/>
            </a:r>
            <a:endParaRPr b="1"/>
          </a:p>
          <a:p>
            <a:pPr indent="-304800" lvl="0" marL="457200" rtl="0" algn="l">
              <a:lnSpc>
                <a:spcPct val="115000"/>
              </a:lnSpc>
              <a:spcBef>
                <a:spcPts val="0"/>
              </a:spcBef>
              <a:spcAft>
                <a:spcPts val="0"/>
              </a:spcAft>
              <a:buSzPts val="1200"/>
              <a:buChar char="●"/>
            </a:pPr>
            <a:r>
              <a:rPr lang="en" sz="1200"/>
              <a:t>So there’s the Replica Set Controller which is used to manage a set of pods in an overall Cluster</a:t>
            </a:r>
            <a:endParaRPr sz="1200"/>
          </a:p>
          <a:p>
            <a:pPr indent="-304800" lvl="0" marL="457200" rtl="0" algn="l">
              <a:lnSpc>
                <a:spcPct val="115000"/>
              </a:lnSpc>
              <a:spcBef>
                <a:spcPts val="0"/>
              </a:spcBef>
              <a:spcAft>
                <a:spcPts val="0"/>
              </a:spcAft>
              <a:buSzPts val="1200"/>
              <a:buChar char="●"/>
            </a:pPr>
            <a:r>
              <a:rPr lang="en" sz="1200"/>
              <a:t>Job controllers manage pods by automating start, running and termination based on schedules/triggers</a:t>
            </a:r>
            <a:endParaRPr sz="1200"/>
          </a:p>
          <a:p>
            <a:pPr indent="-304800" lvl="0" marL="457200" rtl="0" algn="l">
              <a:lnSpc>
                <a:spcPct val="115000"/>
              </a:lnSpc>
              <a:spcBef>
                <a:spcPts val="0"/>
              </a:spcBef>
              <a:spcAft>
                <a:spcPts val="0"/>
              </a:spcAft>
              <a:buSzPts val="1200"/>
              <a:buChar char="●"/>
            </a:pPr>
            <a:r>
              <a:rPr lang="en" sz="1200"/>
              <a:t>These are what specifically control the use case.</a:t>
            </a:r>
            <a:endParaRPr sz="1200"/>
          </a:p>
          <a:p>
            <a:pPr indent="-304800" lvl="0" marL="457200" rtl="0" algn="l">
              <a:lnSpc>
                <a:spcPct val="115000"/>
              </a:lnSpc>
              <a:spcBef>
                <a:spcPts val="0"/>
              </a:spcBef>
              <a:spcAft>
                <a:spcPts val="0"/>
              </a:spcAft>
              <a:buSzPts val="1200"/>
              <a:buChar char="●"/>
            </a:pPr>
            <a:r>
              <a:rPr lang="en" sz="1200"/>
              <a:t>There are also Schedulers which are a type of controller we will talk about later...</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e7e921640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e7e921640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75000"/>
              </a:lnSpc>
              <a:spcBef>
                <a:spcPts val="800"/>
              </a:spcBef>
              <a:spcAft>
                <a:spcPts val="0"/>
              </a:spcAft>
              <a:buSzPts val="1200"/>
              <a:buChar char="●"/>
            </a:pPr>
            <a:r>
              <a:rPr lang="en" sz="1200">
                <a:highlight>
                  <a:srgbClr val="FFFFFF"/>
                </a:highlight>
              </a:rPr>
              <a:t>A service is an abstraction which defines a logical set of pods and a policy by which to access those pods.</a:t>
            </a:r>
            <a:endParaRPr sz="1200">
              <a:highlight>
                <a:srgbClr val="FFFFFF"/>
              </a:highlight>
            </a:endParaRPr>
          </a:p>
          <a:p>
            <a:pPr indent="-304800" lvl="0" marL="457200" rtl="0" algn="l">
              <a:lnSpc>
                <a:spcPct val="175000"/>
              </a:lnSpc>
              <a:spcBef>
                <a:spcPts val="0"/>
              </a:spcBef>
              <a:spcAft>
                <a:spcPts val="0"/>
              </a:spcAft>
              <a:buSzPts val="1200"/>
              <a:buChar char="●"/>
            </a:pPr>
            <a:r>
              <a:rPr lang="en" sz="1200">
                <a:highlight>
                  <a:srgbClr val="FFFFFF"/>
                </a:highlight>
              </a:rPr>
              <a:t>It does this through port exposure, which is an exposure of anything from Pods to replica sets and controllers on a port through the Kube Proxy to an endpoint accessible by users.</a:t>
            </a:r>
            <a:endParaRPr sz="1200">
              <a:highlight>
                <a:srgbClr val="FFFFFF"/>
              </a:highlight>
            </a:endParaRPr>
          </a:p>
          <a:p>
            <a:pPr indent="-304800" lvl="0" marL="457200" rtl="0" algn="l">
              <a:lnSpc>
                <a:spcPct val="175000"/>
              </a:lnSpc>
              <a:spcBef>
                <a:spcPts val="0"/>
              </a:spcBef>
              <a:spcAft>
                <a:spcPts val="0"/>
              </a:spcAft>
              <a:buSzPts val="1200"/>
              <a:buChar char="●"/>
            </a:pPr>
            <a:r>
              <a:rPr lang="en" sz="1200">
                <a:highlight>
                  <a:srgbClr val="FFFFFF"/>
                </a:highlight>
              </a:rPr>
              <a:t>So anytime you map an external port to one of these things through a load balance scenario, that is a Kubernetes Service.</a:t>
            </a:r>
            <a:endParaRPr sz="1200">
              <a:highlight>
                <a:srgbClr val="FFFFFF"/>
              </a:highlight>
            </a:endParaRPr>
          </a:p>
          <a:p>
            <a:pPr indent="-304800" lvl="0" marL="457200" rtl="0" algn="l">
              <a:lnSpc>
                <a:spcPct val="175000"/>
              </a:lnSpc>
              <a:spcBef>
                <a:spcPts val="0"/>
              </a:spcBef>
              <a:spcAft>
                <a:spcPts val="0"/>
              </a:spcAft>
              <a:buSzPts val="1200"/>
              <a:buChar char="●"/>
            </a:pPr>
            <a:r>
              <a:rPr lang="en" sz="1200">
                <a:highlight>
                  <a:srgbClr val="FFFFFF"/>
                </a:highlight>
              </a:rPr>
              <a:t>A service enables loose coupling between dependent pods and is defined, like all Kubernetes objects, by a YAML or JSON.</a:t>
            </a:r>
            <a:endParaRPr sz="12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e812a72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e812a72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75000"/>
              </a:lnSpc>
              <a:spcBef>
                <a:spcPts val="800"/>
              </a:spcBef>
              <a:spcAft>
                <a:spcPts val="0"/>
              </a:spcAft>
              <a:buSzPts val="1200"/>
              <a:buFont typeface="Roboto"/>
              <a:buChar char="❖"/>
            </a:pPr>
            <a:r>
              <a:rPr lang="en" sz="1200">
                <a:highlight>
                  <a:srgbClr val="FFFFFF"/>
                </a:highlight>
                <a:latin typeface="Roboto"/>
                <a:ea typeface="Roboto"/>
                <a:cs typeface="Roboto"/>
                <a:sym typeface="Roboto"/>
              </a:rPr>
              <a:t>Something interesting about </a:t>
            </a:r>
            <a:r>
              <a:rPr lang="en" sz="1200">
                <a:highlight>
                  <a:srgbClr val="FFFFFF"/>
                </a:highlight>
                <a:latin typeface="Roboto"/>
                <a:ea typeface="Roboto"/>
                <a:cs typeface="Roboto"/>
                <a:sym typeface="Roboto"/>
              </a:rPr>
              <a:t>Kubernetes is that it gives Pods their own IP addresses and a single DNS name for a set of Pods, and can load-balance across them.  This allows Pods to communicate across a network for better orchestration between dependent containers.</a:t>
            </a:r>
            <a:endParaRPr sz="1200">
              <a:highlight>
                <a:srgbClr val="FFFFFF"/>
              </a:highlight>
              <a:latin typeface="Roboto"/>
              <a:ea typeface="Roboto"/>
              <a:cs typeface="Roboto"/>
              <a:sym typeface="Roboto"/>
            </a:endParaRPr>
          </a:p>
          <a:p>
            <a:pPr indent="-295275" lvl="0" marL="457200" rtl="0" algn="l">
              <a:lnSpc>
                <a:spcPct val="175000"/>
              </a:lnSpc>
              <a:spcBef>
                <a:spcPts val="0"/>
              </a:spcBef>
              <a:spcAft>
                <a:spcPts val="0"/>
              </a:spcAft>
              <a:buSzPts val="1050"/>
              <a:buFont typeface="Roboto"/>
              <a:buChar char="❖"/>
            </a:pPr>
            <a:r>
              <a:rPr lang="en" sz="1200">
                <a:highlight>
                  <a:srgbClr val="FFFFFF"/>
                </a:highlight>
                <a:latin typeface="Roboto"/>
                <a:ea typeface="Roboto"/>
                <a:cs typeface="Roboto"/>
                <a:sym typeface="Roboto"/>
              </a:rPr>
              <a:t>Although each Pod has a unique IP address, those IPs are not exposed outside the cluster without a Service. Services allow your applications to receive traffic. Services can be exposed in different ways by specifying a </a:t>
            </a:r>
            <a:r>
              <a:rPr lang="en" sz="1050">
                <a:solidFill>
                  <a:srgbClr val="303030"/>
                </a:solidFill>
                <a:highlight>
                  <a:srgbClr val="F7F7F7"/>
                </a:highlight>
                <a:latin typeface="Roboto Mono"/>
                <a:ea typeface="Roboto Mono"/>
                <a:cs typeface="Roboto Mono"/>
                <a:sym typeface="Roboto Mono"/>
              </a:rPr>
              <a:t>type</a:t>
            </a:r>
            <a:r>
              <a:rPr lang="en" sz="1200">
                <a:highlight>
                  <a:srgbClr val="FFFFFF"/>
                </a:highlight>
                <a:latin typeface="Roboto"/>
                <a:ea typeface="Roboto"/>
                <a:cs typeface="Roboto"/>
                <a:sym typeface="Roboto"/>
              </a:rPr>
              <a:t> in the ServiceSpec:</a:t>
            </a:r>
            <a:endParaRPr sz="1200">
              <a:highlight>
                <a:srgbClr val="FFFFFF"/>
              </a:highlight>
              <a:latin typeface="Roboto"/>
              <a:ea typeface="Roboto"/>
              <a:cs typeface="Roboto"/>
              <a:sym typeface="Roboto"/>
            </a:endParaRPr>
          </a:p>
          <a:p>
            <a:pPr indent="-304800" lvl="1" marL="914400" rtl="0" algn="l">
              <a:lnSpc>
                <a:spcPct val="175000"/>
              </a:lnSpc>
              <a:spcBef>
                <a:spcPts val="0"/>
              </a:spcBef>
              <a:spcAft>
                <a:spcPts val="0"/>
              </a:spcAft>
              <a:buSzPts val="1200"/>
              <a:buChar char="➢"/>
            </a:pPr>
            <a:r>
              <a:rPr i="1" lang="en" sz="1200">
                <a:highlight>
                  <a:srgbClr val="FFFFFF"/>
                </a:highlight>
                <a:latin typeface="Roboto"/>
                <a:ea typeface="Roboto"/>
                <a:cs typeface="Roboto"/>
                <a:sym typeface="Roboto"/>
              </a:rPr>
              <a:t>ClusterIP</a:t>
            </a:r>
            <a:r>
              <a:rPr lang="en" sz="1200">
                <a:highlight>
                  <a:srgbClr val="FFFFFF"/>
                </a:highlight>
                <a:latin typeface="Roboto"/>
                <a:ea typeface="Roboto"/>
                <a:cs typeface="Roboto"/>
                <a:sym typeface="Roboto"/>
              </a:rPr>
              <a:t> (default) - Exposes the Service on an internal IP in the cluster. This type makes the Service only reachable from within the cluster.</a:t>
            </a:r>
            <a:endParaRPr sz="1200">
              <a:highlight>
                <a:srgbClr val="FFFFFF"/>
              </a:highlight>
              <a:latin typeface="Roboto"/>
              <a:ea typeface="Roboto"/>
              <a:cs typeface="Roboto"/>
              <a:sym typeface="Roboto"/>
            </a:endParaRPr>
          </a:p>
          <a:p>
            <a:pPr indent="-304800" lvl="1" marL="914400" rtl="0" algn="l">
              <a:lnSpc>
                <a:spcPct val="175000"/>
              </a:lnSpc>
              <a:spcBef>
                <a:spcPts val="0"/>
              </a:spcBef>
              <a:spcAft>
                <a:spcPts val="0"/>
              </a:spcAft>
              <a:buSzPts val="1200"/>
              <a:buChar char="➢"/>
            </a:pPr>
            <a:r>
              <a:rPr i="1" lang="en" sz="1200">
                <a:highlight>
                  <a:srgbClr val="FFFFFF"/>
                </a:highlight>
                <a:latin typeface="Roboto"/>
                <a:ea typeface="Roboto"/>
                <a:cs typeface="Roboto"/>
                <a:sym typeface="Roboto"/>
              </a:rPr>
              <a:t>NodePort</a:t>
            </a:r>
            <a:r>
              <a:rPr lang="en" sz="1200">
                <a:highlight>
                  <a:srgbClr val="FFFFFF"/>
                </a:highlight>
                <a:latin typeface="Roboto"/>
                <a:ea typeface="Roboto"/>
                <a:cs typeface="Roboto"/>
                <a:sym typeface="Roboto"/>
              </a:rPr>
              <a:t> - Exposes the Service on the same port of each selected Node in the cluster using NAT. Makes a Service accessible from outside the cluster using </a:t>
            </a:r>
            <a:r>
              <a:rPr lang="en" sz="1050">
                <a:solidFill>
                  <a:srgbClr val="303030"/>
                </a:solidFill>
                <a:highlight>
                  <a:srgbClr val="F7F7F7"/>
                </a:highlight>
                <a:latin typeface="Roboto Mono"/>
                <a:ea typeface="Roboto Mono"/>
                <a:cs typeface="Roboto Mono"/>
                <a:sym typeface="Roboto Mono"/>
              </a:rPr>
              <a:t>&lt;NodeIP&gt;:&lt;NodePort&gt;</a:t>
            </a:r>
            <a:r>
              <a:rPr lang="en" sz="1200">
                <a:highlight>
                  <a:srgbClr val="FFFFFF"/>
                </a:highlight>
                <a:latin typeface="Roboto"/>
                <a:ea typeface="Roboto"/>
                <a:cs typeface="Roboto"/>
                <a:sym typeface="Roboto"/>
              </a:rPr>
              <a:t>. Superset of ClusterIP.</a:t>
            </a:r>
            <a:endParaRPr sz="1200">
              <a:highlight>
                <a:srgbClr val="FFFFFF"/>
              </a:highlight>
              <a:latin typeface="Roboto"/>
              <a:ea typeface="Roboto"/>
              <a:cs typeface="Roboto"/>
              <a:sym typeface="Roboto"/>
            </a:endParaRPr>
          </a:p>
          <a:p>
            <a:pPr indent="-304800" lvl="1" marL="914400" rtl="0" algn="l">
              <a:lnSpc>
                <a:spcPct val="175000"/>
              </a:lnSpc>
              <a:spcBef>
                <a:spcPts val="0"/>
              </a:spcBef>
              <a:spcAft>
                <a:spcPts val="0"/>
              </a:spcAft>
              <a:buSzPts val="1200"/>
              <a:buChar char="➢"/>
            </a:pPr>
            <a:r>
              <a:rPr i="1" lang="en" sz="1200">
                <a:highlight>
                  <a:srgbClr val="FFFFFF"/>
                </a:highlight>
                <a:latin typeface="Roboto"/>
                <a:ea typeface="Roboto"/>
                <a:cs typeface="Roboto"/>
                <a:sym typeface="Roboto"/>
              </a:rPr>
              <a:t>LoadBalancer</a:t>
            </a:r>
            <a:r>
              <a:rPr lang="en" sz="1200">
                <a:highlight>
                  <a:srgbClr val="FFFFFF"/>
                </a:highlight>
                <a:latin typeface="Roboto"/>
                <a:ea typeface="Roboto"/>
                <a:cs typeface="Roboto"/>
                <a:sym typeface="Roboto"/>
              </a:rPr>
              <a:t> - Creates an external load balancer in the current cloud (if supported) and assigns a fixed, external IP to the Service. Superset of NodePort.</a:t>
            </a:r>
            <a:endParaRPr sz="1200">
              <a:highlight>
                <a:srgbClr val="FFFFFF"/>
              </a:highlight>
              <a:latin typeface="Roboto"/>
              <a:ea typeface="Roboto"/>
              <a:cs typeface="Roboto"/>
              <a:sym typeface="Roboto"/>
            </a:endParaRPr>
          </a:p>
          <a:p>
            <a:pPr indent="-304800" lvl="1" marL="914400" rtl="0" algn="l">
              <a:lnSpc>
                <a:spcPct val="175000"/>
              </a:lnSpc>
              <a:spcBef>
                <a:spcPts val="0"/>
              </a:spcBef>
              <a:spcAft>
                <a:spcPts val="0"/>
              </a:spcAft>
              <a:buSzPts val="1200"/>
              <a:buChar char="➢"/>
            </a:pPr>
            <a:r>
              <a:rPr i="1" lang="en" sz="1200">
                <a:highlight>
                  <a:srgbClr val="FFFFFF"/>
                </a:highlight>
                <a:latin typeface="Roboto"/>
                <a:ea typeface="Roboto"/>
                <a:cs typeface="Roboto"/>
                <a:sym typeface="Roboto"/>
              </a:rPr>
              <a:t>ExternalName</a:t>
            </a:r>
            <a:r>
              <a:rPr lang="en" sz="1200">
                <a:highlight>
                  <a:srgbClr val="FFFFFF"/>
                </a:highlight>
                <a:latin typeface="Roboto"/>
                <a:ea typeface="Roboto"/>
                <a:cs typeface="Roboto"/>
                <a:sym typeface="Roboto"/>
              </a:rPr>
              <a:t> - Exposes the Service using an arbitrary name (specified by </a:t>
            </a:r>
            <a:r>
              <a:rPr lang="en" sz="1050">
                <a:solidFill>
                  <a:srgbClr val="303030"/>
                </a:solidFill>
                <a:highlight>
                  <a:srgbClr val="F7F7F7"/>
                </a:highlight>
                <a:latin typeface="Roboto Mono"/>
                <a:ea typeface="Roboto Mono"/>
                <a:cs typeface="Roboto Mono"/>
                <a:sym typeface="Roboto Mono"/>
              </a:rPr>
              <a:t>externalName</a:t>
            </a:r>
            <a:r>
              <a:rPr lang="en" sz="1200">
                <a:highlight>
                  <a:srgbClr val="FFFFFF"/>
                </a:highlight>
                <a:latin typeface="Roboto"/>
                <a:ea typeface="Roboto"/>
                <a:cs typeface="Roboto"/>
                <a:sym typeface="Roboto"/>
              </a:rPr>
              <a:t> in the spec) by returning a CNAME record with the name. No proxy is used. This type requires v1.7 or higher of </a:t>
            </a:r>
            <a:r>
              <a:rPr lang="en" sz="1050">
                <a:solidFill>
                  <a:srgbClr val="303030"/>
                </a:solidFill>
                <a:highlight>
                  <a:srgbClr val="F7F7F7"/>
                </a:highlight>
                <a:latin typeface="Roboto Mono"/>
                <a:ea typeface="Roboto Mono"/>
                <a:cs typeface="Roboto Mono"/>
                <a:sym typeface="Roboto Mono"/>
              </a:rPr>
              <a:t>kube-dns</a:t>
            </a:r>
            <a:r>
              <a:rPr lang="en"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0" lvl="0" marL="0" rtl="0" algn="l">
              <a:spcBef>
                <a:spcPts val="3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812a72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812a72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The proxy determines which pod (thus, container) will receive the incoming request</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The proxy does port forwarding from the external to internal port running on the pod</a:t>
            </a:r>
            <a:endParaRPr sz="1200"/>
          </a:p>
          <a:p>
            <a:pPr indent="0" lvl="0" marL="457200" rtl="0" algn="l">
              <a:lnSpc>
                <a:spcPct val="115000"/>
              </a:lnSpc>
              <a:spcBef>
                <a:spcPts val="0"/>
              </a:spcBef>
              <a:spcAft>
                <a:spcPts val="0"/>
              </a:spcAft>
              <a:buNone/>
            </a:pPr>
            <a:r>
              <a:rPr lang="en" sz="1200"/>
              <a:t>From here you can do reverse proxies and load balancing.</a:t>
            </a:r>
            <a:endParaRPr sz="12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e812a72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812a72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So there are two problems that exist when dealing with data inside containers:</a:t>
            </a:r>
            <a:endParaRPr sz="1200">
              <a:highlight>
                <a:srgbClr val="FFFFFF"/>
              </a:highlight>
              <a:latin typeface="Roboto"/>
              <a:ea typeface="Roboto"/>
              <a:cs typeface="Roboto"/>
              <a:sym typeface="Roboto"/>
            </a:endParaRPr>
          </a:p>
          <a:p>
            <a:pPr indent="-298450" lvl="0" marL="457200" rtl="0" algn="l">
              <a:spcBef>
                <a:spcPts val="0"/>
              </a:spcBef>
              <a:spcAft>
                <a:spcPts val="0"/>
              </a:spcAft>
              <a:buSzPts val="1100"/>
              <a:buAutoNum type="arabicPeriod"/>
            </a:pPr>
            <a:r>
              <a:rPr lang="en" sz="1200">
                <a:highlight>
                  <a:srgbClr val="FFFFFF"/>
                </a:highlight>
                <a:latin typeface="Roboto"/>
                <a:ea typeface="Roboto"/>
                <a:cs typeface="Roboto"/>
                <a:sym typeface="Roboto"/>
              </a:rPr>
              <a:t>For one, the Container always starts with a clean state, meaning that when a Container crashes, kubelet will restart it and the files will be lost. </a:t>
            </a:r>
            <a:endParaRPr sz="1200">
              <a:highlight>
                <a:srgbClr val="FFFFFF"/>
              </a:highlight>
              <a:latin typeface="Roboto"/>
              <a:ea typeface="Roboto"/>
              <a:cs typeface="Roboto"/>
              <a:sym typeface="Roboto"/>
            </a:endParaRPr>
          </a:p>
          <a:p>
            <a:pPr indent="-298450" lvl="0" marL="457200" rtl="0" algn="l">
              <a:spcBef>
                <a:spcPts val="0"/>
              </a:spcBef>
              <a:spcAft>
                <a:spcPts val="0"/>
              </a:spcAft>
              <a:buSzPts val="1100"/>
              <a:buAutoNum type="arabicPeriod"/>
            </a:pPr>
            <a:r>
              <a:rPr lang="en" sz="1200">
                <a:highlight>
                  <a:srgbClr val="FFFFFF"/>
                </a:highlight>
                <a:latin typeface="Roboto"/>
                <a:ea typeface="Roboto"/>
                <a:cs typeface="Roboto"/>
                <a:sym typeface="Roboto"/>
              </a:rPr>
              <a:t>Second, when running Containers together in a </a:t>
            </a:r>
            <a:r>
              <a:rPr lang="en" sz="1050">
                <a:solidFill>
                  <a:srgbClr val="303030"/>
                </a:solidFill>
                <a:highlight>
                  <a:srgbClr val="F7F7F7"/>
                </a:highlight>
                <a:latin typeface="Roboto Mono"/>
                <a:ea typeface="Roboto Mono"/>
                <a:cs typeface="Roboto Mono"/>
                <a:sym typeface="Roboto Mono"/>
              </a:rPr>
              <a:t>Pod</a:t>
            </a:r>
            <a:r>
              <a:rPr lang="en" sz="1200">
                <a:highlight>
                  <a:srgbClr val="FFFFFF"/>
                </a:highlight>
                <a:latin typeface="Roboto"/>
                <a:ea typeface="Roboto"/>
                <a:cs typeface="Roboto"/>
                <a:sym typeface="Roboto"/>
              </a:rPr>
              <a:t> it is often necessary to share files between those Containers.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298450" lvl="0" marL="457200" rtl="0" algn="l">
              <a:spcBef>
                <a:spcPts val="0"/>
              </a:spcBef>
              <a:spcAft>
                <a:spcPts val="0"/>
              </a:spcAft>
              <a:buSzPts val="1100"/>
              <a:buChar char="●"/>
            </a:pPr>
            <a:r>
              <a:rPr lang="en" sz="1200">
                <a:highlight>
                  <a:srgbClr val="FFFFFF"/>
                </a:highlight>
                <a:latin typeface="Roboto"/>
                <a:ea typeface="Roboto"/>
                <a:cs typeface="Roboto"/>
                <a:sym typeface="Roboto"/>
              </a:rPr>
              <a:t>The Kubernetes </a:t>
            </a:r>
            <a:r>
              <a:rPr lang="en" sz="1050">
                <a:solidFill>
                  <a:srgbClr val="303030"/>
                </a:solidFill>
                <a:highlight>
                  <a:srgbClr val="F7F7F7"/>
                </a:highlight>
                <a:latin typeface="Roboto Mono"/>
                <a:ea typeface="Roboto Mono"/>
                <a:cs typeface="Roboto Mono"/>
                <a:sym typeface="Roboto Mono"/>
              </a:rPr>
              <a:t>Volume</a:t>
            </a:r>
            <a:r>
              <a:rPr lang="en" sz="1200">
                <a:highlight>
                  <a:srgbClr val="FFFFFF"/>
                </a:highlight>
                <a:latin typeface="Roboto"/>
                <a:ea typeface="Roboto"/>
                <a:cs typeface="Roboto"/>
                <a:sym typeface="Roboto"/>
              </a:rPr>
              <a:t> abstraction solves both of these problems by preserving data across container restarts.</a:t>
            </a:r>
            <a:endParaRPr sz="1200">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rgbClr val="FFFFFF"/>
                </a:highlight>
                <a:latin typeface="Roboto"/>
                <a:ea typeface="Roboto"/>
                <a:cs typeface="Roboto"/>
                <a:sym typeface="Roboto"/>
              </a:rPr>
              <a:t>A volume is essentially a directory accessible to all containers running in a Pod.</a:t>
            </a:r>
            <a:endParaRPr sz="1200">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KUBERNETES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Jacob Fisher | Bryant Reynoso | Shaanan Curtis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Namespace</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Virtual clusters backed by the same physical cluster</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A way to divide cluster resources between users</a:t>
            </a:r>
            <a:endParaRPr sz="1500">
              <a:latin typeface="Comfortaa Regular"/>
              <a:ea typeface="Comfortaa Regular"/>
              <a:cs typeface="Comfortaa Regular"/>
              <a:sym typeface="Comfortaa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4335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Kubernetes Architecture</a:t>
            </a:r>
            <a:endParaRPr/>
          </a:p>
        </p:txBody>
      </p:sp>
      <p:pic>
        <p:nvPicPr>
          <p:cNvPr id="190" name="Google Shape;190;p23"/>
          <p:cNvPicPr preferRelativeResize="0"/>
          <p:nvPr/>
        </p:nvPicPr>
        <p:blipFill>
          <a:blip r:embed="rId3">
            <a:alphaModFix/>
          </a:blip>
          <a:stretch>
            <a:fillRect/>
          </a:stretch>
        </p:blipFill>
        <p:spPr>
          <a:xfrm>
            <a:off x="2080737" y="1028825"/>
            <a:ext cx="4982525" cy="377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2600"/>
                                        <p:tgtEl>
                                          <p:spTgt spid="190"/>
                                        </p:tgtEl>
                                        <p:attrNameLst>
                                          <p:attrName>ppt_w</p:attrName>
                                        </p:attrNameLst>
                                      </p:cBhvr>
                                      <p:tavLst>
                                        <p:tav fmla="" tm="0">
                                          <p:val>
                                            <p:strVal val="0"/>
                                          </p:val>
                                        </p:tav>
                                        <p:tav fmla="" tm="100000">
                                          <p:val>
                                            <p:strVal val="#ppt_w"/>
                                          </p:val>
                                        </p:tav>
                                      </p:tavLst>
                                    </p:anim>
                                    <p:anim calcmode="lin" valueType="num">
                                      <p:cBhvr additive="base">
                                        <p:cTn dur="2600"/>
                                        <p:tgtEl>
                                          <p:spTgt spid="19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Master</a:t>
            </a:r>
            <a:endParaRPr/>
          </a:p>
        </p:txBody>
      </p:sp>
      <p:pic>
        <p:nvPicPr>
          <p:cNvPr id="196" name="Google Shape;196;p24"/>
          <p:cNvPicPr preferRelativeResize="0"/>
          <p:nvPr/>
        </p:nvPicPr>
        <p:blipFill rotWithShape="1">
          <a:blip r:embed="rId3">
            <a:alphaModFix/>
          </a:blip>
          <a:srcRect b="53856" l="5296" r="36816" t="8130"/>
          <a:stretch/>
        </p:blipFill>
        <p:spPr>
          <a:xfrm>
            <a:off x="1811850" y="1800200"/>
            <a:ext cx="5120424" cy="254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Node</a:t>
            </a:r>
            <a:endParaRPr/>
          </a:p>
        </p:txBody>
      </p:sp>
      <p:pic>
        <p:nvPicPr>
          <p:cNvPr id="202" name="Google Shape;202;p25"/>
          <p:cNvPicPr preferRelativeResize="0"/>
          <p:nvPr/>
        </p:nvPicPr>
        <p:blipFill rotWithShape="1">
          <a:blip r:embed="rId3">
            <a:alphaModFix/>
          </a:blip>
          <a:srcRect b="3798" l="-1550" r="1549" t="50660"/>
          <a:stretch/>
        </p:blipFill>
        <p:spPr>
          <a:xfrm>
            <a:off x="1120014" y="1720454"/>
            <a:ext cx="6903976" cy="23822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Kubernetes?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Traditional Deployment</a:t>
            </a:r>
            <a:endParaRPr/>
          </a:p>
        </p:txBody>
      </p:sp>
      <p:pic>
        <p:nvPicPr>
          <p:cNvPr id="213" name="Google Shape;213;p27"/>
          <p:cNvPicPr preferRelativeResize="0"/>
          <p:nvPr/>
        </p:nvPicPr>
        <p:blipFill>
          <a:blip r:embed="rId3">
            <a:alphaModFix/>
          </a:blip>
          <a:stretch>
            <a:fillRect/>
          </a:stretch>
        </p:blipFill>
        <p:spPr>
          <a:xfrm>
            <a:off x="1127850" y="1519487"/>
            <a:ext cx="2908075" cy="2780975"/>
          </a:xfrm>
          <a:prstGeom prst="rect">
            <a:avLst/>
          </a:prstGeom>
          <a:noFill/>
          <a:ln>
            <a:noFill/>
          </a:ln>
        </p:spPr>
      </p:pic>
      <p:sp>
        <p:nvSpPr>
          <p:cNvPr id="214" name="Google Shape;214;p27"/>
          <p:cNvSpPr txBox="1"/>
          <p:nvPr/>
        </p:nvSpPr>
        <p:spPr>
          <a:xfrm>
            <a:off x="4387450" y="1716575"/>
            <a:ext cx="3990900" cy="2386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 sz="1700">
                <a:latin typeface="Calibri"/>
                <a:ea typeface="Calibri"/>
                <a:cs typeface="Calibri"/>
                <a:sym typeface="Calibri"/>
              </a:rPr>
              <a:t>Applications ran on physical servers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No way to define resource boundaries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One application may eat the resources for another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May run an application per server to ensure best application performance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Underutilized resources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Expensive to add more physical servers</a:t>
            </a:r>
            <a:endParaRPr sz="17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Virtualized Deployment</a:t>
            </a:r>
            <a:endParaRPr/>
          </a:p>
        </p:txBody>
      </p:sp>
      <p:sp>
        <p:nvSpPr>
          <p:cNvPr id="220" name="Google Shape;220;p28"/>
          <p:cNvSpPr txBox="1"/>
          <p:nvPr>
            <p:ph idx="1" type="body"/>
          </p:nvPr>
        </p:nvSpPr>
        <p:spPr>
          <a:xfrm>
            <a:off x="4461800" y="1680850"/>
            <a:ext cx="3495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•Run multiple Virtual Machines (VMs) on a single physical server’s CPU</a:t>
            </a:r>
            <a:endParaRPr sz="1800">
              <a:solidFill>
                <a:srgbClr val="000000"/>
              </a:solidFill>
            </a:endParaRPr>
          </a:p>
          <a:p>
            <a:pPr indent="0" lvl="0" marL="0" rtl="0" algn="l">
              <a:spcBef>
                <a:spcPts val="0"/>
              </a:spcBef>
              <a:spcAft>
                <a:spcPts val="0"/>
              </a:spcAft>
              <a:buNone/>
            </a:pPr>
            <a:r>
              <a:rPr lang="en" sz="1800">
                <a:solidFill>
                  <a:srgbClr val="000000"/>
                </a:solidFill>
              </a:rPr>
              <a:t>•Allows isolation and security</a:t>
            </a:r>
            <a:endParaRPr sz="1800">
              <a:solidFill>
                <a:srgbClr val="000000"/>
              </a:solidFill>
            </a:endParaRPr>
          </a:p>
          <a:p>
            <a:pPr indent="0" lvl="0" marL="0" rtl="0" algn="l">
              <a:spcBef>
                <a:spcPts val="0"/>
              </a:spcBef>
              <a:spcAft>
                <a:spcPts val="0"/>
              </a:spcAft>
              <a:buNone/>
            </a:pPr>
            <a:r>
              <a:rPr lang="en" sz="1800">
                <a:solidFill>
                  <a:srgbClr val="000000"/>
                </a:solidFill>
              </a:rPr>
              <a:t>•Reduced hardware costs</a:t>
            </a:r>
            <a:endParaRPr sz="1800">
              <a:solidFill>
                <a:srgbClr val="000000"/>
              </a:solidFill>
            </a:endParaRPr>
          </a:p>
          <a:p>
            <a:pPr indent="0" lvl="0" marL="0" rtl="0" algn="l">
              <a:spcBef>
                <a:spcPts val="0"/>
              </a:spcBef>
              <a:spcAft>
                <a:spcPts val="0"/>
              </a:spcAft>
              <a:buNone/>
            </a:pPr>
            <a:r>
              <a:rPr lang="en" sz="1800">
                <a:solidFill>
                  <a:srgbClr val="000000"/>
                </a:solidFill>
              </a:rPr>
              <a:t>•Came with entire OS</a:t>
            </a:r>
            <a:endParaRPr sz="1800">
              <a:solidFill>
                <a:srgbClr val="000000"/>
              </a:solidFill>
            </a:endParaRPr>
          </a:p>
          <a:p>
            <a:pPr indent="0" lvl="0" marL="0" rtl="0" algn="l">
              <a:spcBef>
                <a:spcPts val="0"/>
              </a:spcBef>
              <a:spcAft>
                <a:spcPts val="0"/>
              </a:spcAft>
              <a:buNone/>
            </a:pPr>
            <a:r>
              <a:rPr lang="en" sz="1800">
                <a:solidFill>
                  <a:srgbClr val="000000"/>
                </a:solidFill>
              </a:rPr>
              <a:t>•Not very lightweight</a:t>
            </a:r>
            <a:endParaRPr sz="1800">
              <a:solidFill>
                <a:srgbClr val="000000"/>
              </a:solidFill>
            </a:endParaRPr>
          </a:p>
          <a:p>
            <a:pPr indent="0" lvl="0" marL="0" rtl="0" algn="l">
              <a:spcBef>
                <a:spcPts val="0"/>
              </a:spcBef>
              <a:spcAft>
                <a:spcPts val="1600"/>
              </a:spcAft>
              <a:buNone/>
            </a:pPr>
            <a:r>
              <a:t/>
            </a:r>
            <a:endParaRPr sz="1800"/>
          </a:p>
        </p:txBody>
      </p:sp>
      <p:pic>
        <p:nvPicPr>
          <p:cNvPr id="221" name="Google Shape;221;p28"/>
          <p:cNvPicPr preferRelativeResize="0"/>
          <p:nvPr/>
        </p:nvPicPr>
        <p:blipFill>
          <a:blip r:embed="rId3">
            <a:alphaModFix/>
          </a:blip>
          <a:stretch>
            <a:fillRect/>
          </a:stretch>
        </p:blipFill>
        <p:spPr>
          <a:xfrm>
            <a:off x="1307250" y="1432975"/>
            <a:ext cx="2604471" cy="3152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Containerized Deployment</a:t>
            </a:r>
            <a:endParaRPr/>
          </a:p>
        </p:txBody>
      </p:sp>
      <p:sp>
        <p:nvSpPr>
          <p:cNvPr id="227" name="Google Shape;227;p29"/>
          <p:cNvSpPr txBox="1"/>
          <p:nvPr>
            <p:ph idx="1" type="body"/>
          </p:nvPr>
        </p:nvSpPr>
        <p:spPr>
          <a:xfrm>
            <a:off x="4932800" y="1727325"/>
            <a:ext cx="3392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•Like VM, but more lightweight</a:t>
            </a:r>
            <a:endParaRPr sz="1600">
              <a:solidFill>
                <a:srgbClr val="000000"/>
              </a:solidFill>
            </a:endParaRPr>
          </a:p>
          <a:p>
            <a:pPr indent="0" lvl="0" marL="0" rtl="0" algn="l">
              <a:spcBef>
                <a:spcPts val="0"/>
              </a:spcBef>
              <a:spcAft>
                <a:spcPts val="0"/>
              </a:spcAft>
              <a:buNone/>
            </a:pPr>
            <a:r>
              <a:rPr lang="en" sz="1600">
                <a:solidFill>
                  <a:srgbClr val="000000"/>
                </a:solidFill>
              </a:rPr>
              <a:t>•Faster than VMs, easier to move to cloud</a:t>
            </a:r>
            <a:endParaRPr sz="1600">
              <a:solidFill>
                <a:srgbClr val="000000"/>
              </a:solidFill>
            </a:endParaRPr>
          </a:p>
          <a:p>
            <a:pPr indent="0" lvl="0" marL="0" rtl="0" algn="l">
              <a:spcBef>
                <a:spcPts val="0"/>
              </a:spcBef>
              <a:spcAft>
                <a:spcPts val="0"/>
              </a:spcAft>
              <a:buNone/>
            </a:pPr>
            <a:r>
              <a:rPr lang="en" sz="1600">
                <a:solidFill>
                  <a:srgbClr val="000000"/>
                </a:solidFill>
              </a:rPr>
              <a:t>•Continuous development, integration, and deployment</a:t>
            </a:r>
            <a:endParaRPr sz="1600">
              <a:solidFill>
                <a:srgbClr val="000000"/>
              </a:solidFill>
            </a:endParaRPr>
          </a:p>
          <a:p>
            <a:pPr indent="0" lvl="0" marL="0" rtl="0" algn="l">
              <a:spcBef>
                <a:spcPts val="0"/>
              </a:spcBef>
              <a:spcAft>
                <a:spcPts val="0"/>
              </a:spcAft>
              <a:buNone/>
            </a:pPr>
            <a:r>
              <a:rPr lang="en" sz="1600">
                <a:solidFill>
                  <a:srgbClr val="000000"/>
                </a:solidFill>
              </a:rPr>
              <a:t>•Environmentally consistent across development, testing, and production</a:t>
            </a:r>
            <a:endParaRPr sz="1600">
              <a:solidFill>
                <a:srgbClr val="000000"/>
              </a:solidFill>
            </a:endParaRPr>
          </a:p>
          <a:p>
            <a:pPr indent="0" lvl="0" marL="0" rtl="0" algn="l">
              <a:spcBef>
                <a:spcPts val="0"/>
              </a:spcBef>
              <a:spcAft>
                <a:spcPts val="0"/>
              </a:spcAft>
              <a:buNone/>
            </a:pPr>
            <a:r>
              <a:rPr lang="en" sz="1600">
                <a:solidFill>
                  <a:srgbClr val="000000"/>
                </a:solidFill>
              </a:rPr>
              <a:t>•Efficient resource utilization and isolation</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600"/>
          </a:p>
        </p:txBody>
      </p:sp>
      <p:pic>
        <p:nvPicPr>
          <p:cNvPr id="228" name="Google Shape;228;p29"/>
          <p:cNvPicPr preferRelativeResize="0"/>
          <p:nvPr/>
        </p:nvPicPr>
        <p:blipFill>
          <a:blip r:embed="rId3">
            <a:alphaModFix/>
          </a:blip>
          <a:stretch>
            <a:fillRect/>
          </a:stretch>
        </p:blipFill>
        <p:spPr>
          <a:xfrm>
            <a:off x="1565325" y="1432075"/>
            <a:ext cx="2862356" cy="3038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560550"/>
            <a:ext cx="7505700" cy="954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Manual Container Management</a:t>
            </a:r>
            <a:endParaRPr/>
          </a:p>
        </p:txBody>
      </p:sp>
      <p:sp>
        <p:nvSpPr>
          <p:cNvPr id="234" name="Google Shape;234;p30"/>
          <p:cNvSpPr txBox="1"/>
          <p:nvPr>
            <p:ph idx="1" type="body"/>
          </p:nvPr>
        </p:nvSpPr>
        <p:spPr>
          <a:xfrm>
            <a:off x="1252950" y="1284250"/>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800"/>
              </a:spcBef>
              <a:spcAft>
                <a:spcPts val="0"/>
              </a:spcAft>
              <a:buNone/>
            </a:pPr>
            <a:r>
              <a:rPr lang="en" sz="1800">
                <a:solidFill>
                  <a:srgbClr val="000000"/>
                </a:solidFill>
              </a:rPr>
              <a:t>•Running Docker commands to create images</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a:t>
            </a:r>
            <a:r>
              <a:rPr lang="en" sz="1800">
                <a:solidFill>
                  <a:srgbClr val="000000"/>
                </a:solidFill>
              </a:rPr>
              <a:t>Monitoring the health of each of your containers</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•Running commands to replace failed containers with new ones</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•Monitoring network traffic to each container</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•Requires more man-hours to maintain</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•Takes longer to scale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19150" y="387025"/>
            <a:ext cx="7505700" cy="954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Self-Healing and Load Balancing</a:t>
            </a:r>
            <a:endParaRPr/>
          </a:p>
        </p:txBody>
      </p:sp>
      <p:sp>
        <p:nvSpPr>
          <p:cNvPr id="240" name="Google Shape;240;p31"/>
          <p:cNvSpPr txBox="1"/>
          <p:nvPr>
            <p:ph idx="1" type="body"/>
          </p:nvPr>
        </p:nvSpPr>
        <p:spPr>
          <a:xfrm>
            <a:off x="819150" y="974400"/>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100">
                <a:solidFill>
                  <a:srgbClr val="000000"/>
                </a:solidFill>
              </a:rPr>
              <a:t>•Self-healing means that when a container goes down there is a replacement</a:t>
            </a:r>
            <a:endParaRPr sz="2100">
              <a:solidFill>
                <a:srgbClr val="000000"/>
              </a:solidFill>
            </a:endParaRPr>
          </a:p>
          <a:p>
            <a:pPr indent="457200" lvl="0" marL="0" rtl="0" algn="l">
              <a:lnSpc>
                <a:spcPct val="90000"/>
              </a:lnSpc>
              <a:spcBef>
                <a:spcPts val="500"/>
              </a:spcBef>
              <a:spcAft>
                <a:spcPts val="0"/>
              </a:spcAft>
              <a:buNone/>
            </a:pPr>
            <a:r>
              <a:rPr lang="en" sz="1700">
                <a:solidFill>
                  <a:srgbClr val="000000"/>
                </a:solidFill>
              </a:rPr>
              <a:t>•applications are available to users 24/7</a:t>
            </a:r>
            <a:endParaRPr sz="1700">
              <a:solidFill>
                <a:srgbClr val="000000"/>
              </a:solidFill>
            </a:endParaRPr>
          </a:p>
          <a:p>
            <a:pPr indent="457200" lvl="0" marL="0" rtl="0" algn="l">
              <a:lnSpc>
                <a:spcPct val="90000"/>
              </a:lnSpc>
              <a:spcBef>
                <a:spcPts val="500"/>
              </a:spcBef>
              <a:spcAft>
                <a:spcPts val="0"/>
              </a:spcAft>
              <a:buNone/>
            </a:pPr>
            <a:r>
              <a:rPr lang="en" sz="1700">
                <a:solidFill>
                  <a:srgbClr val="000000"/>
                </a:solidFill>
              </a:rPr>
              <a:t>•no need for manual replacements</a:t>
            </a:r>
            <a:endParaRPr sz="1700">
              <a:solidFill>
                <a:srgbClr val="000000"/>
              </a:solidFill>
            </a:endParaRPr>
          </a:p>
          <a:p>
            <a:pPr indent="0" lvl="0" marL="0" rtl="0" algn="l">
              <a:lnSpc>
                <a:spcPct val="90000"/>
              </a:lnSpc>
              <a:spcBef>
                <a:spcPts val="1000"/>
              </a:spcBef>
              <a:spcAft>
                <a:spcPts val="0"/>
              </a:spcAft>
              <a:buNone/>
            </a:pPr>
            <a:r>
              <a:rPr lang="en" sz="2100">
                <a:solidFill>
                  <a:srgbClr val="000000"/>
                </a:solidFill>
              </a:rPr>
              <a:t>•Load balancing manages oncoming traffic to your application</a:t>
            </a:r>
            <a:endParaRPr sz="2100">
              <a:solidFill>
                <a:srgbClr val="000000"/>
              </a:solidFill>
            </a:endParaRPr>
          </a:p>
          <a:p>
            <a:pPr indent="457200" lvl="0" marL="0" rtl="0" algn="l">
              <a:lnSpc>
                <a:spcPct val="90000"/>
              </a:lnSpc>
              <a:spcBef>
                <a:spcPts val="500"/>
              </a:spcBef>
              <a:spcAft>
                <a:spcPts val="0"/>
              </a:spcAft>
              <a:buNone/>
            </a:pPr>
            <a:r>
              <a:rPr lang="en" sz="1700">
                <a:solidFill>
                  <a:srgbClr val="000000"/>
                </a:solidFill>
              </a:rPr>
              <a:t>•exposes containers using DNS name or IP address</a:t>
            </a:r>
            <a:endParaRPr sz="1700">
              <a:solidFill>
                <a:srgbClr val="000000"/>
              </a:solidFill>
            </a:endParaRPr>
          </a:p>
          <a:p>
            <a:pPr indent="457200" lvl="0" marL="0" rtl="0" algn="l">
              <a:lnSpc>
                <a:spcPct val="90000"/>
              </a:lnSpc>
              <a:spcBef>
                <a:spcPts val="500"/>
              </a:spcBef>
              <a:spcAft>
                <a:spcPts val="0"/>
              </a:spcAft>
              <a:buNone/>
            </a:pPr>
            <a:r>
              <a:rPr lang="en" sz="1700">
                <a:solidFill>
                  <a:srgbClr val="000000"/>
                </a:solidFill>
              </a:rPr>
              <a:t>•container doesn’t receive too much traffic</a:t>
            </a:r>
            <a:endParaRPr sz="1700">
              <a:solidFill>
                <a:srgbClr val="000000"/>
              </a:solidFill>
            </a:endParaRPr>
          </a:p>
          <a:p>
            <a:pPr indent="457200" lvl="0" marL="0" rtl="0" algn="l">
              <a:lnSpc>
                <a:spcPct val="90000"/>
              </a:lnSpc>
              <a:spcBef>
                <a:spcPts val="500"/>
              </a:spcBef>
              <a:spcAft>
                <a:spcPts val="0"/>
              </a:spcAft>
              <a:buNone/>
            </a:pPr>
            <a:r>
              <a:rPr lang="en" sz="1700">
                <a:solidFill>
                  <a:srgbClr val="000000"/>
                </a:solidFill>
              </a:rPr>
              <a:t>•makes applications highly available</a:t>
            </a:r>
            <a:endParaRPr sz="1700">
              <a:solidFill>
                <a:srgbClr val="000000"/>
              </a:solidFill>
            </a:endParaRPr>
          </a:p>
          <a:p>
            <a:pPr indent="457200" lvl="0" marL="0" rtl="0" algn="l">
              <a:lnSpc>
                <a:spcPct val="90000"/>
              </a:lnSpc>
              <a:spcBef>
                <a:spcPts val="500"/>
              </a:spcBef>
              <a:spcAft>
                <a:spcPts val="0"/>
              </a:spcAft>
              <a:buNone/>
            </a:pPr>
            <a:r>
              <a:rPr lang="en" sz="1700">
                <a:solidFill>
                  <a:srgbClr val="000000"/>
                </a:solidFill>
              </a:rPr>
              <a:t>•balanced resource usage</a:t>
            </a:r>
            <a:endParaRPr sz="1700">
              <a:solidFill>
                <a:srgbClr val="000000"/>
              </a:solidFill>
            </a:endParaRPr>
          </a:p>
          <a:p>
            <a:pPr indent="457200" lvl="0" marL="0" rtl="0" algn="l">
              <a:lnSpc>
                <a:spcPct val="90000"/>
              </a:lnSpc>
              <a:spcBef>
                <a:spcPts val="500"/>
              </a:spcBef>
              <a:spcAft>
                <a:spcPts val="0"/>
              </a:spcAft>
              <a:buNone/>
            </a:pPr>
            <a:r>
              <a:rPr lang="en" sz="1700">
                <a:solidFill>
                  <a:srgbClr val="000000"/>
                </a:solidFill>
              </a:rPr>
              <a:t>•better application performance</a:t>
            </a:r>
            <a:endParaRPr sz="1700">
              <a:solidFill>
                <a:srgbClr val="000000"/>
              </a:solidFill>
            </a:endParaRPr>
          </a:p>
          <a:p>
            <a:pPr indent="0" lvl="0" marL="0" rtl="0" algn="l">
              <a:spcBef>
                <a:spcPts val="0"/>
              </a:spcBef>
              <a:spcAft>
                <a:spcPts val="1600"/>
              </a:spcAft>
              <a:buNone/>
            </a:pPr>
            <a:r>
              <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Kubernetes?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Open source</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Container orchestration software</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Creates, monitors, manages, and scales workloads</a:t>
            </a:r>
            <a:endParaRPr sz="1500">
              <a:latin typeface="Comfortaa Regular"/>
              <a:ea typeface="Comfortaa Regular"/>
              <a:cs typeface="Comfortaa Regular"/>
              <a:sym typeface="Comfortaa Regul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819150" y="523350"/>
            <a:ext cx="3481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Scalability</a:t>
            </a:r>
            <a:endParaRPr/>
          </a:p>
        </p:txBody>
      </p:sp>
      <p:sp>
        <p:nvSpPr>
          <p:cNvPr id="246" name="Google Shape;246;p32"/>
          <p:cNvSpPr txBox="1"/>
          <p:nvPr>
            <p:ph idx="1" type="body"/>
          </p:nvPr>
        </p:nvSpPr>
        <p:spPr>
          <a:xfrm>
            <a:off x="732300" y="908100"/>
            <a:ext cx="3655200" cy="185100"/>
          </a:xfrm>
          <a:prstGeom prst="rect">
            <a:avLst/>
          </a:prstGeom>
        </p:spPr>
        <p:txBody>
          <a:bodyPr anchorCtr="0" anchor="t" bIns="91425" lIns="91425" spcFirstLastPara="1" rIns="91425" wrap="square" tIns="91425">
            <a:noAutofit/>
          </a:bodyPr>
          <a:lstStyle/>
          <a:p>
            <a:pPr indent="0" lvl="0" marL="0" rtl="0" algn="l">
              <a:lnSpc>
                <a:spcPct val="90000"/>
              </a:lnSpc>
              <a:spcBef>
                <a:spcPts val="1800"/>
              </a:spcBef>
              <a:spcAft>
                <a:spcPts val="0"/>
              </a:spcAft>
              <a:buNone/>
            </a:pPr>
            <a:r>
              <a:rPr lang="en" sz="1800">
                <a:solidFill>
                  <a:srgbClr val="000000"/>
                </a:solidFill>
              </a:rPr>
              <a:t>•With a simple command you can set an N number of replicas to suit your needs</a:t>
            </a:r>
            <a:endParaRPr sz="1800">
              <a:solidFill>
                <a:srgbClr val="000000"/>
              </a:solidFill>
            </a:endParaRPr>
          </a:p>
          <a:p>
            <a:pPr indent="0" lvl="0" marL="0" rtl="0" algn="l">
              <a:lnSpc>
                <a:spcPct val="90000"/>
              </a:lnSpc>
              <a:spcBef>
                <a:spcPts val="500"/>
              </a:spcBef>
              <a:spcAft>
                <a:spcPts val="0"/>
              </a:spcAft>
              <a:buNone/>
            </a:pPr>
            <a:r>
              <a:rPr lang="en" sz="1700">
                <a:solidFill>
                  <a:srgbClr val="000000"/>
                </a:solidFill>
              </a:rPr>
              <a:t>•</a:t>
            </a:r>
            <a:r>
              <a:rPr lang="en" sz="1050">
                <a:solidFill>
                  <a:srgbClr val="303030"/>
                </a:solidFill>
                <a:highlight>
                  <a:srgbClr val="F7F7F7"/>
                </a:highlight>
                <a:latin typeface="Roboto Mono"/>
                <a:ea typeface="Roboto Mono"/>
                <a:cs typeface="Roboto Mono"/>
                <a:sym typeface="Roboto Mono"/>
              </a:rPr>
              <a:t>kubectl scale deployment.v1.apps/nginx-deployment --replicas</a:t>
            </a:r>
            <a:r>
              <a:rPr lang="en" sz="1050">
                <a:solidFill>
                  <a:srgbClr val="666666"/>
                </a:solidFill>
                <a:highlight>
                  <a:srgbClr val="F7F7F7"/>
                </a:highlight>
                <a:latin typeface="Roboto Mono"/>
                <a:ea typeface="Roboto Mono"/>
                <a:cs typeface="Roboto Mono"/>
                <a:sym typeface="Roboto Mono"/>
              </a:rPr>
              <a:t>=10</a:t>
            </a:r>
            <a:endParaRPr sz="1700">
              <a:solidFill>
                <a:srgbClr val="000000"/>
              </a:solidFill>
            </a:endParaRPr>
          </a:p>
          <a:p>
            <a:pPr indent="0" lvl="0" marL="0" rtl="0" algn="l">
              <a:lnSpc>
                <a:spcPct val="90000"/>
              </a:lnSpc>
              <a:spcBef>
                <a:spcPts val="1800"/>
              </a:spcBef>
              <a:spcAft>
                <a:spcPts val="0"/>
              </a:spcAft>
              <a:buNone/>
            </a:pPr>
            <a:r>
              <a:rPr lang="en" sz="1800">
                <a:solidFill>
                  <a:srgbClr val="000000"/>
                </a:solidFill>
              </a:rPr>
              <a:t>•ReplicationControllers allow you to define how many pods you want to be run</a:t>
            </a:r>
            <a:endParaRPr sz="1800">
              <a:solidFill>
                <a:srgbClr val="000000"/>
              </a:solidFill>
            </a:endParaRPr>
          </a:p>
          <a:p>
            <a:pPr indent="0" lvl="0" marL="0" rtl="0" algn="l">
              <a:lnSpc>
                <a:spcPct val="90000"/>
              </a:lnSpc>
              <a:spcBef>
                <a:spcPts val="1800"/>
              </a:spcBef>
              <a:spcAft>
                <a:spcPts val="0"/>
              </a:spcAft>
              <a:buNone/>
            </a:pPr>
            <a:r>
              <a:rPr lang="en" sz="1800">
                <a:solidFill>
                  <a:srgbClr val="000000"/>
                </a:solidFill>
              </a:rPr>
              <a:t>•Kubernetes will ensure that the amount you want is maintained</a:t>
            </a:r>
            <a:endParaRPr sz="1800">
              <a:solidFill>
                <a:srgbClr val="000000"/>
              </a:solidFill>
            </a:endParaRPr>
          </a:p>
          <a:p>
            <a:pPr indent="0" lvl="0" marL="0" rtl="0" algn="l">
              <a:lnSpc>
                <a:spcPct val="90000"/>
              </a:lnSpc>
              <a:spcBef>
                <a:spcPts val="1800"/>
              </a:spcBef>
              <a:spcAft>
                <a:spcPts val="0"/>
              </a:spcAft>
              <a:buNone/>
            </a:pPr>
            <a:r>
              <a:t/>
            </a:r>
            <a:endParaRPr sz="1800"/>
          </a:p>
        </p:txBody>
      </p:sp>
      <p:pic>
        <p:nvPicPr>
          <p:cNvPr id="247" name="Google Shape;247;p32"/>
          <p:cNvPicPr preferRelativeResize="0"/>
          <p:nvPr/>
        </p:nvPicPr>
        <p:blipFill>
          <a:blip r:embed="rId3">
            <a:alphaModFix/>
          </a:blip>
          <a:stretch>
            <a:fillRect/>
          </a:stretch>
        </p:blipFill>
        <p:spPr>
          <a:xfrm>
            <a:off x="4807475" y="675146"/>
            <a:ext cx="3655200" cy="41134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Automatic Bin Packing</a:t>
            </a:r>
            <a:endParaRPr/>
          </a:p>
        </p:txBody>
      </p:sp>
      <p:sp>
        <p:nvSpPr>
          <p:cNvPr id="253" name="Google Shape;253;p33"/>
          <p:cNvSpPr txBox="1"/>
          <p:nvPr>
            <p:ph idx="1" type="body"/>
          </p:nvPr>
        </p:nvSpPr>
        <p:spPr>
          <a:xfrm>
            <a:off x="819150" y="1544550"/>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000">
                <a:solidFill>
                  <a:srgbClr val="000000"/>
                </a:solidFill>
              </a:rPr>
              <a:t>•You can give Kubernetes a cluster of nodes that it can use to run containerized tasks</a:t>
            </a:r>
            <a:endParaRPr sz="2000">
              <a:solidFill>
                <a:srgbClr val="000000"/>
              </a:solidFill>
            </a:endParaRPr>
          </a:p>
          <a:p>
            <a:pPr indent="0" lvl="0" marL="0" rtl="0" algn="l">
              <a:lnSpc>
                <a:spcPct val="90000"/>
              </a:lnSpc>
              <a:spcBef>
                <a:spcPts val="1000"/>
              </a:spcBef>
              <a:spcAft>
                <a:spcPts val="0"/>
              </a:spcAft>
              <a:buNone/>
            </a:pPr>
            <a:r>
              <a:rPr lang="en" sz="2000">
                <a:solidFill>
                  <a:srgbClr val="000000"/>
                </a:solidFill>
              </a:rPr>
              <a:t>•Tell Kubernetes how much CPU and memory (RAM) each container needs</a:t>
            </a:r>
            <a:endParaRPr sz="2000">
              <a:solidFill>
                <a:srgbClr val="000000"/>
              </a:solidFill>
            </a:endParaRPr>
          </a:p>
          <a:p>
            <a:pPr indent="0" lvl="0" marL="0" rtl="0" algn="l">
              <a:lnSpc>
                <a:spcPct val="90000"/>
              </a:lnSpc>
              <a:spcBef>
                <a:spcPts val="1000"/>
              </a:spcBef>
              <a:spcAft>
                <a:spcPts val="0"/>
              </a:spcAft>
              <a:buNone/>
            </a:pPr>
            <a:r>
              <a:rPr lang="en" sz="2000">
                <a:solidFill>
                  <a:srgbClr val="000000"/>
                </a:solidFill>
              </a:rPr>
              <a:t>•Kubernetes will fit containers onto your nodes to make the best use of your resources.</a:t>
            </a:r>
            <a:endParaRPr sz="2000">
              <a:solidFill>
                <a:srgbClr val="000000"/>
              </a:solidFill>
            </a:endParaRPr>
          </a:p>
          <a:p>
            <a:pPr indent="0" lvl="0" marL="0" rtl="0" algn="l">
              <a:spcBef>
                <a:spcPts val="0"/>
              </a:spcBef>
              <a:spcAft>
                <a:spcPts val="160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19150" y="399425"/>
            <a:ext cx="7505700" cy="954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Automated Rollouts and Rollbacks</a:t>
            </a:r>
            <a:endParaRPr/>
          </a:p>
        </p:txBody>
      </p:sp>
      <p:sp>
        <p:nvSpPr>
          <p:cNvPr id="259" name="Google Shape;259;p34"/>
          <p:cNvSpPr txBox="1"/>
          <p:nvPr>
            <p:ph idx="1" type="body"/>
          </p:nvPr>
        </p:nvSpPr>
        <p:spPr>
          <a:xfrm>
            <a:off x="819150" y="1123150"/>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000">
                <a:solidFill>
                  <a:srgbClr val="000000"/>
                </a:solidFill>
                <a:latin typeface="Arial"/>
                <a:ea typeface="Arial"/>
                <a:cs typeface="Arial"/>
                <a:sym typeface="Arial"/>
              </a:rPr>
              <a:t>•</a:t>
            </a:r>
            <a:r>
              <a:rPr lang="en" sz="2000">
                <a:solidFill>
                  <a:srgbClr val="000000"/>
                </a:solidFill>
              </a:rPr>
              <a:t>You can describe the desired states for deployed containers, and it will change the actual state to the desired state at a controlled rate.</a:t>
            </a:r>
            <a:endParaRPr sz="2000">
              <a:solidFill>
                <a:srgbClr val="000000"/>
              </a:solidFill>
            </a:endParaRPr>
          </a:p>
          <a:p>
            <a:pPr indent="0" lvl="0" marL="457200" rtl="0" algn="l">
              <a:lnSpc>
                <a:spcPct val="90000"/>
              </a:lnSpc>
              <a:spcBef>
                <a:spcPts val="500"/>
              </a:spcBef>
              <a:spcAft>
                <a:spcPts val="0"/>
              </a:spcAft>
              <a:buNone/>
            </a:pPr>
            <a:r>
              <a:rPr lang="en" sz="1600">
                <a:solidFill>
                  <a:srgbClr val="000000"/>
                </a:solidFill>
                <a:latin typeface="Arial"/>
                <a:ea typeface="Arial"/>
                <a:cs typeface="Arial"/>
                <a:sym typeface="Arial"/>
              </a:rPr>
              <a:t>•</a:t>
            </a:r>
            <a:r>
              <a:rPr lang="en" sz="1600">
                <a:solidFill>
                  <a:srgbClr val="000000"/>
                </a:solidFill>
              </a:rPr>
              <a:t>For example, you can automate Kubernetes to create new, upgraded containers for your deployment, remove the existing containers and adopt all their resources into the new container.</a:t>
            </a:r>
            <a:endParaRPr sz="1600">
              <a:solidFill>
                <a:srgbClr val="000000"/>
              </a:solidFill>
            </a:endParaRPr>
          </a:p>
          <a:p>
            <a:pPr indent="0" lvl="0" marL="0" rtl="0" algn="l">
              <a:lnSpc>
                <a:spcPct val="90000"/>
              </a:lnSpc>
              <a:spcBef>
                <a:spcPts val="1000"/>
              </a:spcBef>
              <a:spcAft>
                <a:spcPts val="0"/>
              </a:spcAft>
              <a:buNone/>
            </a:pPr>
            <a:r>
              <a:rPr lang="en" sz="2000">
                <a:solidFill>
                  <a:srgbClr val="000000"/>
                </a:solidFill>
                <a:latin typeface="Arial"/>
                <a:ea typeface="Arial"/>
                <a:cs typeface="Arial"/>
                <a:sym typeface="Arial"/>
              </a:rPr>
              <a:t>•</a:t>
            </a:r>
            <a:r>
              <a:rPr lang="en" sz="2000">
                <a:solidFill>
                  <a:srgbClr val="000000"/>
                </a:solidFill>
              </a:rPr>
              <a:t>Automated rollouts allows you to upgrade your containers without users noticing</a:t>
            </a:r>
            <a:endParaRPr sz="2000">
              <a:solidFill>
                <a:srgbClr val="000000"/>
              </a:solidFill>
            </a:endParaRPr>
          </a:p>
          <a:p>
            <a:pPr indent="0" lvl="0" marL="0" rtl="0" algn="l">
              <a:lnSpc>
                <a:spcPct val="90000"/>
              </a:lnSpc>
              <a:spcBef>
                <a:spcPts val="1000"/>
              </a:spcBef>
              <a:spcAft>
                <a:spcPts val="0"/>
              </a:spcAft>
              <a:buNone/>
            </a:pPr>
            <a:r>
              <a:rPr lang="en" sz="2000">
                <a:solidFill>
                  <a:srgbClr val="000000"/>
                </a:solidFill>
                <a:latin typeface="Arial"/>
                <a:ea typeface="Arial"/>
                <a:cs typeface="Arial"/>
                <a:sym typeface="Arial"/>
              </a:rPr>
              <a:t>•</a:t>
            </a:r>
            <a:r>
              <a:rPr lang="en" sz="2000">
                <a:solidFill>
                  <a:srgbClr val="000000"/>
                </a:solidFill>
              </a:rPr>
              <a:t>Automated rollbacks happen when your error-rate goes beyond a certain threshold, Kubernetes will revert your deployment to a previous version</a:t>
            </a:r>
            <a:endParaRPr sz="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819150" y="473775"/>
            <a:ext cx="7505700" cy="95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Secret and Configuration Management</a:t>
            </a:r>
            <a:endParaRPr/>
          </a:p>
        </p:txBody>
      </p:sp>
      <p:sp>
        <p:nvSpPr>
          <p:cNvPr id="265" name="Google Shape;265;p35"/>
          <p:cNvSpPr txBox="1"/>
          <p:nvPr>
            <p:ph idx="1" type="body"/>
          </p:nvPr>
        </p:nvSpPr>
        <p:spPr>
          <a:xfrm>
            <a:off x="819150" y="1217675"/>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300">
                <a:solidFill>
                  <a:srgbClr val="000000"/>
                </a:solidFill>
                <a:latin typeface="Arial"/>
                <a:ea typeface="Arial"/>
                <a:cs typeface="Arial"/>
                <a:sym typeface="Arial"/>
              </a:rPr>
              <a:t>•</a:t>
            </a:r>
            <a:r>
              <a:rPr lang="en" sz="2300">
                <a:solidFill>
                  <a:srgbClr val="000000"/>
                </a:solidFill>
              </a:rPr>
              <a:t>Kubernetes allows you to store and manage sensitive data</a:t>
            </a:r>
            <a:endParaRPr sz="2300">
              <a:solidFill>
                <a:srgbClr val="000000"/>
              </a:solidFill>
            </a:endParaRPr>
          </a:p>
          <a:p>
            <a:pPr indent="457200" lvl="0" marL="0" rtl="0" algn="l">
              <a:lnSpc>
                <a:spcPct val="90000"/>
              </a:lnSpc>
              <a:spcBef>
                <a:spcPts val="500"/>
              </a:spcBef>
              <a:spcAft>
                <a:spcPts val="0"/>
              </a:spcAft>
              <a:buNone/>
            </a:pPr>
            <a:r>
              <a:rPr lang="en" sz="1900">
                <a:solidFill>
                  <a:srgbClr val="000000"/>
                </a:solidFill>
                <a:latin typeface="Arial"/>
                <a:ea typeface="Arial"/>
                <a:cs typeface="Arial"/>
                <a:sym typeface="Arial"/>
              </a:rPr>
              <a:t>•</a:t>
            </a:r>
            <a:r>
              <a:rPr lang="en" sz="1900">
                <a:solidFill>
                  <a:srgbClr val="000000"/>
                </a:solidFill>
              </a:rPr>
              <a:t>Passwords</a:t>
            </a:r>
            <a:endParaRPr sz="1900">
              <a:solidFill>
                <a:srgbClr val="000000"/>
              </a:solidFill>
            </a:endParaRPr>
          </a:p>
          <a:p>
            <a:pPr indent="457200" lvl="0" marL="0" rtl="0" algn="l">
              <a:lnSpc>
                <a:spcPct val="90000"/>
              </a:lnSpc>
              <a:spcBef>
                <a:spcPts val="500"/>
              </a:spcBef>
              <a:spcAft>
                <a:spcPts val="0"/>
              </a:spcAft>
              <a:buNone/>
            </a:pPr>
            <a:r>
              <a:rPr lang="en" sz="1900">
                <a:solidFill>
                  <a:srgbClr val="000000"/>
                </a:solidFill>
                <a:latin typeface="Arial"/>
                <a:ea typeface="Arial"/>
                <a:cs typeface="Arial"/>
                <a:sym typeface="Arial"/>
              </a:rPr>
              <a:t>•</a:t>
            </a:r>
            <a:r>
              <a:rPr lang="en" sz="1900">
                <a:solidFill>
                  <a:srgbClr val="000000"/>
                </a:solidFill>
              </a:rPr>
              <a:t> OAuth tokens</a:t>
            </a:r>
            <a:endParaRPr sz="1900">
              <a:solidFill>
                <a:srgbClr val="000000"/>
              </a:solidFill>
            </a:endParaRPr>
          </a:p>
          <a:p>
            <a:pPr indent="457200" lvl="0" marL="0" rtl="0" algn="l">
              <a:lnSpc>
                <a:spcPct val="90000"/>
              </a:lnSpc>
              <a:spcBef>
                <a:spcPts val="500"/>
              </a:spcBef>
              <a:spcAft>
                <a:spcPts val="0"/>
              </a:spcAft>
              <a:buNone/>
            </a:pPr>
            <a:r>
              <a:rPr lang="en" sz="1900">
                <a:solidFill>
                  <a:srgbClr val="000000"/>
                </a:solidFill>
                <a:latin typeface="Arial"/>
                <a:ea typeface="Arial"/>
                <a:cs typeface="Arial"/>
                <a:sym typeface="Arial"/>
              </a:rPr>
              <a:t>•</a:t>
            </a:r>
            <a:r>
              <a:rPr lang="en" sz="1900">
                <a:solidFill>
                  <a:srgbClr val="000000"/>
                </a:solidFill>
              </a:rPr>
              <a:t>SSH(Secure shell) keys</a:t>
            </a:r>
            <a:endParaRPr sz="1900">
              <a:solidFill>
                <a:srgbClr val="000000"/>
              </a:solidFill>
            </a:endParaRPr>
          </a:p>
          <a:p>
            <a:pPr indent="0" lvl="0" marL="0" rtl="0" algn="l">
              <a:lnSpc>
                <a:spcPct val="90000"/>
              </a:lnSpc>
              <a:spcBef>
                <a:spcPts val="1000"/>
              </a:spcBef>
              <a:spcAft>
                <a:spcPts val="0"/>
              </a:spcAft>
              <a:buNone/>
            </a:pPr>
            <a:r>
              <a:rPr lang="en" sz="2300">
                <a:solidFill>
                  <a:srgbClr val="000000"/>
                </a:solidFill>
                <a:latin typeface="Arial"/>
                <a:ea typeface="Arial"/>
                <a:cs typeface="Arial"/>
                <a:sym typeface="Arial"/>
              </a:rPr>
              <a:t>•</a:t>
            </a:r>
            <a:r>
              <a:rPr lang="en" sz="2300">
                <a:solidFill>
                  <a:srgbClr val="000000"/>
                </a:solidFill>
              </a:rPr>
              <a:t>You can deploy and update secrets and application configuration without having to rebuild container images, or without exposing your secrets in your stack configuration</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819150" y="473800"/>
            <a:ext cx="7505700" cy="954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Kubernetes is a Google Product</a:t>
            </a:r>
            <a:endParaRPr/>
          </a:p>
        </p:txBody>
      </p:sp>
      <p:sp>
        <p:nvSpPr>
          <p:cNvPr id="271" name="Google Shape;271;p36"/>
          <p:cNvSpPr txBox="1"/>
          <p:nvPr>
            <p:ph idx="1" type="body"/>
          </p:nvPr>
        </p:nvSpPr>
        <p:spPr>
          <a:xfrm>
            <a:off x="819150" y="1081400"/>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rgbClr val="000000"/>
                </a:solidFill>
                <a:latin typeface="Arial"/>
                <a:ea typeface="Arial"/>
                <a:cs typeface="Arial"/>
                <a:sym typeface="Arial"/>
              </a:rPr>
              <a:t>•</a:t>
            </a:r>
            <a:r>
              <a:rPr lang="en" sz="2200">
                <a:solidFill>
                  <a:srgbClr val="000000"/>
                </a:solidFill>
              </a:rPr>
              <a:t>Kubernetes was originally designed by Google</a:t>
            </a:r>
            <a:endParaRPr sz="2200">
              <a:solidFill>
                <a:srgbClr val="000000"/>
              </a:solidFill>
            </a:endParaRPr>
          </a:p>
          <a:p>
            <a:pPr indent="0" lvl="0" marL="0" rtl="0" algn="l">
              <a:lnSpc>
                <a:spcPct val="90000"/>
              </a:lnSpc>
              <a:spcBef>
                <a:spcPts val="1000"/>
              </a:spcBef>
              <a:spcAft>
                <a:spcPts val="0"/>
              </a:spcAft>
              <a:buNone/>
            </a:pPr>
            <a:r>
              <a:rPr lang="en" sz="2200">
                <a:solidFill>
                  <a:srgbClr val="000000"/>
                </a:solidFill>
                <a:latin typeface="Arial"/>
                <a:ea typeface="Arial"/>
                <a:cs typeface="Arial"/>
                <a:sym typeface="Arial"/>
              </a:rPr>
              <a:t>•</a:t>
            </a:r>
            <a:r>
              <a:rPr lang="en" sz="2200">
                <a:solidFill>
                  <a:srgbClr val="000000"/>
                </a:solidFill>
              </a:rPr>
              <a:t>Google has years of accumulated experience in working with container orchestration at a grand scale</a:t>
            </a:r>
            <a:endParaRPr sz="2200">
              <a:solidFill>
                <a:srgbClr val="000000"/>
              </a:solidFill>
            </a:endParaRPr>
          </a:p>
          <a:p>
            <a:pPr indent="0" lvl="0" marL="0" rtl="0" algn="l">
              <a:lnSpc>
                <a:spcPct val="90000"/>
              </a:lnSpc>
              <a:spcBef>
                <a:spcPts val="1000"/>
              </a:spcBef>
              <a:spcAft>
                <a:spcPts val="0"/>
              </a:spcAft>
              <a:buNone/>
            </a:pPr>
            <a:r>
              <a:rPr lang="en" sz="2200">
                <a:solidFill>
                  <a:srgbClr val="000000"/>
                </a:solidFill>
                <a:latin typeface="Arial"/>
                <a:ea typeface="Arial"/>
                <a:cs typeface="Arial"/>
                <a:sym typeface="Arial"/>
              </a:rPr>
              <a:t>•</a:t>
            </a:r>
            <a:r>
              <a:rPr lang="en" sz="2200">
                <a:solidFill>
                  <a:srgbClr val="000000"/>
                </a:solidFill>
              </a:rPr>
              <a:t>Kubernetes is now maintained by Cloud Native Computing Foundation(CNCF)</a:t>
            </a:r>
            <a:endParaRPr sz="2200">
              <a:solidFill>
                <a:srgbClr val="000000"/>
              </a:solidFill>
            </a:endParaRPr>
          </a:p>
          <a:p>
            <a:pPr indent="0" lvl="0" marL="457200" rtl="0" algn="l">
              <a:lnSpc>
                <a:spcPct val="90000"/>
              </a:lnSpc>
              <a:spcBef>
                <a:spcPts val="500"/>
              </a:spcBef>
              <a:spcAft>
                <a:spcPts val="0"/>
              </a:spcAft>
              <a:buNone/>
            </a:pPr>
            <a:r>
              <a:rPr lang="en" sz="1800">
                <a:solidFill>
                  <a:srgbClr val="000000"/>
                </a:solidFill>
                <a:latin typeface="Arial"/>
                <a:ea typeface="Arial"/>
                <a:cs typeface="Arial"/>
                <a:sym typeface="Arial"/>
              </a:rPr>
              <a:t>•</a:t>
            </a:r>
            <a:r>
              <a:rPr lang="en" sz="1800">
                <a:solidFill>
                  <a:srgbClr val="000000"/>
                </a:solidFill>
              </a:rPr>
              <a:t>Linux Foundation project created with the intent to advance container technology</a:t>
            </a:r>
            <a:endParaRPr sz="1800">
              <a:solidFill>
                <a:srgbClr val="000000"/>
              </a:solidFill>
            </a:endParaRPr>
          </a:p>
          <a:p>
            <a:pPr indent="457200" lvl="0" marL="0" rtl="0" algn="l">
              <a:lnSpc>
                <a:spcPct val="90000"/>
              </a:lnSpc>
              <a:spcBef>
                <a:spcPts val="500"/>
              </a:spcBef>
              <a:spcAft>
                <a:spcPts val="0"/>
              </a:spcAft>
              <a:buNone/>
            </a:pPr>
            <a:r>
              <a:rPr lang="en" sz="1800">
                <a:solidFill>
                  <a:srgbClr val="000000"/>
                </a:solidFill>
                <a:latin typeface="Arial"/>
                <a:ea typeface="Arial"/>
                <a:cs typeface="Arial"/>
                <a:sym typeface="Arial"/>
              </a:rPr>
              <a:t>•</a:t>
            </a:r>
            <a:r>
              <a:rPr lang="en" sz="1800">
                <a:solidFill>
                  <a:srgbClr val="000000"/>
                </a:solidFill>
              </a:rPr>
              <a:t>Founders: Google, Twitter, Intel, Cisco, IBM, Docker, Vmware, and more</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819150" y="337450"/>
            <a:ext cx="7505700" cy="9546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Vendor Agnostic</a:t>
            </a:r>
            <a:endParaRPr/>
          </a:p>
        </p:txBody>
      </p:sp>
      <p:sp>
        <p:nvSpPr>
          <p:cNvPr id="277" name="Google Shape;277;p37"/>
          <p:cNvSpPr txBox="1"/>
          <p:nvPr>
            <p:ph idx="1" type="body"/>
          </p:nvPr>
        </p:nvSpPr>
        <p:spPr>
          <a:xfrm>
            <a:off x="819150" y="949625"/>
            <a:ext cx="7505700" cy="2448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rgbClr val="000000"/>
                </a:solidFill>
              </a:rPr>
              <a:t>•Does not limit the types of applications supported</a:t>
            </a:r>
            <a:endParaRPr sz="1800">
              <a:solidFill>
                <a:srgbClr val="000000"/>
              </a:solidFill>
            </a:endParaRPr>
          </a:p>
          <a:p>
            <a:pPr indent="0" lvl="0" marL="0" rtl="0" algn="l">
              <a:lnSpc>
                <a:spcPct val="90000"/>
              </a:lnSpc>
              <a:spcBef>
                <a:spcPts val="1000"/>
              </a:spcBef>
              <a:spcAft>
                <a:spcPts val="0"/>
              </a:spcAft>
              <a:buNone/>
            </a:pPr>
            <a:r>
              <a:rPr lang="en" sz="1800">
                <a:solidFill>
                  <a:srgbClr val="000000"/>
                </a:solidFill>
              </a:rPr>
              <a:t>•Supports an extreme variety of workloads, such as stateless, stateful, and data-processing workloads</a:t>
            </a:r>
            <a:endParaRPr sz="1800">
              <a:solidFill>
                <a:srgbClr val="000000"/>
              </a:solidFill>
            </a:endParaRPr>
          </a:p>
          <a:p>
            <a:pPr indent="0" lvl="0" marL="0" rtl="0" algn="l">
              <a:lnSpc>
                <a:spcPct val="90000"/>
              </a:lnSpc>
              <a:spcBef>
                <a:spcPts val="1000"/>
              </a:spcBef>
              <a:spcAft>
                <a:spcPts val="0"/>
              </a:spcAft>
              <a:buNone/>
            </a:pPr>
            <a:r>
              <a:rPr lang="en" sz="1800">
                <a:solidFill>
                  <a:srgbClr val="000000"/>
                </a:solidFill>
              </a:rPr>
              <a:t>•Does not mandate a configuration language/system</a:t>
            </a:r>
            <a:endParaRPr sz="1800">
              <a:solidFill>
                <a:srgbClr val="000000"/>
              </a:solidFill>
            </a:endParaRPr>
          </a:p>
          <a:p>
            <a:pPr indent="0" lvl="0" marL="0" rtl="0" algn="l">
              <a:lnSpc>
                <a:spcPct val="90000"/>
              </a:lnSpc>
              <a:spcBef>
                <a:spcPts val="1000"/>
              </a:spcBef>
              <a:spcAft>
                <a:spcPts val="0"/>
              </a:spcAft>
              <a:buNone/>
            </a:pPr>
            <a:r>
              <a:rPr lang="en" sz="1800">
                <a:solidFill>
                  <a:srgbClr val="000000"/>
                </a:solidFill>
              </a:rPr>
              <a:t>•Does not dictate logging, monitoring, or alerting solutions</a:t>
            </a:r>
            <a:endParaRPr sz="1800">
              <a:solidFill>
                <a:srgbClr val="000000"/>
              </a:solidFill>
            </a:endParaRPr>
          </a:p>
          <a:p>
            <a:pPr indent="0" lvl="0" marL="0" rtl="0" algn="l">
              <a:lnSpc>
                <a:spcPct val="90000"/>
              </a:lnSpc>
              <a:spcBef>
                <a:spcPts val="1000"/>
              </a:spcBef>
              <a:spcAft>
                <a:spcPts val="0"/>
              </a:spcAft>
              <a:buNone/>
            </a:pPr>
            <a:r>
              <a:rPr lang="en" sz="1800">
                <a:solidFill>
                  <a:srgbClr val="000000"/>
                </a:solidFill>
              </a:rPr>
              <a:t>•Can mount a storage system of your choice, such as local storages, public cloud providers, and more</a:t>
            </a:r>
            <a:endParaRPr sz="1800">
              <a:solidFill>
                <a:srgbClr val="000000"/>
              </a:solidFill>
            </a:endParaRPr>
          </a:p>
          <a:p>
            <a:pPr indent="0" lvl="0" marL="0" rtl="0" algn="l">
              <a:lnSpc>
                <a:spcPct val="90000"/>
              </a:lnSpc>
              <a:spcBef>
                <a:spcPts val="1000"/>
              </a:spcBef>
              <a:spcAft>
                <a:spcPts val="0"/>
              </a:spcAft>
              <a:buNone/>
            </a:pPr>
            <a:r>
              <a:rPr lang="en" sz="1800">
                <a:solidFill>
                  <a:srgbClr val="000000"/>
                </a:solidFill>
              </a:rPr>
              <a:t>•Provides the foundation for building developer platforms, but preserves user choice and flexibility</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implement this?</a:t>
            </a:r>
            <a:endParaRPr/>
          </a:p>
        </p:txBody>
      </p:sp>
      <p:sp>
        <p:nvSpPr>
          <p:cNvPr id="283" name="Google Shape;283;p38"/>
          <p:cNvSpPr txBox="1"/>
          <p:nvPr>
            <p:ph idx="1" type="body"/>
          </p:nvPr>
        </p:nvSpPr>
        <p:spPr>
          <a:xfrm>
            <a:off x="819150" y="15569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Cloud providers</a:t>
            </a:r>
            <a:endParaRPr sz="1700"/>
          </a:p>
          <a:p>
            <a:pPr indent="-336550" lvl="0" marL="457200" rtl="0" algn="l">
              <a:spcBef>
                <a:spcPts val="0"/>
              </a:spcBef>
              <a:spcAft>
                <a:spcPts val="0"/>
              </a:spcAft>
              <a:buSzPts val="1700"/>
              <a:buChar char="●"/>
            </a:pPr>
            <a:r>
              <a:rPr lang="en" sz="1700"/>
              <a:t>Set up yourself with kubeadm</a:t>
            </a:r>
            <a:endParaRPr sz="1700"/>
          </a:p>
          <a:p>
            <a:pPr indent="-323850" lvl="1" marL="914400" rtl="0" algn="l">
              <a:spcBef>
                <a:spcPts val="0"/>
              </a:spcBef>
              <a:spcAft>
                <a:spcPts val="0"/>
              </a:spcAft>
              <a:buSzPts val="1500"/>
              <a:buChar char="○"/>
            </a:pPr>
            <a:r>
              <a:rPr lang="en" sz="1500"/>
              <a:t>Requires Linux machines</a:t>
            </a:r>
            <a:endParaRPr sz="1500"/>
          </a:p>
          <a:p>
            <a:pPr indent="-336550" lvl="0" marL="457200" rtl="0" algn="l">
              <a:spcBef>
                <a:spcPts val="0"/>
              </a:spcBef>
              <a:spcAft>
                <a:spcPts val="0"/>
              </a:spcAft>
              <a:buSzPts val="1700"/>
              <a:buChar char="●"/>
            </a:pPr>
            <a:r>
              <a:rPr lang="en" sz="1700"/>
              <a:t>Training environments</a:t>
            </a:r>
            <a:endParaRPr sz="1700"/>
          </a:p>
          <a:p>
            <a:pPr indent="-323850" lvl="1" marL="914400" rtl="0" algn="l">
              <a:spcBef>
                <a:spcPts val="0"/>
              </a:spcBef>
              <a:spcAft>
                <a:spcPts val="0"/>
              </a:spcAft>
              <a:buSzPts val="1500"/>
              <a:buChar char="○"/>
            </a:pPr>
            <a:r>
              <a:rPr lang="en" sz="1500"/>
              <a:t>Minikube</a:t>
            </a:r>
            <a:endParaRPr sz="1500"/>
          </a:p>
          <a:p>
            <a:pPr indent="-323850" lvl="2" marL="1371600" rtl="0" algn="l">
              <a:spcBef>
                <a:spcPts val="0"/>
              </a:spcBef>
              <a:spcAft>
                <a:spcPts val="0"/>
              </a:spcAft>
              <a:buSzPts val="1500"/>
              <a:buChar char="■"/>
            </a:pPr>
            <a:r>
              <a:rPr lang="en" sz="1500"/>
              <a:t>Limitations: Only one Node</a:t>
            </a:r>
            <a:endParaRPr sz="1500"/>
          </a:p>
          <a:p>
            <a:pPr indent="-323850" lvl="1" marL="914400" rtl="0" algn="l">
              <a:spcBef>
                <a:spcPts val="0"/>
              </a:spcBef>
              <a:spcAft>
                <a:spcPts val="0"/>
              </a:spcAft>
              <a:buSzPts val="1500"/>
              <a:buChar char="○"/>
            </a:pPr>
            <a:r>
              <a:rPr lang="en" sz="1500"/>
              <a:t>Kind (K8s in Docker)</a:t>
            </a:r>
            <a:endParaRPr sz="1500"/>
          </a:p>
          <a:p>
            <a:pPr indent="-323850" lvl="2" marL="1371600" rtl="0" algn="l">
              <a:spcBef>
                <a:spcPts val="0"/>
              </a:spcBef>
              <a:spcAft>
                <a:spcPts val="0"/>
              </a:spcAft>
              <a:buSzPts val="1500"/>
              <a:buChar char="■"/>
            </a:pPr>
            <a:r>
              <a:rPr lang="en" sz="1500"/>
              <a:t>Limitations: Can’t seem to connect to exposed services</a:t>
            </a:r>
            <a:endParaRPr sz="1500"/>
          </a:p>
          <a:p>
            <a:pPr indent="-323850" lvl="1" marL="914400" rtl="0" algn="l">
              <a:spcBef>
                <a:spcPts val="0"/>
              </a:spcBef>
              <a:spcAft>
                <a:spcPts val="0"/>
              </a:spcAft>
              <a:buSzPts val="1500"/>
              <a:buChar char="○"/>
            </a:pPr>
            <a:r>
              <a:rPr lang="en" sz="1500"/>
              <a:t>Online tutorial</a:t>
            </a:r>
            <a:endParaRPr sz="1500"/>
          </a:p>
          <a:p>
            <a:pPr indent="-323850" lvl="2" marL="1371600" rtl="0" algn="l">
              <a:spcBef>
                <a:spcPts val="0"/>
              </a:spcBef>
              <a:spcAft>
                <a:spcPts val="0"/>
              </a:spcAft>
              <a:buSzPts val="1500"/>
              <a:buChar char="■"/>
            </a:pPr>
            <a:r>
              <a:rPr lang="en" sz="1500"/>
              <a:t>Limitations: Locked into certain commands, doesn’t preserve state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Kubernetes Objects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Pod</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Service</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Volume</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Namespace</a:t>
            </a:r>
            <a:endParaRPr sz="1500">
              <a:latin typeface="Comfortaa Regular"/>
              <a:ea typeface="Comfortaa Regular"/>
              <a:cs typeface="Comfortaa Regular"/>
              <a:sym typeface="Comforta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a:t>
            </a:r>
            <a:endParaRPr/>
          </a:p>
        </p:txBody>
      </p:sp>
      <p:sp>
        <p:nvSpPr>
          <p:cNvPr id="147" name="Google Shape;147;p16"/>
          <p:cNvSpPr txBox="1"/>
          <p:nvPr>
            <p:ph idx="1" type="body"/>
          </p:nvPr>
        </p:nvSpPr>
        <p:spPr>
          <a:xfrm>
            <a:off x="819150" y="1990725"/>
            <a:ext cx="36900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Most basic unit</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Wrapper around container(s)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Shares resources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Taxonomy</a:t>
            </a:r>
            <a:endParaRPr sz="1500">
              <a:latin typeface="Comfortaa Regular"/>
              <a:ea typeface="Comfortaa Regular"/>
              <a:cs typeface="Comfortaa Regular"/>
              <a:sym typeface="Comfortaa Regular"/>
            </a:endParaRPr>
          </a:p>
        </p:txBody>
      </p:sp>
      <p:pic>
        <p:nvPicPr>
          <p:cNvPr id="148" name="Google Shape;148;p16"/>
          <p:cNvPicPr preferRelativeResize="0"/>
          <p:nvPr/>
        </p:nvPicPr>
        <p:blipFill rotWithShape="1">
          <a:blip r:embed="rId3">
            <a:alphaModFix/>
          </a:blip>
          <a:srcRect b="7751" l="3075" r="1404" t="5442"/>
          <a:stretch/>
        </p:blipFill>
        <p:spPr>
          <a:xfrm>
            <a:off x="4509050" y="1064325"/>
            <a:ext cx="4211526" cy="257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 - Controllers</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Manage use cases of Pods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Used to create replica sets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Replica Set Controllers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Job Controllers</a:t>
            </a:r>
            <a:endParaRPr sz="1500">
              <a:latin typeface="Comfortaa Regular"/>
              <a:ea typeface="Comfortaa Regular"/>
              <a:cs typeface="Comfortaa Regular"/>
              <a:sym typeface="Comfortaa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160" name="Google Shape;160;p18"/>
          <p:cNvSpPr txBox="1"/>
          <p:nvPr>
            <p:ph idx="1" type="body"/>
          </p:nvPr>
        </p:nvSpPr>
        <p:spPr>
          <a:xfrm>
            <a:off x="819150" y="204007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Abstraction defining a set of pods and a policy by which to access them</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Enable loose coupling between dependent pods</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Defined using a YAML or JSON</a:t>
            </a:r>
            <a:endParaRPr sz="1500">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t/>
            </a:r>
            <a:endParaRPr>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t/>
            </a:r>
            <a:endParaRPr>
              <a:latin typeface="Comfortaa Regular"/>
              <a:ea typeface="Comfortaa Regular"/>
              <a:cs typeface="Comfortaa Regular"/>
              <a:sym typeface="Comfortaa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Exposing a Service</a:t>
            </a:r>
            <a:endParaRPr/>
          </a:p>
        </p:txBody>
      </p:sp>
      <p:sp>
        <p:nvSpPr>
          <p:cNvPr id="166" name="Google Shape;166;p19"/>
          <p:cNvSpPr txBox="1"/>
          <p:nvPr>
            <p:ph idx="1" type="body"/>
          </p:nvPr>
        </p:nvSpPr>
        <p:spPr>
          <a:xfrm>
            <a:off x="819150" y="1631100"/>
            <a:ext cx="7505700" cy="2807700"/>
          </a:xfrm>
          <a:prstGeom prst="rect">
            <a:avLst/>
          </a:prstGeom>
        </p:spPr>
        <p:txBody>
          <a:bodyPr anchorCtr="0" anchor="t" bIns="91425" lIns="91425" spcFirstLastPara="1" rIns="91425" wrap="square" tIns="91425">
            <a:noAutofit/>
          </a:bodyPr>
          <a:lstStyle/>
          <a:p>
            <a:pPr indent="-317500" lvl="1" marL="914400" rtl="0" algn="l">
              <a:lnSpc>
                <a:spcPct val="175000"/>
              </a:lnSpc>
              <a:spcBef>
                <a:spcPts val="3000"/>
              </a:spcBef>
              <a:spcAft>
                <a:spcPts val="0"/>
              </a:spcAft>
              <a:buClr>
                <a:srgbClr val="000000"/>
              </a:buClr>
              <a:buSzPts val="1400"/>
              <a:buFont typeface="Comfortaa Regular"/>
              <a:buChar char="➢"/>
            </a:pPr>
            <a:r>
              <a:rPr i="1" lang="en" sz="1400">
                <a:solidFill>
                  <a:srgbClr val="000000"/>
                </a:solidFill>
                <a:highlight>
                  <a:srgbClr val="FFFFFF"/>
                </a:highlight>
                <a:latin typeface="Comfortaa Regular"/>
                <a:ea typeface="Comfortaa Regular"/>
                <a:cs typeface="Comfortaa Regular"/>
                <a:sym typeface="Comfortaa Regular"/>
              </a:rPr>
              <a:t>ClusterIP</a:t>
            </a:r>
            <a:r>
              <a:rPr lang="en" sz="1400">
                <a:solidFill>
                  <a:srgbClr val="000000"/>
                </a:solidFill>
                <a:highlight>
                  <a:srgbClr val="FFFFFF"/>
                </a:highlight>
                <a:latin typeface="Comfortaa Regular"/>
                <a:ea typeface="Comfortaa Regular"/>
                <a:cs typeface="Comfortaa Regular"/>
                <a:sym typeface="Comfortaa Regular"/>
              </a:rPr>
              <a:t> (default) - Service only reachable from within the cluster.</a:t>
            </a:r>
            <a:endParaRPr sz="1400">
              <a:solidFill>
                <a:srgbClr val="000000"/>
              </a:solidFill>
              <a:highlight>
                <a:srgbClr val="FFFFFF"/>
              </a:highlight>
              <a:latin typeface="Comfortaa Regular"/>
              <a:ea typeface="Comfortaa Regular"/>
              <a:cs typeface="Comfortaa Regular"/>
              <a:sym typeface="Comfortaa Regular"/>
            </a:endParaRPr>
          </a:p>
          <a:p>
            <a:pPr indent="-317500" lvl="1" marL="914400" rtl="0" algn="l">
              <a:lnSpc>
                <a:spcPct val="175000"/>
              </a:lnSpc>
              <a:spcBef>
                <a:spcPts val="0"/>
              </a:spcBef>
              <a:spcAft>
                <a:spcPts val="0"/>
              </a:spcAft>
              <a:buClr>
                <a:srgbClr val="000000"/>
              </a:buClr>
              <a:buSzPts val="1400"/>
              <a:buFont typeface="Arial"/>
              <a:buChar char="➢"/>
            </a:pPr>
            <a:r>
              <a:rPr i="1" lang="en" sz="1400">
                <a:solidFill>
                  <a:srgbClr val="000000"/>
                </a:solidFill>
                <a:highlight>
                  <a:srgbClr val="FFFFFF"/>
                </a:highlight>
                <a:latin typeface="Comfortaa Regular"/>
                <a:ea typeface="Comfortaa Regular"/>
                <a:cs typeface="Comfortaa Regular"/>
                <a:sym typeface="Comfortaa Regular"/>
              </a:rPr>
              <a:t>NodePort</a:t>
            </a:r>
            <a:r>
              <a:rPr lang="en" sz="1400">
                <a:solidFill>
                  <a:srgbClr val="000000"/>
                </a:solidFill>
                <a:highlight>
                  <a:srgbClr val="FFFFFF"/>
                </a:highlight>
                <a:latin typeface="Comfortaa Regular"/>
                <a:ea typeface="Comfortaa Regular"/>
                <a:cs typeface="Comfortaa Regular"/>
                <a:sym typeface="Comfortaa Regular"/>
              </a:rPr>
              <a:t> - Service accessible from outside the cluster using </a:t>
            </a:r>
            <a:r>
              <a:rPr lang="en" sz="1400">
                <a:solidFill>
                  <a:srgbClr val="303030"/>
                </a:solidFill>
                <a:highlight>
                  <a:srgbClr val="F7F7F7"/>
                </a:highlight>
                <a:latin typeface="Comfortaa Regular"/>
                <a:ea typeface="Comfortaa Regular"/>
                <a:cs typeface="Comfortaa Regular"/>
                <a:sym typeface="Comfortaa Regular"/>
              </a:rPr>
              <a:t>&lt;NodeIP&gt;:&lt;NodePort&gt;</a:t>
            </a:r>
            <a:r>
              <a:rPr lang="en" sz="1400">
                <a:solidFill>
                  <a:srgbClr val="000000"/>
                </a:solidFill>
                <a:highlight>
                  <a:srgbClr val="FFFFFF"/>
                </a:highlight>
                <a:latin typeface="Comfortaa Regular"/>
                <a:ea typeface="Comfortaa Regular"/>
                <a:cs typeface="Comfortaa Regular"/>
                <a:sym typeface="Comfortaa Regular"/>
              </a:rPr>
              <a:t>.</a:t>
            </a:r>
            <a:endParaRPr sz="1400">
              <a:solidFill>
                <a:srgbClr val="000000"/>
              </a:solidFill>
              <a:highlight>
                <a:srgbClr val="FFFFFF"/>
              </a:highlight>
              <a:latin typeface="Comfortaa Regular"/>
              <a:ea typeface="Comfortaa Regular"/>
              <a:cs typeface="Comfortaa Regular"/>
              <a:sym typeface="Comfortaa Regular"/>
            </a:endParaRPr>
          </a:p>
          <a:p>
            <a:pPr indent="-317500" lvl="1" marL="914400" rtl="0" algn="l">
              <a:lnSpc>
                <a:spcPct val="175000"/>
              </a:lnSpc>
              <a:spcBef>
                <a:spcPts val="0"/>
              </a:spcBef>
              <a:spcAft>
                <a:spcPts val="0"/>
              </a:spcAft>
              <a:buClr>
                <a:srgbClr val="000000"/>
              </a:buClr>
              <a:buSzPts val="1400"/>
              <a:buFont typeface="Comfortaa Regular"/>
              <a:buChar char="➢"/>
            </a:pPr>
            <a:r>
              <a:rPr i="1" lang="en" sz="1400">
                <a:solidFill>
                  <a:srgbClr val="000000"/>
                </a:solidFill>
                <a:highlight>
                  <a:srgbClr val="FFFFFF"/>
                </a:highlight>
                <a:latin typeface="Comfortaa Regular"/>
                <a:ea typeface="Comfortaa Regular"/>
                <a:cs typeface="Comfortaa Regular"/>
                <a:sym typeface="Comfortaa Regular"/>
              </a:rPr>
              <a:t>LoadBalancer</a:t>
            </a:r>
            <a:r>
              <a:rPr lang="en" sz="1400">
                <a:solidFill>
                  <a:srgbClr val="000000"/>
                </a:solidFill>
                <a:highlight>
                  <a:srgbClr val="FFFFFF"/>
                </a:highlight>
                <a:latin typeface="Comfortaa Regular"/>
                <a:ea typeface="Comfortaa Regular"/>
                <a:cs typeface="Comfortaa Regular"/>
                <a:sym typeface="Comfortaa Regular"/>
              </a:rPr>
              <a:t> - Assigns a fixed, external IP to the Service.</a:t>
            </a:r>
            <a:endParaRPr sz="1400">
              <a:solidFill>
                <a:srgbClr val="000000"/>
              </a:solidFill>
              <a:highlight>
                <a:srgbClr val="FFFFFF"/>
              </a:highlight>
              <a:latin typeface="Comfortaa Regular"/>
              <a:ea typeface="Comfortaa Regular"/>
              <a:cs typeface="Comfortaa Regular"/>
              <a:sym typeface="Comfortaa Regular"/>
            </a:endParaRPr>
          </a:p>
          <a:p>
            <a:pPr indent="-317500" lvl="1" marL="914400" rtl="0" algn="l">
              <a:lnSpc>
                <a:spcPct val="175000"/>
              </a:lnSpc>
              <a:spcBef>
                <a:spcPts val="0"/>
              </a:spcBef>
              <a:spcAft>
                <a:spcPts val="0"/>
              </a:spcAft>
              <a:buClr>
                <a:srgbClr val="000000"/>
              </a:buClr>
              <a:buSzPts val="1400"/>
              <a:buFont typeface="Comfortaa Regular"/>
              <a:buChar char="➢"/>
            </a:pPr>
            <a:r>
              <a:rPr lang="en" sz="1400">
                <a:solidFill>
                  <a:srgbClr val="000000"/>
                </a:solidFill>
                <a:highlight>
                  <a:srgbClr val="FFFFFF"/>
                </a:highlight>
                <a:latin typeface="Comfortaa Regular"/>
                <a:ea typeface="Comfortaa Regular"/>
                <a:cs typeface="Comfortaa Regular"/>
                <a:sym typeface="Comfortaa Regular"/>
              </a:rPr>
              <a:t>ExternalName - Exposes Service using an arbitrary name, specified by </a:t>
            </a:r>
            <a:r>
              <a:rPr lang="en" sz="1050">
                <a:solidFill>
                  <a:srgbClr val="303030"/>
                </a:solidFill>
                <a:highlight>
                  <a:srgbClr val="F7F7F7"/>
                </a:highlight>
                <a:latin typeface="Roboto Mono"/>
                <a:ea typeface="Roboto Mono"/>
                <a:cs typeface="Roboto Mono"/>
                <a:sym typeface="Roboto Mono"/>
              </a:rPr>
              <a:t>externalName</a:t>
            </a:r>
            <a:r>
              <a:rPr lang="en" sz="1200">
                <a:solidFill>
                  <a:srgbClr val="000000"/>
                </a:solidFill>
                <a:highlight>
                  <a:srgbClr val="FFFFFF"/>
                </a:highlight>
                <a:latin typeface="Roboto"/>
                <a:ea typeface="Roboto"/>
                <a:cs typeface="Roboto"/>
                <a:sym typeface="Roboto"/>
              </a:rPr>
              <a:t>  in the spec.</a:t>
            </a:r>
            <a:endParaRPr sz="1400">
              <a:solidFill>
                <a:srgbClr val="000000"/>
              </a:solidFill>
              <a:highlight>
                <a:srgbClr val="FFFFFF"/>
              </a:highlight>
              <a:latin typeface="Comfortaa Regular"/>
              <a:ea typeface="Comfortaa Regular"/>
              <a:cs typeface="Comfortaa Regular"/>
              <a:sym typeface="Comfortaa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 Kube Proxy</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Determines which Pod receives incoming request</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Port forwarding</a:t>
            </a:r>
            <a:endParaRPr sz="1500">
              <a:latin typeface="Comfortaa Regular"/>
              <a:ea typeface="Comfortaa Regular"/>
              <a:cs typeface="Comfortaa Regular"/>
              <a:sym typeface="Comfortaa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Directory accessible to all containers in a Pod</a:t>
            </a:r>
            <a:endParaRPr sz="1500">
              <a:latin typeface="Comfortaa Regular"/>
              <a:ea typeface="Comfortaa Regular"/>
              <a:cs typeface="Comfortaa Regular"/>
              <a:sym typeface="Comfortaa Regular"/>
            </a:endParaRPr>
          </a:p>
          <a:p>
            <a:pPr indent="-323850" lvl="0" marL="457200" rtl="0" algn="l">
              <a:lnSpc>
                <a:spcPct val="150000"/>
              </a:lnSpc>
              <a:spcBef>
                <a:spcPts val="0"/>
              </a:spcBef>
              <a:spcAft>
                <a:spcPts val="0"/>
              </a:spcAft>
              <a:buSzPts val="1500"/>
              <a:buFont typeface="Comfortaa Regular"/>
              <a:buChar char="●"/>
            </a:pPr>
            <a:r>
              <a:rPr lang="en" sz="1500">
                <a:latin typeface="Comfortaa Regular"/>
                <a:ea typeface="Comfortaa Regular"/>
                <a:cs typeface="Comfortaa Regular"/>
                <a:sym typeface="Comfortaa Regular"/>
              </a:rPr>
              <a:t>Abstraction that preserves data across container restarts</a:t>
            </a:r>
            <a:endParaRPr sz="1500">
              <a:latin typeface="Comfortaa Regular"/>
              <a:ea typeface="Comfortaa Regular"/>
              <a:cs typeface="Comfortaa Regular"/>
              <a:sym typeface="Comfortaa Regular"/>
            </a:endParaRPr>
          </a:p>
          <a:p>
            <a:pPr indent="0" lvl="0" marL="457200" rtl="0" algn="l">
              <a:lnSpc>
                <a:spcPct val="150000"/>
              </a:lnSpc>
              <a:spcBef>
                <a:spcPts val="1600"/>
              </a:spcBef>
              <a:spcAft>
                <a:spcPts val="1600"/>
              </a:spcAft>
              <a:buNone/>
            </a:pPr>
            <a:r>
              <a:t/>
            </a:r>
            <a:endParaRPr sz="1500">
              <a:latin typeface="Comfortaa Regular"/>
              <a:ea typeface="Comfortaa Regular"/>
              <a:cs typeface="Comfortaa Regular"/>
              <a:sym typeface="Comfortaa Regul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