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2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75DF3-D127-45DD-8BBA-75E03F699843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C6A48-96D3-4C5F-BA63-0DED9539B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504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精确率和召回率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又被叫做查准率和查全率，可以通过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P-R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图进行表示。以逻辑回归举例，其输出值是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0-1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之间的数字。 因此，如果我们想要判断用户的好坏，那么就必须定一个阈值。 比如大于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0.5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指定为好用户，小于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0.5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指定为坏用户，然后就可以得到相应的</a:t>
            </a:r>
            <a:r>
              <a:rPr lang="zh-CN" altLang="en-US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精确率和召回率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C6A48-96D3-4C5F-BA63-0DED9539B95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070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4690A-EE45-FF9A-C9F8-2B9E2C311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E733D3A-10E0-67FF-3394-81FCEB68DF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2CCEFC8-51AB-BCBB-A3D9-5DC0D02B7C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精确率和召回率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又被叫做查准率和查全率，可以通过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P-R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图进行表示。以逻辑回归举例，其输出值是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0-1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之间的数字。 因此，如果我们想要判断用户的好坏，那么就必须定一个阈值。 比如大于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0.5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指定为好用户，小于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0.5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指定为坏用户，然后就可以得到相应的</a:t>
            </a:r>
            <a:r>
              <a:rPr lang="zh-CN" altLang="en-US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精确率和召回率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86AC91-48FB-18D3-A5B2-EB98C0101C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C6A48-96D3-4C5F-BA63-0DED9539B95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330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E006A-01EF-8101-12B7-5F354EFF0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1F6103-32EC-3D7D-942F-886DC8387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A1CBC-E498-D25F-4967-B21D6FEF7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6737-22B4-4E81-BB2E-ED7B6F45F4C7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EB443-5224-115D-3DB0-F3AD7F24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A89E76-D413-C3DE-7C59-952D165F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917E-D82D-4F71-8CF4-40837581C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93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EB850-603B-EB47-C5D7-9E28B40A1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1A0399-01FF-5360-50A3-324FB9DAC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0B5FA1-300B-AD95-4F0C-D3396FDE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6737-22B4-4E81-BB2E-ED7B6F45F4C7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4B8355-0DE3-A68B-C7FD-D635D88F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6FE0AF-5002-476E-5CD0-FBDADBC6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917E-D82D-4F71-8CF4-40837581C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04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7134AF-02FF-7425-CF88-01E9D7A051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C269BF-53D5-7751-12EA-B902DEED6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878170-A868-C933-94D1-8FC045491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6737-22B4-4E81-BB2E-ED7B6F45F4C7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54195B-4112-1C16-232C-0D65364A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1CFB14-E49C-60DB-8C7F-21E6C408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917E-D82D-4F71-8CF4-40837581C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44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EC696-B131-1878-CB21-8F7F816FA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285AA0-2476-92F1-6A95-9AE6C39C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D540F5-AE40-8EFA-5D3D-6C542B392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6737-22B4-4E81-BB2E-ED7B6F45F4C7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624D8C-5436-9F25-78EE-1EAD6BE4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55BB7A-4525-27BC-EA32-6917D6DD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917E-D82D-4F71-8CF4-40837581C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04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006DF-15FF-9710-71AD-9CD4E3038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1CEFF2-D3BC-72FE-CB6E-55DCC872B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1879F9-5C4C-4C1F-3A0B-ADFDB35D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6737-22B4-4E81-BB2E-ED7B6F45F4C7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2EFF3F-B8E7-1FE3-FFD1-495F32A3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6C856C-033C-CDDC-1523-2AAC83FF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917E-D82D-4F71-8CF4-40837581C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21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5C6DD-3EC6-384B-488B-8B539E05D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9D411D-A941-2FAD-A252-48B70DA1E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7D1562-7604-62F6-4E42-F027CE246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5E8220-4BAB-F8A7-BEAF-F34BC242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6737-22B4-4E81-BB2E-ED7B6F45F4C7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3AC9C1-A5D4-C319-F0F9-9DAF5E498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467DE9-B1C8-A949-2F6C-B1972699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917E-D82D-4F71-8CF4-40837581C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96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BB1ED-B4C3-D2BF-4D13-6B45EF21A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5038DC-1476-A8DB-CD7A-6E54BEF5C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5848B3-8EEA-D779-C18F-F0CD0A0D1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276A48-6909-B4B3-D8D2-AFAB563D1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A3F7A8-39FF-D976-3213-DF9E48792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AE6DD4-7A3B-83BE-E5D2-25D564350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6737-22B4-4E81-BB2E-ED7B6F45F4C7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1C0776-0AF2-C2B9-B333-3795E7A1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68A661-9F9E-9C32-2ED5-D978127F2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917E-D82D-4F71-8CF4-40837581C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94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3F1B1-9DBE-FFB3-6A4E-D74EB857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B047F1-6E3C-6B9D-6F14-03710A5F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6737-22B4-4E81-BB2E-ED7B6F45F4C7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96B5DB-C9EC-8EAE-F52B-C1A31578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47D495-23DF-6033-CD0F-A4AD2DB2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917E-D82D-4F71-8CF4-40837581C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38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D70E74-B3DA-6944-FC2D-B5EBE7B57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6737-22B4-4E81-BB2E-ED7B6F45F4C7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8CDCE3-2A14-4812-0DF2-A55CA0D43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B94C03-55E3-9453-08B7-D6CD3C41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917E-D82D-4F71-8CF4-40837581C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82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6DDF0-33C7-8AB1-BAA2-505B03364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EDBF7F-86A2-B08D-1410-45031EB52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17E5A7-6DE3-14D8-FCA4-CA90D28B3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136885-0D69-3124-DDBC-289769B91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6737-22B4-4E81-BB2E-ED7B6F45F4C7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C68836-CBCF-336B-88E7-41330D59A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7B846E-206C-0D70-716C-3C50FE14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917E-D82D-4F71-8CF4-40837581C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87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BF62F-B910-8C89-FD4C-D29DC4CD6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467D66-687C-193F-2724-69B45583F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4FCAD6-B750-FCC0-D39D-43F20BE1D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020BF1-4D15-BF2A-7B6C-C361A0E0C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6737-22B4-4E81-BB2E-ED7B6F45F4C7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E2D9B4-C758-6730-BD89-22301A5AC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E6375A-5C38-4BFD-20CA-C097D90D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917E-D82D-4F71-8CF4-40837581C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46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578FA2-BD4E-BF49-A67B-5104097F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AF9756-9F4F-5A0D-9A50-91E173E90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6E9AE-4F1B-C10D-3ED7-228257AF5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F6737-22B4-4E81-BB2E-ED7B6F45F4C7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7462D-29CA-5052-3EB0-32610DB18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D5AAD1-D3F4-1508-1603-BB0EBB11F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9917E-D82D-4F71-8CF4-40837581C3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E80C8E04-6BB2-1793-7358-A70E8797DA25}"/>
              </a:ext>
            </a:extLst>
          </p:cNvPr>
          <p:cNvSpPr txBox="1"/>
          <p:nvPr/>
        </p:nvSpPr>
        <p:spPr>
          <a:xfrm>
            <a:off x="135082" y="187037"/>
            <a:ext cx="266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ROC</a:t>
            </a:r>
            <a:r>
              <a:rPr lang="zh-CN" altLang="en-US" dirty="0"/>
              <a:t>曲线</a:t>
            </a:r>
            <a:r>
              <a:rPr lang="en-US" altLang="zh-CN" dirty="0"/>
              <a:t>-</a:t>
            </a:r>
            <a:r>
              <a:rPr lang="zh-CN" altLang="en-US" dirty="0"/>
              <a:t>内部验证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FC4010F-A702-1B8D-1A8C-43D96D874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5370"/>
            <a:ext cx="6091382" cy="487310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3E6748E-7FEE-351B-31AC-2A1B62082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813" y="1666066"/>
            <a:ext cx="6086187" cy="365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3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8F810-3FAE-FA7B-65B8-F32F3E4D6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F007168-C99E-3F61-E24A-BE60B3DC5642}"/>
              </a:ext>
            </a:extLst>
          </p:cNvPr>
          <p:cNvSpPr txBox="1"/>
          <p:nvPr/>
        </p:nvSpPr>
        <p:spPr>
          <a:xfrm>
            <a:off x="135082" y="187037"/>
            <a:ext cx="266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ROC</a:t>
            </a:r>
            <a:r>
              <a:rPr lang="zh-CN" altLang="en-US" dirty="0"/>
              <a:t>曲线</a:t>
            </a:r>
            <a:r>
              <a:rPr lang="en-US" altLang="zh-CN" dirty="0"/>
              <a:t>-</a:t>
            </a:r>
            <a:r>
              <a:rPr lang="zh-CN" altLang="en-US" dirty="0"/>
              <a:t>外部验证队列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86A6C8-090F-74AE-EA0C-4E513C7B8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" y="994525"/>
            <a:ext cx="6086187" cy="4868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07927A-67F5-971F-42B5-8F73ADD61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3144"/>
            <a:ext cx="6086187" cy="365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5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4A6F0EB-7297-1BD9-77EA-CB0824EDB023}"/>
              </a:ext>
            </a:extLst>
          </p:cNvPr>
          <p:cNvSpPr txBox="1"/>
          <p:nvPr/>
        </p:nvSpPr>
        <p:spPr>
          <a:xfrm>
            <a:off x="217343" y="231171"/>
            <a:ext cx="1116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11111"/>
                </a:solidFill>
                <a:latin typeface="Arial" panose="020B0604020202020204" pitchFamily="34" charset="0"/>
              </a:rPr>
              <a:t>精确率</a:t>
            </a:r>
            <a:r>
              <a:rPr lang="en-US" altLang="zh-CN" dirty="0">
                <a:solidFill>
                  <a:srgbClr val="111111"/>
                </a:solidFill>
                <a:latin typeface="Arial" panose="020B0604020202020204" pitchFamily="34" charset="0"/>
              </a:rPr>
              <a:t>-</a:t>
            </a:r>
            <a:r>
              <a:rPr lang="zh-CN" altLang="en-US" dirty="0">
                <a:solidFill>
                  <a:srgbClr val="111111"/>
                </a:solidFill>
                <a:latin typeface="Arial" panose="020B0604020202020204" pitchFamily="34" charset="0"/>
              </a:rPr>
              <a:t>召回率曲线（</a:t>
            </a:r>
            <a:r>
              <a:rPr lang="en-US" altLang="zh-CN" dirty="0">
                <a:solidFill>
                  <a:srgbClr val="111111"/>
                </a:solidFill>
                <a:latin typeface="Arial" panose="020B0604020202020204" pitchFamily="34" charset="0"/>
              </a:rPr>
              <a:t>PR</a:t>
            </a:r>
            <a:r>
              <a:rPr lang="zh-CN" altLang="en-US" dirty="0">
                <a:solidFill>
                  <a:srgbClr val="111111"/>
                </a:solidFill>
                <a:latin typeface="Arial" panose="020B0604020202020204" pitchFamily="34" charset="0"/>
              </a:rPr>
              <a:t>曲线）</a:t>
            </a:r>
            <a:r>
              <a:rPr lang="en-US" altLang="zh-CN" dirty="0">
                <a:solidFill>
                  <a:srgbClr val="111111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dirty="0">
                <a:solidFill>
                  <a:srgbClr val="111111"/>
                </a:solidFill>
                <a:latin typeface="Arial" panose="020B0604020202020204" pitchFamily="34" charset="0"/>
              </a:rPr>
              <a:t>内部队列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15FFA64-987A-5621-7AE1-F131BA5D3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0103"/>
            <a:ext cx="6096000" cy="4876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16AC102-8476-4C54-5981-05C4749D75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19703"/>
            <a:ext cx="6096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5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ABD16-05C6-3F8E-443E-9307F9F9A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48B718E-EE09-158F-74DB-5F5D649CDC1F}"/>
              </a:ext>
            </a:extLst>
          </p:cNvPr>
          <p:cNvSpPr txBox="1"/>
          <p:nvPr/>
        </p:nvSpPr>
        <p:spPr>
          <a:xfrm>
            <a:off x="217343" y="231171"/>
            <a:ext cx="1116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11111"/>
                </a:solidFill>
                <a:latin typeface="Arial" panose="020B0604020202020204" pitchFamily="34" charset="0"/>
              </a:rPr>
              <a:t>精确率</a:t>
            </a:r>
            <a:r>
              <a:rPr lang="en-US" altLang="zh-CN" dirty="0">
                <a:solidFill>
                  <a:srgbClr val="111111"/>
                </a:solidFill>
                <a:latin typeface="Arial" panose="020B0604020202020204" pitchFamily="34" charset="0"/>
              </a:rPr>
              <a:t>-</a:t>
            </a:r>
            <a:r>
              <a:rPr lang="zh-CN" altLang="en-US" dirty="0">
                <a:solidFill>
                  <a:srgbClr val="111111"/>
                </a:solidFill>
                <a:latin typeface="Arial" panose="020B0604020202020204" pitchFamily="34" charset="0"/>
              </a:rPr>
              <a:t>召回率曲线（</a:t>
            </a:r>
            <a:r>
              <a:rPr lang="en-US" altLang="zh-CN" dirty="0">
                <a:solidFill>
                  <a:srgbClr val="111111"/>
                </a:solidFill>
                <a:latin typeface="Arial" panose="020B0604020202020204" pitchFamily="34" charset="0"/>
              </a:rPr>
              <a:t>PR</a:t>
            </a:r>
            <a:r>
              <a:rPr lang="zh-CN" altLang="en-US" dirty="0">
                <a:solidFill>
                  <a:srgbClr val="111111"/>
                </a:solidFill>
                <a:latin typeface="Arial" panose="020B0604020202020204" pitchFamily="34" charset="0"/>
              </a:rPr>
              <a:t>曲线）</a:t>
            </a:r>
            <a:r>
              <a:rPr lang="en-US" altLang="zh-CN" dirty="0">
                <a:solidFill>
                  <a:srgbClr val="111111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dirty="0">
                <a:solidFill>
                  <a:srgbClr val="111111"/>
                </a:solidFill>
                <a:latin typeface="Arial" panose="020B0604020202020204" pitchFamily="34" charset="0"/>
              </a:rPr>
              <a:t>外部验证队列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5C99BC-1014-C910-8656-A02D8A5CF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6096000" cy="4876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304CD99-38BF-A31A-18F1-A52E43F1F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0200"/>
            <a:ext cx="6096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9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C53DC5EB-8B5B-DF08-ADBB-6E98E4590717}"/>
              </a:ext>
            </a:extLst>
          </p:cNvPr>
          <p:cNvGrpSpPr/>
          <p:nvPr/>
        </p:nvGrpSpPr>
        <p:grpSpPr>
          <a:xfrm>
            <a:off x="311150" y="52705"/>
            <a:ext cx="11569702" cy="8098789"/>
            <a:chOff x="311150" y="52705"/>
            <a:chExt cx="11569702" cy="8098789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E8FFC433-6E95-8211-E314-87A05B5E12E2}"/>
                </a:ext>
              </a:extLst>
            </p:cNvPr>
            <p:cNvGrpSpPr/>
            <p:nvPr/>
          </p:nvGrpSpPr>
          <p:grpSpPr>
            <a:xfrm>
              <a:off x="311150" y="52705"/>
              <a:ext cx="11569702" cy="8098789"/>
              <a:chOff x="311150" y="52705"/>
              <a:chExt cx="11569702" cy="8098789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3C8A244C-7C1E-5372-483E-CAB74CCA05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1150" y="52705"/>
                <a:ext cx="5784850" cy="4627880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3E78F4A2-59E4-EB25-5471-469DD360F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2" y="52705"/>
                <a:ext cx="5784850" cy="4627880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573BBAE9-4D19-B93B-9F17-F75F2785D0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1150" y="4680585"/>
                <a:ext cx="5784850" cy="3470909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E41852E3-0750-4991-9020-EF14CB387D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2" y="4680585"/>
                <a:ext cx="5784848" cy="3470909"/>
              </a:xfrm>
              <a:prstGeom prst="rect">
                <a:avLst/>
              </a:prstGeom>
            </p:spPr>
          </p:pic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F8C588C-74FF-7E80-1030-9F563A318860}"/>
                </a:ext>
              </a:extLst>
            </p:cNvPr>
            <p:cNvSpPr txBox="1"/>
            <p:nvPr/>
          </p:nvSpPr>
          <p:spPr>
            <a:xfrm>
              <a:off x="356870" y="447040"/>
              <a:ext cx="396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(A)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36F7404-3BDC-5AE7-C56D-0C76FD716F12}"/>
                </a:ext>
              </a:extLst>
            </p:cNvPr>
            <p:cNvSpPr txBox="1"/>
            <p:nvPr/>
          </p:nvSpPr>
          <p:spPr>
            <a:xfrm>
              <a:off x="356870" y="4969748"/>
              <a:ext cx="396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(B)</a:t>
              </a:r>
              <a:endParaRPr lang="zh-CN" altLang="en-US" dirty="0"/>
            </a:p>
          </p:txBody>
        </p:sp>
        <p:sp>
          <p:nvSpPr>
            <p:cNvPr id="17" name="文本框 14">
              <a:extLst>
                <a:ext uri="{FF2B5EF4-FFF2-40B4-BE49-F238E27FC236}">
                  <a16:creationId xmlns:a16="http://schemas.microsoft.com/office/drawing/2014/main" id="{7F8C588C-74FF-7E80-1030-9F563A318860}"/>
                </a:ext>
              </a:extLst>
            </p:cNvPr>
            <p:cNvSpPr txBox="1"/>
            <p:nvPr/>
          </p:nvSpPr>
          <p:spPr>
            <a:xfrm>
              <a:off x="6096000" y="447040"/>
              <a:ext cx="396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(C)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65AD892-F22F-BD7D-A268-5F00F2C7BAC9}"/>
                </a:ext>
              </a:extLst>
            </p:cNvPr>
            <p:cNvSpPr txBox="1"/>
            <p:nvPr/>
          </p:nvSpPr>
          <p:spPr>
            <a:xfrm>
              <a:off x="6096000" y="4969748"/>
              <a:ext cx="527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(D)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915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D669F2D0-A6B7-B873-A25F-ED76A0791DEB}"/>
              </a:ext>
            </a:extLst>
          </p:cNvPr>
          <p:cNvGrpSpPr/>
          <p:nvPr/>
        </p:nvGrpSpPr>
        <p:grpSpPr>
          <a:xfrm>
            <a:off x="311150" y="37118"/>
            <a:ext cx="11569700" cy="8073512"/>
            <a:chOff x="311150" y="37118"/>
            <a:chExt cx="11569700" cy="807351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887EC44-AB19-8D35-FCB4-4612718D3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150" y="37118"/>
              <a:ext cx="5784850" cy="462788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B49C236-6A7B-3964-42B5-9212B9717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7118"/>
              <a:ext cx="5784850" cy="462788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50A6B88-2067-28E6-FB94-B8E6FCDCB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150" y="4639720"/>
              <a:ext cx="5784850" cy="347091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DC66ADD-CBB5-2C33-6794-3154741EB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4664998"/>
              <a:ext cx="5742719" cy="3445632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701EEA6-43E0-B024-0C1E-F2FA02F13DD2}"/>
                </a:ext>
              </a:extLst>
            </p:cNvPr>
            <p:cNvSpPr txBox="1"/>
            <p:nvPr/>
          </p:nvSpPr>
          <p:spPr>
            <a:xfrm>
              <a:off x="356870" y="447040"/>
              <a:ext cx="396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(A)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9C102DD-8B46-E1C1-26DD-560477D0C806}"/>
                </a:ext>
              </a:extLst>
            </p:cNvPr>
            <p:cNvSpPr txBox="1"/>
            <p:nvPr/>
          </p:nvSpPr>
          <p:spPr>
            <a:xfrm>
              <a:off x="356870" y="4969748"/>
              <a:ext cx="396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(B)</a:t>
              </a:r>
              <a:endParaRPr lang="zh-CN" altLang="en-US" dirty="0"/>
            </a:p>
          </p:txBody>
        </p:sp>
        <p:sp>
          <p:nvSpPr>
            <p:cNvPr id="13" name="文本框 14">
              <a:extLst>
                <a:ext uri="{FF2B5EF4-FFF2-40B4-BE49-F238E27FC236}">
                  <a16:creationId xmlns:a16="http://schemas.microsoft.com/office/drawing/2014/main" id="{AD193FB4-C1AD-AE05-E522-1EE964AF3B15}"/>
                </a:ext>
              </a:extLst>
            </p:cNvPr>
            <p:cNvSpPr txBox="1"/>
            <p:nvPr/>
          </p:nvSpPr>
          <p:spPr>
            <a:xfrm>
              <a:off x="6096000" y="447040"/>
              <a:ext cx="396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(C)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2A4797F-1057-3039-4267-EAD7A89823EC}"/>
                </a:ext>
              </a:extLst>
            </p:cNvPr>
            <p:cNvSpPr txBox="1"/>
            <p:nvPr/>
          </p:nvSpPr>
          <p:spPr>
            <a:xfrm>
              <a:off x="6096000" y="4969748"/>
              <a:ext cx="527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(D)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85457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30B5A7D-487A-192B-C718-7FFF4FBE1583}"/>
              </a:ext>
            </a:extLst>
          </p:cNvPr>
          <p:cNvSpPr txBox="1"/>
          <p:nvPr/>
        </p:nvSpPr>
        <p:spPr>
          <a:xfrm>
            <a:off x="135082" y="374073"/>
            <a:ext cx="168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SHAP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3BA3442-5261-A6A4-58D4-B3309427D2E7}"/>
              </a:ext>
            </a:extLst>
          </p:cNvPr>
          <p:cNvGrpSpPr/>
          <p:nvPr/>
        </p:nvGrpSpPr>
        <p:grpSpPr>
          <a:xfrm>
            <a:off x="335279" y="1579765"/>
            <a:ext cx="11320314" cy="3855026"/>
            <a:chOff x="335279" y="1579765"/>
            <a:chExt cx="11320314" cy="3855026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C0754100-1BB3-D0F6-BC60-E3BD9EFDFC6F}"/>
                </a:ext>
              </a:extLst>
            </p:cNvPr>
            <p:cNvGrpSpPr/>
            <p:nvPr/>
          </p:nvGrpSpPr>
          <p:grpSpPr>
            <a:xfrm>
              <a:off x="335279" y="1579765"/>
              <a:ext cx="11320314" cy="3855026"/>
              <a:chOff x="335279" y="1579765"/>
              <a:chExt cx="11320314" cy="3855026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397E86DA-9637-0E58-079F-2E2398FC63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279" y="1579765"/>
                <a:ext cx="6425043" cy="3855026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E2A29098-5AE2-DBB4-1A17-A03AA02CA5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60322" y="1579765"/>
                <a:ext cx="4895271" cy="3855026"/>
              </a:xfrm>
              <a:prstGeom prst="rect">
                <a:avLst/>
              </a:prstGeom>
            </p:spPr>
          </p:pic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8C94C06-863E-5753-66EB-205DF4BEF0A6}"/>
                </a:ext>
              </a:extLst>
            </p:cNvPr>
            <p:cNvSpPr txBox="1"/>
            <p:nvPr/>
          </p:nvSpPr>
          <p:spPr>
            <a:xfrm>
              <a:off x="338287" y="5060154"/>
              <a:ext cx="396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(A)</a:t>
              </a:r>
              <a:endParaRPr lang="zh-CN" altLang="en-US" dirty="0"/>
            </a:p>
          </p:txBody>
        </p:sp>
        <p:sp>
          <p:nvSpPr>
            <p:cNvPr id="16" name="文本框 14">
              <a:extLst>
                <a:ext uri="{FF2B5EF4-FFF2-40B4-BE49-F238E27FC236}">
                  <a16:creationId xmlns:a16="http://schemas.microsoft.com/office/drawing/2014/main" id="{2BDB2CCD-0687-394F-FD43-97264A8E08CE}"/>
                </a:ext>
              </a:extLst>
            </p:cNvPr>
            <p:cNvSpPr txBox="1"/>
            <p:nvPr/>
          </p:nvSpPr>
          <p:spPr>
            <a:xfrm>
              <a:off x="6760322" y="5060154"/>
              <a:ext cx="396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(B)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987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509B91F-6476-70BD-24A5-937F23948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4941"/>
            <a:ext cx="12192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858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229</Words>
  <Application>Microsoft Office PowerPoint</Application>
  <PresentationFormat>宽屏</PresentationFormat>
  <Paragraphs>19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Jingyi Zhang</dc:creator>
  <cp:lastModifiedBy>Jingyi Zhang</cp:lastModifiedBy>
  <cp:revision>15</cp:revision>
  <dcterms:created xsi:type="dcterms:W3CDTF">2025-02-18T06:26:35Z</dcterms:created>
  <dcterms:modified xsi:type="dcterms:W3CDTF">2025-02-21T02:49:54Z</dcterms:modified>
</cp:coreProperties>
</file>