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9E2C-1D90-4607-9A7A-9CB95943A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558C9-C3EB-4769-A5B2-1D8243892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FF600-5494-42FE-B283-DEA95592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9F42-4A2B-4AE5-8C78-E677D9C49036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2EAC6-22D1-4DDE-B44B-5051EA5E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43FC-D05B-4FC0-AA76-520AFEDA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5644-0A6D-4213-8CA7-40AD330D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3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BE05-1440-4C4A-89C4-BF7E5591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CDD53-2FF8-4CE9-B5F8-ADA7A3B3A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088F1-57DF-41EF-A890-B0F8DE22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9F42-4A2B-4AE5-8C78-E677D9C49036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D1E9-048A-4A19-B043-00C283E9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089C-9394-4AAB-8D87-126CD511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5644-0A6D-4213-8CA7-40AD330D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AEA94-DB11-422B-8174-DFAF86E93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B9089-070B-4F97-A979-222CD59F8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56628-B9D5-4182-90BF-96D42A3C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9F42-4A2B-4AE5-8C78-E677D9C49036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3C15-6E61-4C1D-B539-BD6C6580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95CDF-A73B-4378-8236-E099455C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5644-0A6D-4213-8CA7-40AD330D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8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E1B4-2719-4E0C-BE2B-83ED1950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352C-1500-4644-AC32-A7682C30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56424-5F52-4AA4-A773-C1A50E26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9F42-4A2B-4AE5-8C78-E677D9C49036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25C17-B41F-477D-89E8-07DF6F11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99A7-1AB8-4721-9996-87287917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5644-0A6D-4213-8CA7-40AD330D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C736-4569-468C-B333-F7F30871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F400-2BB5-4DDD-A3EB-247AA8942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634B-9644-4CEC-9AB2-E65BEB6A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9F42-4A2B-4AE5-8C78-E677D9C49036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5710A-6BAA-48C3-9D3F-26ADA86A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5596B-9EFA-4140-A433-FF2C2343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5644-0A6D-4213-8CA7-40AD330D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7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26F9-7FF1-455F-9DAC-9572F0E0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32C5-466C-4B87-A3A6-11D41BEBD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F7AE4-BC17-4593-A839-05FD04CE9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DE96C-0015-4834-A863-A54AB7BE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9F42-4A2B-4AE5-8C78-E677D9C49036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D9A27-4527-4861-8617-05F33641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EE014-544A-4DE6-9B58-03EEC8C8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5644-0A6D-4213-8CA7-40AD330D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1424-896B-44D6-A888-19554FE0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F63CE-705F-47DB-85A6-57E291223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4E32F-A3FB-4AE7-B75C-380813503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21D23-8AC5-4B3F-B86C-7517BAE30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C0FFC-7299-4DE7-AC97-64930ECFC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ED0E4-398B-4DB5-BC5A-34747C34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9F42-4A2B-4AE5-8C78-E677D9C49036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D8669-1BA8-411B-8593-79928C82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E0615-A119-44E1-BAF9-BDB816D4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5644-0A6D-4213-8CA7-40AD330D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6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0CA9-EE60-4AA0-AC48-B6D0FBB0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531C8-FEDA-458C-BF2C-1B86CE1C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9F42-4A2B-4AE5-8C78-E677D9C49036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33E49-B1B2-4AF9-AD46-4C2E31D8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76DED-3962-4FD1-AAC6-7209EDB9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5644-0A6D-4213-8CA7-40AD330D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125C5-688E-474C-A65E-37DAB384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9F42-4A2B-4AE5-8C78-E677D9C49036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8D83B-8C62-40A5-A85F-01CA371C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0E632-AC11-497A-9E3A-34882CB0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5644-0A6D-4213-8CA7-40AD330D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F5D4-07F7-49AE-8F39-758286C7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9EC86-5663-4709-973F-1BC5276E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19383-0C3E-4676-939A-5D86EF009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0B808-2D94-4C57-8680-7C4D8F1A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9F42-4A2B-4AE5-8C78-E677D9C49036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FF1F6-B81E-4F75-93C4-0A8006B8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2C22F-E4AB-4EBA-8B04-9215130B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5644-0A6D-4213-8CA7-40AD330D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1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6D04-CBFA-45E2-8C78-C409D110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D8AEA-3837-411F-A8C1-646A3FE3B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C4126-330B-4F74-81A0-1A5D749A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B7DF8-1D0A-4A05-896E-275D530D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9F42-4A2B-4AE5-8C78-E677D9C49036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72F73-A69F-43A6-A1F4-CA406CA6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BBC46-7248-4FE7-AC85-3BB146D6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5644-0A6D-4213-8CA7-40AD330D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CE364-4FC0-4FE9-A92E-1DF513ED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0801A-7EF8-4ECD-8374-11A543C1E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AA08-1F41-4F1C-BC2D-DF0D0E823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D9F42-4A2B-4AE5-8C78-E677D9C49036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33D88-CCBE-4DAB-ADD7-6CD017E36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905C-0AED-4BC6-816F-CA2E98FF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25644-0A6D-4213-8CA7-40AD330D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vi/dictionary/english/job" TargetMode="External"/><Relationship Id="rId13" Type="http://schemas.openxmlformats.org/officeDocument/2006/relationships/image" Target="../media/image4.png"/><Relationship Id="rId3" Type="http://schemas.microsoft.com/office/2007/relationships/media" Target="../media/media2.mp3"/><Relationship Id="rId7" Type="http://schemas.openxmlformats.org/officeDocument/2006/relationships/hyperlink" Target="https://dictionary.cambridge.org/vi/dictionary/english/their" TargetMode="External"/><Relationship Id="rId12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https://dictionary.cambridge.org/vi/dictionary/english/remove" TargetMode="External"/><Relationship Id="rId11" Type="http://schemas.openxmlformats.org/officeDocument/2006/relationships/hyperlink" Target="https://dictionary.cambridge.org/vi/dictionary/english/incompetence" TargetMode="External"/><Relationship Id="rId5" Type="http://schemas.openxmlformats.org/officeDocument/2006/relationships/slideLayout" Target="../slideLayouts/slideLayout2.xml"/><Relationship Id="rId10" Type="http://schemas.openxmlformats.org/officeDocument/2006/relationships/hyperlink" Target="https://dictionary.cambridge.org/vi/dictionary/english/wrong" TargetMode="External"/><Relationship Id="rId4" Type="http://schemas.openxmlformats.org/officeDocument/2006/relationships/audio" Target="../media/media2.mp3"/><Relationship Id="rId9" Type="http://schemas.openxmlformats.org/officeDocument/2006/relationships/hyperlink" Target="https://dictionary.cambridge.org/vi/dictionary/english/especially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dictionary.cambridge.org/vi/dictionary/english/attend" TargetMode="External"/><Relationship Id="rId3" Type="http://schemas.microsoft.com/office/2007/relationships/media" Target="../media/media4.mp3"/><Relationship Id="rId7" Type="http://schemas.openxmlformats.org/officeDocument/2006/relationships/hyperlink" Target="https://dictionary.cambridge.org/vi/dictionary/english/responsibility" TargetMode="External"/><Relationship Id="rId12" Type="http://schemas.openxmlformats.org/officeDocument/2006/relationships/hyperlink" Target="https://dictionary.cambridge.org/vi/dictionary/english/child" TargetMode="External"/><Relationship Id="rId17" Type="http://schemas.openxmlformats.org/officeDocument/2006/relationships/image" Target="../media/image3.png"/><Relationship Id="rId2" Type="http://schemas.openxmlformats.org/officeDocument/2006/relationships/audio" Target="../media/media3.mp3"/><Relationship Id="rId16" Type="http://schemas.openxmlformats.org/officeDocument/2006/relationships/hyperlink" Target="https://dictionary.cambridge.org/vi/dictionary/english/damage" TargetMode="External"/><Relationship Id="rId1" Type="http://schemas.microsoft.com/office/2007/relationships/media" Target="../media/media3.mp3"/><Relationship Id="rId6" Type="http://schemas.openxmlformats.org/officeDocument/2006/relationships/hyperlink" Target="https://dictionary.cambridge.org/vi/dictionary/english/legal" TargetMode="External"/><Relationship Id="rId11" Type="http://schemas.openxmlformats.org/officeDocument/2006/relationships/hyperlink" Target="https://dictionary.cambridge.org/vi/dictionary/english/parent" TargetMode="External"/><Relationship Id="rId5" Type="http://schemas.openxmlformats.org/officeDocument/2006/relationships/slideLayout" Target="../slideLayouts/slideLayout2.xml"/><Relationship Id="rId15" Type="http://schemas.openxmlformats.org/officeDocument/2006/relationships/hyperlink" Target="https://dictionary.cambridge.org/vi/dictionary/english/seller" TargetMode="External"/><Relationship Id="rId10" Type="http://schemas.openxmlformats.org/officeDocument/2006/relationships/hyperlink" Target="https://dictionary.cambridge.org/vi/dictionary/english/hold" TargetMode="External"/><Relationship Id="rId4" Type="http://schemas.openxmlformats.org/officeDocument/2006/relationships/audio" Target="../media/media4.mp3"/><Relationship Id="rId9" Type="http://schemas.openxmlformats.org/officeDocument/2006/relationships/hyperlink" Target="https://dictionary.cambridge.org/vi/dictionary/english/law" TargetMode="External"/><Relationship Id="rId14" Type="http://schemas.openxmlformats.org/officeDocument/2006/relationships/hyperlink" Target="https://dictionary.cambridge.org/vi/dictionary/english/schoo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dictionary.cambridge.org/vi/dictionary/english/dar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0A3F-411C-4EC8-A24E-E93C31885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Cụm tính từ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981F7-F4F4-4A66-9A79-D37CFFB0FE24}"/>
              </a:ext>
            </a:extLst>
          </p:cNvPr>
          <p:cNvSpPr txBox="1"/>
          <p:nvPr/>
        </p:nvSpPr>
        <p:spPr>
          <a:xfrm>
            <a:off x="2971800" y="57356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https://langmaster.edu.vn/tong-hop-100-cap-tu-doi-lap-thong-dung-nhat-a70i1493.html</a:t>
            </a:r>
          </a:p>
        </p:txBody>
      </p:sp>
    </p:spTree>
    <p:extLst>
      <p:ext uri="{BB962C8B-B14F-4D97-AF65-F5344CB8AC3E}">
        <p14:creationId xmlns:p14="http://schemas.microsoft.com/office/powerpoint/2010/main" val="5793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3AF5-265B-4E7B-AD5C-7735ADEB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8255"/>
            <a:ext cx="10515600" cy="1325563"/>
          </a:xfrm>
        </p:spPr>
        <p:txBody>
          <a:bodyPr/>
          <a:lstStyle/>
          <a:p>
            <a:pPr algn="ctr"/>
            <a:r>
              <a:rPr lang="en-US"/>
              <a:t>Bãi chức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F21D-B2D0-4782-85AB-DC5C04D9F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207962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>
                <a:solidFill>
                  <a:srgbClr val="FF0000"/>
                </a:solidFill>
              </a:rPr>
              <a:t>Di</a:t>
            </a:r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4400">
                <a:solidFill>
                  <a:srgbClr val="FF0000"/>
                </a:solidFill>
              </a:rPr>
              <a:t>mi</a:t>
            </a:r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ss</a:t>
            </a:r>
            <a:r>
              <a:rPr lang="en-US" sz="4400">
                <a:solidFill>
                  <a:srgbClr val="FF0000"/>
                </a:solidFill>
              </a:rPr>
              <a:t> sb 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4140392F-41C7-4D30-BFA7-BE7FAA20C5C3}"/>
              </a:ext>
            </a:extLst>
          </p:cNvPr>
          <p:cNvSpPr/>
          <p:nvPr/>
        </p:nvSpPr>
        <p:spPr>
          <a:xfrm>
            <a:off x="838200" y="569913"/>
            <a:ext cx="809625" cy="609600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A7C9C-E027-4053-A827-3D945B0B3ABC}"/>
              </a:ext>
            </a:extLst>
          </p:cNvPr>
          <p:cNvSpPr txBox="1"/>
          <p:nvPr/>
        </p:nvSpPr>
        <p:spPr>
          <a:xfrm>
            <a:off x="5210175" y="27231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/dɪˈsmɪs/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C0568-4CA7-4EE4-B964-74B3FD6F6D8D}"/>
              </a:ext>
            </a:extLst>
          </p:cNvPr>
          <p:cNvSpPr txBox="1"/>
          <p:nvPr/>
        </p:nvSpPr>
        <p:spPr>
          <a:xfrm>
            <a:off x="2962275" y="12902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to </a:t>
            </a:r>
            <a:r>
              <a:rPr lang="en-US" b="1" i="0" u="none" strike="noStrike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6" tooltip="remove"/>
              </a:rPr>
              <a:t>remove</a:t>
            </a:r>
            <a:r>
              <a:rPr lang="en-US" b="1" i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someone from </a:t>
            </a:r>
            <a:r>
              <a:rPr lang="en-US" b="1" i="0" u="none" strike="noStrike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7" tooltip="their"/>
              </a:rPr>
              <a:t>their</a:t>
            </a:r>
            <a:r>
              <a:rPr lang="en-US" b="1" i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u="none" strike="noStrike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8" tooltip="job"/>
              </a:rPr>
              <a:t>job</a:t>
            </a:r>
            <a:r>
              <a:rPr lang="en-US" b="1" i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u="none" strike="noStrike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9" tooltip="especially"/>
              </a:rPr>
              <a:t>especially</a:t>
            </a:r>
            <a:r>
              <a:rPr lang="en-US" b="1" i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because they have done something </a:t>
            </a:r>
            <a:r>
              <a:rPr lang="en-US" b="1" i="0" u="none" strike="noStrike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10" tooltip="wrong"/>
              </a:rPr>
              <a:t>wrong</a:t>
            </a:r>
            <a:r>
              <a:rPr lang="en-US" b="1" i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: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4AABA3-09CD-4BEC-B58D-DFA6C2570AD6}"/>
              </a:ext>
            </a:extLst>
          </p:cNvPr>
          <p:cNvSpPr/>
          <p:nvPr/>
        </p:nvSpPr>
        <p:spPr>
          <a:xfrm>
            <a:off x="4281487" y="2079624"/>
            <a:ext cx="3228975" cy="11290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D7F14-93A6-45F2-941E-5623BC451DF9}"/>
              </a:ext>
            </a:extLst>
          </p:cNvPr>
          <p:cNvSpPr txBox="1"/>
          <p:nvPr/>
        </p:nvSpPr>
        <p:spPr>
          <a:xfrm>
            <a:off x="2805112" y="3765499"/>
            <a:ext cx="6796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Ex: He has been dismissed </a:t>
            </a:r>
            <a:r>
              <a:rPr lang="en-US" b="1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his </a:t>
            </a:r>
            <a:r>
              <a:rPr lang="en-US" b="0" i="1" u="none" strike="noStrike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8" tooltip="job"/>
              </a:rPr>
              <a:t>job</a:t>
            </a:r>
            <a:r>
              <a:rPr lang="en-US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n-US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u="none" strike="noStrike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11" tooltip="incompetence"/>
              </a:rPr>
              <a:t>incompetence</a:t>
            </a:r>
            <a:r>
              <a:rPr lang="en-US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219D84D-3976-4F65-9432-207161B36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237357"/>
            <a:ext cx="2076450" cy="22058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6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kém năng lực.</a:t>
            </a:r>
            <a:r>
              <a:rPr kumimoji="0" lang="vi-VN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B954E-2E81-403E-B4DE-96C898338512}"/>
              </a:ext>
            </a:extLst>
          </p:cNvPr>
          <p:cNvSpPr txBox="1"/>
          <p:nvPr/>
        </p:nvSpPr>
        <p:spPr>
          <a:xfrm>
            <a:off x="7248525" y="44718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/ɪnˈkɑːm.pə.t̬əns/</a:t>
            </a:r>
            <a:endParaRPr lang="en-US"/>
          </a:p>
        </p:txBody>
      </p:sp>
      <p:pic>
        <p:nvPicPr>
          <p:cNvPr id="17" name="Dismiss">
            <a:hlinkClick r:id="" action="ppaction://media"/>
            <a:extLst>
              <a:ext uri="{FF2B5EF4-FFF2-40B4-BE49-F238E27FC236}">
                <a16:creationId xmlns:a16="http://schemas.microsoft.com/office/drawing/2014/main" id="{7D7BB57C-3B63-4044-8977-80223B5DE6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836068" y="2124339"/>
            <a:ext cx="609600" cy="60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F899F2-AABE-4106-9990-FE1EA331CB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1487" y="4322998"/>
            <a:ext cx="2276475" cy="2276475"/>
          </a:xfrm>
          <a:prstGeom prst="rect">
            <a:avLst/>
          </a:prstGeom>
        </p:spPr>
      </p:pic>
      <p:pic>
        <p:nvPicPr>
          <p:cNvPr id="19" name="He has been dismissed from his job for incompetence">
            <a:hlinkClick r:id="" action="ppaction://media"/>
            <a:extLst>
              <a:ext uri="{FF2B5EF4-FFF2-40B4-BE49-F238E27FC236}">
                <a16:creationId xmlns:a16="http://schemas.microsoft.com/office/drawing/2014/main" id="{CA76EB5A-ABF7-4FB4-8422-7FF228007BC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2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6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624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34B4-E96A-4F14-B609-0D970222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-92869"/>
            <a:ext cx="10515600" cy="1325563"/>
          </a:xfrm>
        </p:spPr>
        <p:txBody>
          <a:bodyPr/>
          <a:lstStyle/>
          <a:p>
            <a:pPr algn="ctr"/>
            <a:r>
              <a:rPr lang="en-US"/>
              <a:t>Có trách nhiệm về pháp lí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39B1-988D-4F7D-AA35-A81C6EF7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96543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>
                <a:solidFill>
                  <a:srgbClr val="FF0000"/>
                </a:solidFill>
              </a:rPr>
              <a:t>Liable </a:t>
            </a:r>
            <a:r>
              <a:rPr lang="en-US" sz="4800">
                <a:solidFill>
                  <a:srgbClr val="00B050"/>
                </a:solidFill>
              </a:rPr>
              <a:t>for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69C14823-CB29-4D29-BCC8-D5EFCCE01E5B}"/>
              </a:ext>
            </a:extLst>
          </p:cNvPr>
          <p:cNvSpPr/>
          <p:nvPr/>
        </p:nvSpPr>
        <p:spPr>
          <a:xfrm>
            <a:off x="838200" y="569913"/>
            <a:ext cx="809625" cy="609600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33ADF-3864-467B-BA34-0B0A623E3DDC}"/>
              </a:ext>
            </a:extLst>
          </p:cNvPr>
          <p:cNvSpPr txBox="1"/>
          <p:nvPr/>
        </p:nvSpPr>
        <p:spPr>
          <a:xfrm>
            <a:off x="5734050" y="27578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adj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DD25F-BBD9-40D1-B7E3-BC86EF3A6C51}"/>
              </a:ext>
            </a:extLst>
          </p:cNvPr>
          <p:cNvSpPr txBox="1"/>
          <p:nvPr/>
        </p:nvSpPr>
        <p:spPr>
          <a:xfrm>
            <a:off x="7296150" y="21585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/ˈlaɪ.ə.bəl/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40BB3-B1F2-4E4C-8128-9823A20A327E}"/>
              </a:ext>
            </a:extLst>
          </p:cNvPr>
          <p:cNvSpPr txBox="1"/>
          <p:nvPr/>
        </p:nvSpPr>
        <p:spPr>
          <a:xfrm>
            <a:off x="3271838" y="1296085"/>
            <a:ext cx="6200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effectLst/>
                <a:latin typeface="Arial" panose="020B0604020202020204" pitchFamily="34" charset="0"/>
              </a:rPr>
              <a:t>having (</a:t>
            </a:r>
            <a:r>
              <a:rPr lang="en-US" b="1" i="0" u="none" strike="noStrike">
                <a:effectLst/>
                <a:latin typeface="Arial" panose="020B0604020202020204" pitchFamily="34" charset="0"/>
                <a:hlinkClick r:id="rId6" tooltip="leg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legal</a:t>
            </a:r>
            <a:r>
              <a:rPr lang="en-US" b="1" i="0">
                <a:effectLst/>
                <a:latin typeface="Arial" panose="020B0604020202020204" pitchFamily="34" charset="0"/>
              </a:rPr>
              <a:t>) </a:t>
            </a:r>
            <a:r>
              <a:rPr lang="en-US" b="1" i="0" u="none" strike="noStrike">
                <a:effectLst/>
                <a:latin typeface="Arial" panose="020B0604020202020204" pitchFamily="34" charset="0"/>
                <a:hlinkClick r:id="rId7" tooltip="responsibil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responsibility</a:t>
            </a:r>
            <a:r>
              <a:rPr lang="en-US" b="1" i="0">
                <a:effectLst/>
                <a:latin typeface="Arial" panose="020B0604020202020204" pitchFamily="34" charset="0"/>
              </a:rPr>
              <a:t> for something or someone: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6232B9-BC96-4CF7-8F48-00EB0AD3BD03}"/>
              </a:ext>
            </a:extLst>
          </p:cNvPr>
          <p:cNvSpPr/>
          <p:nvPr/>
        </p:nvSpPr>
        <p:spPr>
          <a:xfrm>
            <a:off x="4386262" y="2005807"/>
            <a:ext cx="4167188" cy="11290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D13E9A-6DB3-413B-8474-B0313EC14F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50" y="1697892"/>
            <a:ext cx="3371850" cy="30346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17821C-7655-46EE-9124-83D1A877FD41}"/>
              </a:ext>
            </a:extLst>
          </p:cNvPr>
          <p:cNvSpPr txBox="1"/>
          <p:nvPr/>
        </p:nvSpPr>
        <p:spPr>
          <a:xfrm>
            <a:off x="3519488" y="3453666"/>
            <a:ext cx="6696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1" u="none" strike="noStrike"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9" tooltip="la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law</a:t>
            </a:r>
            <a:r>
              <a:rPr lang="en-US" b="0" i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u="none" strike="noStrike"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10" tooltip="hol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holds</a:t>
            </a:r>
            <a:r>
              <a:rPr lang="en-US" b="0" i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u="none" strike="noStrike"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11" tooltip="paren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parents</a:t>
            </a:r>
            <a:r>
              <a:rPr lang="en-US" b="0" i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liable if a </a:t>
            </a:r>
            <a:r>
              <a:rPr lang="en-US" b="0" i="1" u="none" strike="noStrike"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12" tooltip="chil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child</a:t>
            </a:r>
            <a:r>
              <a:rPr lang="en-US" b="0" i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does not </a:t>
            </a:r>
            <a:r>
              <a:rPr lang="en-US" b="0" i="1" u="none" strike="noStrike"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13" tooltip="atten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attend</a:t>
            </a:r>
            <a:r>
              <a:rPr lang="en-US" b="0" i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u="none" strike="noStrike"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14" tooltip="scho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school</a:t>
            </a:r>
            <a:r>
              <a:rPr lang="en-US" b="0" i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E9308-EEAF-4190-80EB-8C37EA1AC379}"/>
              </a:ext>
            </a:extLst>
          </p:cNvPr>
          <p:cNvSpPr txBox="1"/>
          <p:nvPr/>
        </p:nvSpPr>
        <p:spPr>
          <a:xfrm>
            <a:off x="3519488" y="4211875"/>
            <a:ext cx="6696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1" u="none" strike="noStrike">
                <a:solidFill>
                  <a:srgbClr val="002060"/>
                </a:solidFill>
                <a:effectLst/>
                <a:latin typeface="Arial" panose="020B0604020202020204" pitchFamily="34" charset="0"/>
                <a:hlinkClick r:id="rId15" tooltip="selle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sellers</a:t>
            </a:r>
            <a:r>
              <a:rPr lang="en-US" b="0" i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 were </a:t>
            </a:r>
            <a:r>
              <a:rPr lang="en-US" b="0" i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liable for </a:t>
            </a:r>
            <a:r>
              <a:rPr lang="en-US" b="0" i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all the </a:t>
            </a:r>
            <a:r>
              <a:rPr lang="en-US" b="0" i="1" u="none" strike="noStrike">
                <a:solidFill>
                  <a:srgbClr val="002060"/>
                </a:solidFill>
                <a:effectLst/>
                <a:latin typeface="Arial" panose="020B0604020202020204" pitchFamily="34" charset="0"/>
                <a:hlinkClick r:id="rId16" tooltip="dam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damage</a:t>
            </a:r>
            <a:endParaRPr lang="en-US">
              <a:solidFill>
                <a:srgbClr val="002060"/>
              </a:solidFill>
            </a:endParaRPr>
          </a:p>
        </p:txBody>
      </p:sp>
      <p:pic>
        <p:nvPicPr>
          <p:cNvPr id="19" name="The sellers were liable for all the damage">
            <a:hlinkClick r:id="" action="ppaction://media"/>
            <a:extLst>
              <a:ext uri="{FF2B5EF4-FFF2-40B4-BE49-F238E27FC236}">
                <a16:creationId xmlns:a16="http://schemas.microsoft.com/office/drawing/2014/main" id="{1304033D-CCDA-4889-8A87-31D8E6EDFC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3429000" y="2600386"/>
            <a:ext cx="609600" cy="609600"/>
          </a:xfrm>
          <a:prstGeom prst="rect">
            <a:avLst/>
          </a:prstGeom>
        </p:spPr>
      </p:pic>
      <p:pic>
        <p:nvPicPr>
          <p:cNvPr id="20" name="liable for">
            <a:hlinkClick r:id="" action="ppaction://media"/>
            <a:extLst>
              <a:ext uri="{FF2B5EF4-FFF2-40B4-BE49-F238E27FC236}">
                <a16:creationId xmlns:a16="http://schemas.microsoft.com/office/drawing/2014/main" id="{3264E723-1245-4CBF-BA9B-40F05ACEC85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3307556" y="188129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072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32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11BD-B1A3-4CDD-82B7-BDF947BB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khiếp sợ, rất kinh hãi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55408-4A1D-4EF4-AC18-5FD9C430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>
                <a:solidFill>
                  <a:srgbClr val="FF0000"/>
                </a:solidFill>
              </a:rPr>
              <a:t>Te</a:t>
            </a:r>
            <a:r>
              <a:rPr lang="en-US" sz="6600">
                <a:solidFill>
                  <a:srgbClr val="00B050"/>
                </a:solidFill>
              </a:rPr>
              <a:t>rr</a:t>
            </a:r>
            <a:r>
              <a:rPr lang="en-US" sz="6600">
                <a:solidFill>
                  <a:srgbClr val="FF0000"/>
                </a:solidFill>
              </a:rPr>
              <a:t>ified of 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F6D5F7D6-3D86-4D9F-846A-9DCD7743EB7A}"/>
              </a:ext>
            </a:extLst>
          </p:cNvPr>
          <p:cNvSpPr/>
          <p:nvPr/>
        </p:nvSpPr>
        <p:spPr>
          <a:xfrm>
            <a:off x="838200" y="569913"/>
            <a:ext cx="809625" cy="609600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599CA-C0FB-4D85-90FB-68C7B709E46E}"/>
              </a:ext>
            </a:extLst>
          </p:cNvPr>
          <p:cNvSpPr txBox="1"/>
          <p:nvPr/>
        </p:nvSpPr>
        <p:spPr>
          <a:xfrm>
            <a:off x="4933950" y="28538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/ˈter.ə.faɪd/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C15E7-70FE-4046-B6E9-404C43BAF70B}"/>
              </a:ext>
            </a:extLst>
          </p:cNvPr>
          <p:cNvSpPr txBox="1"/>
          <p:nvPr/>
        </p:nvSpPr>
        <p:spPr>
          <a:xfrm>
            <a:off x="6353175" y="28400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adj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359F6-2CA0-4949-8CE1-E196723F63C4}"/>
              </a:ext>
            </a:extLst>
          </p:cNvPr>
          <p:cNvSpPr txBox="1"/>
          <p:nvPr/>
        </p:nvSpPr>
        <p:spPr>
          <a:xfrm>
            <a:off x="3893344" y="3647322"/>
            <a:ext cx="6224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I'm terrified </a:t>
            </a:r>
            <a:r>
              <a:rPr lang="en-US" b="1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n-US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b="0" i="1" u="none" strike="noStrike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4" tooltip="dark"/>
              </a:rPr>
              <a:t>dark</a:t>
            </a:r>
            <a:r>
              <a:rPr lang="en-US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.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5C5B0-FAF1-4B49-A98E-E971D027D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732" y="4440835"/>
            <a:ext cx="4097867" cy="2305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87107-7E51-4188-8CF7-BDDBAAAB5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275" y="4440835"/>
            <a:ext cx="3015114" cy="221726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7555AC-6971-4093-81DB-5A844B7EB774}"/>
              </a:ext>
            </a:extLst>
          </p:cNvPr>
          <p:cNvSpPr/>
          <p:nvPr/>
        </p:nvSpPr>
        <p:spPr>
          <a:xfrm>
            <a:off x="3838575" y="1752837"/>
            <a:ext cx="4167188" cy="14703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Terrified of  (1)">
            <a:hlinkClick r:id="" action="ppaction://media"/>
            <a:extLst>
              <a:ext uri="{FF2B5EF4-FFF2-40B4-BE49-F238E27FC236}">
                <a16:creationId xmlns:a16="http://schemas.microsoft.com/office/drawing/2014/main" id="{3054715F-15DF-41FD-BA3D-C63C7D8C86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6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272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E957-7CB2-43F1-8172-C88EF1B5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Biết ơn về việc gì đó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1F64-9A3F-45EE-B3E5-078344AF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>
                <a:solidFill>
                  <a:srgbClr val="FF0000"/>
                </a:solidFill>
              </a:rPr>
              <a:t>Grateful for </a:t>
            </a:r>
            <a:r>
              <a:rPr lang="en-US" sz="4000">
                <a:solidFill>
                  <a:srgbClr val="FF0000"/>
                </a:solidFill>
              </a:rPr>
              <a:t>sth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17B70E35-9F04-4BDF-BE90-3EDF12010FC4}"/>
              </a:ext>
            </a:extLst>
          </p:cNvPr>
          <p:cNvSpPr/>
          <p:nvPr/>
        </p:nvSpPr>
        <p:spPr>
          <a:xfrm>
            <a:off x="838200" y="569913"/>
            <a:ext cx="809625" cy="609600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73482-899D-4301-A26F-01E19DDC2990}"/>
              </a:ext>
            </a:extLst>
          </p:cNvPr>
          <p:cNvSpPr txBox="1"/>
          <p:nvPr/>
        </p:nvSpPr>
        <p:spPr>
          <a:xfrm>
            <a:off x="5162550" y="23966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adj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FFDBB-49F6-4C39-837C-9F20E1437DB2}"/>
              </a:ext>
            </a:extLst>
          </p:cNvPr>
          <p:cNvSpPr txBox="1"/>
          <p:nvPr/>
        </p:nvSpPr>
        <p:spPr>
          <a:xfrm>
            <a:off x="4752975" y="27659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333333"/>
                </a:solidFill>
                <a:effectLst/>
                <a:latin typeface="Lucida Sans Unicode" panose="020B0602030504020204" pitchFamily="34" charset="0"/>
              </a:rPr>
              <a:t>/ˈɡreɪtfl/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8727D-38D7-42D1-92CD-3F62DC8B2AF9}"/>
              </a:ext>
            </a:extLst>
          </p:cNvPr>
          <p:cNvSpPr txBox="1"/>
          <p:nvPr/>
        </p:nvSpPr>
        <p:spPr>
          <a:xfrm>
            <a:off x="3048000" y="38166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>
                <a:solidFill>
                  <a:srgbClr val="333333"/>
                </a:solidFill>
                <a:effectLst/>
                <a:latin typeface="inherit"/>
              </a:rPr>
              <a:t>Thank you for doing this. I really am so grateful.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75D17D-22FE-43E8-8089-586442D5F8E3}"/>
              </a:ext>
            </a:extLst>
          </p:cNvPr>
          <p:cNvSpPr txBox="1"/>
          <p:nvPr/>
        </p:nvSpPr>
        <p:spPr>
          <a:xfrm>
            <a:off x="2971800" y="44337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She said she was grateful for the support shown by the community.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A4EF4B-5098-4248-97E8-7AEAE56F6633}"/>
              </a:ext>
            </a:extLst>
          </p:cNvPr>
          <p:cNvSpPr/>
          <p:nvPr/>
        </p:nvSpPr>
        <p:spPr>
          <a:xfrm>
            <a:off x="3936206" y="1825625"/>
            <a:ext cx="4167188" cy="14703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_grateful for">
            <a:hlinkClick r:id="" action="ppaction://media"/>
            <a:extLst>
              <a:ext uri="{FF2B5EF4-FFF2-40B4-BE49-F238E27FC236}">
                <a16:creationId xmlns:a16="http://schemas.microsoft.com/office/drawing/2014/main" id="{035E629F-F7FD-40DC-B089-CA32A447AD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82403" y="2461141"/>
            <a:ext cx="6096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DE1D67-0203-4EAD-B790-5110ABBB6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944" y="1736210"/>
            <a:ext cx="3019425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3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272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3E23-0CA4-48EF-80E2-66600EB8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AA9C-FE1A-4237-8EF5-09B001117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4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182</Words>
  <Application>Microsoft Office PowerPoint</Application>
  <PresentationFormat>Widescreen</PresentationFormat>
  <Paragraphs>31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inherit</vt:lpstr>
      <vt:lpstr>Lucida Sans Unicode</vt:lpstr>
      <vt:lpstr>Source Sans Pro</vt:lpstr>
      <vt:lpstr>Office Theme</vt:lpstr>
      <vt:lpstr>Cụm tính từ </vt:lpstr>
      <vt:lpstr>Bãi chức ai</vt:lpstr>
      <vt:lpstr>Có trách nhiệm về pháp lí </vt:lpstr>
      <vt:lpstr>khiếp sợ, rất kinh hãi</vt:lpstr>
      <vt:lpstr>Biết ơn về việc gì đó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Cụm tính từ</dc:title>
  <dc:creator>Thin Nguyen</dc:creator>
  <cp:lastModifiedBy>Thin Nguyen</cp:lastModifiedBy>
  <cp:revision>6</cp:revision>
  <dcterms:created xsi:type="dcterms:W3CDTF">2021-10-23T08:10:56Z</dcterms:created>
  <dcterms:modified xsi:type="dcterms:W3CDTF">2021-10-23T08:59:58Z</dcterms:modified>
</cp:coreProperties>
</file>