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FAD9-6DEA-4B01-9B7B-6149C3608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A176E-9BFA-40E1-861F-32F6C5F5E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E666-BBC4-4156-8C5E-C54583C7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C22-9B9D-467A-8348-51230D3CEBCE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A2C7-8500-42DD-964F-A9D30867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9426B-56CB-4510-9D25-841672D8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2921-F48A-4D35-80D6-A77B18D7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27AF-0554-4A15-9637-10D1286A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53581-69E0-42B0-B42C-0F65A3220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4225-6FC9-4F9F-9F86-15549885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C22-9B9D-467A-8348-51230D3CEBCE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B63D5-B1EF-4072-9C33-273D8634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F91D-D548-4605-A1EB-CC1C956B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2921-F48A-4D35-80D6-A77B18D7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6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9A2EB-226C-4A57-9CC0-86B13DA9F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81A3E-52B0-4C22-8649-B6F7A38A4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68800-ED51-433F-8511-6B0C40F1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C22-9B9D-467A-8348-51230D3CEBCE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B46B-E018-473A-A65A-E6359F7B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D1BA5-A32F-486B-AC3C-CF3672C2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2921-F48A-4D35-80D6-A77B18D7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3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A124-CAF3-42C9-8C88-89CB676A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2FD8-6B00-440F-89FF-2BBCEC76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029FD-231B-4D16-A11B-89A8B046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C22-9B9D-467A-8348-51230D3CEBCE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3E86-C4E2-448D-9505-76561D40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2D7C-487C-47A7-BBAD-D220ADE8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2921-F48A-4D35-80D6-A77B18D7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5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A337-103B-4633-A5C4-52048AB0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1DC34-B5A0-4F83-BDAA-2D83953EA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FA371-D123-4254-82E9-6EA0B87B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C22-9B9D-467A-8348-51230D3CEBCE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5796-E198-41BA-87CB-7072D7C7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5A6AB-60E2-4255-887E-A861CA0F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2921-F48A-4D35-80D6-A77B18D7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1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A994-0704-429E-B645-0A43FD0B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55196-C988-48BD-8F93-F33FFEF5E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39864-3CD8-4681-9E81-CDE37B5D7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445F4-03B0-47E7-978F-150E7761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C22-9B9D-467A-8348-51230D3CEBCE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7D28A-D3F7-4808-AF37-E44273FE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0189-2EBE-4DBC-8993-F856BBB8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2921-F48A-4D35-80D6-A77B18D7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F917-45B0-4727-A157-0C399FCA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28960-279A-423C-86F1-2068009E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902DB-27A9-4C48-9E45-56F35B77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3738E-4353-437E-8B00-9E35E59FF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7A722-C3BC-4A86-BC57-473F4BAE1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50910-D604-4AC9-8972-CD5D322F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C22-9B9D-467A-8348-51230D3CEBCE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FE860-690E-4242-9818-442AA471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15528-D237-4A0B-B99D-F97CE89C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2921-F48A-4D35-80D6-A77B18D7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406F-0BA9-4F0E-9FD9-19CA01E6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5BFDA-5D26-45F2-A977-27FB97C3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C22-9B9D-467A-8348-51230D3CEBCE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34247-DB4C-48F5-9339-D278B610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5E9A0-EB2A-45FC-B815-09821913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2921-F48A-4D35-80D6-A77B18D7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8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3B958-038F-479E-A62E-8EC0BC44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C22-9B9D-467A-8348-51230D3CEBCE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C7030-E0EE-438C-9801-AED21BB6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2FDF7-DB3A-43F2-8E2F-BFA32D08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2921-F48A-4D35-80D6-A77B18D7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700A-62A2-4733-BA49-F52326C0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09B8-DE3B-41A6-BE9D-991BAC7E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EF9A3-F653-4B0D-8D32-6BAD7446B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7B052-1AA2-4B6C-8E81-6FDD6BB0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C22-9B9D-467A-8348-51230D3CEBCE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A038-42BD-49EB-8538-F81A9115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1883B-E924-41A5-BCEF-393E3E15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2921-F48A-4D35-80D6-A77B18D7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04D5-11A4-418F-AC43-5D1B24FF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ACE2A-76BC-43FE-8CDD-636DAD6FA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F3064-9047-4CFA-83A0-3E9A76186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2AB1C-67ED-4B19-B8FA-AC1B7C20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C22-9B9D-467A-8348-51230D3CEBCE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A3B67-E39D-480C-976E-C48285AB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CDC94-7F91-4FDE-B6A9-3BD6F1B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2921-F48A-4D35-80D6-A77B18D7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45AB6-72F2-4C26-84D9-06E9C838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77A2F-C2AC-4C97-AC48-9498E833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8A56-CEE3-4AA1-8242-846775102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CC22-9B9D-467A-8348-51230D3CEBCE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B4362-9299-4101-8E3D-D18D3178F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03DA-A772-4006-AF01-BFEF8CDEB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62921-F48A-4D35-80D6-A77B18D7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6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vi/dictionary/english/find" TargetMode="Externa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hyperlink" Target="https://dictionary.cambridge.org/vi/dictionary/english/meat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dictionary.cambridge.org/vi/dictionary/english/sausag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openxmlformats.org/officeDocument/2006/relationships/image" Target="../media/image6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mp3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5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mp3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vi/dictionary/english/detain" TargetMode="External"/><Relationship Id="rId13" Type="http://schemas.openxmlformats.org/officeDocument/2006/relationships/hyperlink" Target="https://dictionary.cambridge.org/vi/dictionary/english/office" TargetMode="External"/><Relationship Id="rId3" Type="http://schemas.microsoft.com/office/2007/relationships/media" Target="../media/media7.mp3"/><Relationship Id="rId7" Type="http://schemas.openxmlformats.org/officeDocument/2006/relationships/hyperlink" Target="https://www.ldoceonline.com/dictionary/bank" TargetMode="External"/><Relationship Id="rId12" Type="http://schemas.openxmlformats.org/officeDocument/2006/relationships/hyperlink" Target="https://dictionary.cambridge.org/vi/dictionary/english/direct" TargetMode="Externa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hyperlink" Target="https://www.ldoceonline.com/dictionary/receive" TargetMode="Externa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10" Type="http://schemas.openxmlformats.org/officeDocument/2006/relationships/hyperlink" Target="https://dictionary.cambridge.org/vi/dictionary/english/police" TargetMode="External"/><Relationship Id="rId4" Type="http://schemas.openxmlformats.org/officeDocument/2006/relationships/audio" Target="../media/media7.mp3"/><Relationship Id="rId9" Type="http://schemas.openxmlformats.org/officeDocument/2006/relationships/hyperlink" Target="https://dictionary.cambridge.org/vi/dictionary/english/b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00D2-2463-415F-9B6E-9D597381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mortgage</a:t>
            </a:r>
            <a:br>
              <a:rPr lang="en-US"/>
            </a:br>
            <a:r>
              <a:rPr lang="en-US"/>
              <a:t>loan</a:t>
            </a:r>
            <a:br>
              <a:rPr lang="en-US"/>
            </a:br>
            <a:r>
              <a:rPr lang="en-US"/>
              <a:t>investment banker</a:t>
            </a:r>
            <a:br>
              <a:rPr lang="en-US"/>
            </a:br>
            <a:r>
              <a:rPr lang="en-US"/>
              <a:t>bank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E0247-E30D-4D65-9897-7636D11AF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br>
              <a:rPr lang="vi-VN"/>
            </a:br>
            <a:r>
              <a:rPr lang="vi-VN" b="0" i="0">
                <a:solidFill>
                  <a:srgbClr val="202124"/>
                </a:solidFill>
                <a:effectLst/>
                <a:latin typeface="Google Sans"/>
              </a:rPr>
              <a:t>thế chấp </a:t>
            </a:r>
            <a:endParaRPr lang="en-US" b="0" i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vi-VN" b="0" i="0">
                <a:solidFill>
                  <a:srgbClr val="202124"/>
                </a:solidFill>
                <a:effectLst/>
                <a:latin typeface="Google Sans"/>
              </a:rPr>
              <a:t>tiền vay </a:t>
            </a:r>
            <a:endParaRPr lang="en-US" b="0" i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vi-VN" b="0" i="0">
                <a:solidFill>
                  <a:srgbClr val="202124"/>
                </a:solidFill>
                <a:effectLst/>
                <a:latin typeface="Google Sans"/>
              </a:rPr>
              <a:t>chủ ngân hàng đầu tư </a:t>
            </a:r>
            <a:endParaRPr lang="en-US" b="0" i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vi-VN" b="0" i="0">
                <a:solidFill>
                  <a:srgbClr val="202124"/>
                </a:solidFill>
                <a:effectLst/>
                <a:latin typeface="Google Sans"/>
              </a:rPr>
              <a:t>quản lý ngân hàng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4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3F77-0297-456B-8BCF-548181DB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/>
          </a:p>
        </p:txBody>
      </p:sp>
      <p:pic>
        <p:nvPicPr>
          <p:cNvPr id="9" name="COUNTER">
            <a:hlinkClick r:id="" action="ppaction://media"/>
            <a:extLst>
              <a:ext uri="{FF2B5EF4-FFF2-40B4-BE49-F238E27FC236}">
                <a16:creationId xmlns:a16="http://schemas.microsoft.com/office/drawing/2014/main" id="{7FDC5386-079F-4D13-96C6-DB80565047C6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695700"/>
            <a:ext cx="609600" cy="609600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9AAB18-C860-4A5F-AC81-D8D736957E09}"/>
              </a:ext>
            </a:extLst>
          </p:cNvPr>
          <p:cNvSpPr/>
          <p:nvPr/>
        </p:nvSpPr>
        <p:spPr>
          <a:xfrm>
            <a:off x="149604" y="105066"/>
            <a:ext cx="688596" cy="520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D7FA6B-BCAD-4581-8144-98C34A42D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750" y="365124"/>
            <a:ext cx="4981575" cy="474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200DE-64DB-4C16-9DCA-601568E20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784" y="0"/>
            <a:ext cx="3429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903563-A7BD-4B82-BC3C-7D25032290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106737"/>
            <a:ext cx="4386085" cy="2928938"/>
          </a:xfrm>
          <a:prstGeom prst="rect">
            <a:avLst/>
          </a:prstGeom>
        </p:spPr>
      </p:pic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BD0FFB07-3D4D-49B9-A9B6-6A074EE9A5A6}"/>
              </a:ext>
            </a:extLst>
          </p:cNvPr>
          <p:cNvSpPr/>
          <p:nvPr/>
        </p:nvSpPr>
        <p:spPr>
          <a:xfrm>
            <a:off x="6249798" y="3094831"/>
            <a:ext cx="2147582" cy="1116442"/>
          </a:xfrm>
          <a:prstGeom prst="snip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A68910-833C-4464-8EEE-6E606ACE36E2}"/>
              </a:ext>
            </a:extLst>
          </p:cNvPr>
          <p:cNvSpPr txBox="1"/>
          <p:nvPr/>
        </p:nvSpPr>
        <p:spPr>
          <a:xfrm>
            <a:off x="706738" y="29101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You will </a:t>
            </a:r>
            <a:r>
              <a:rPr lang="en-US" b="0" i="1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8" tooltip="find"/>
              </a:rPr>
              <a:t>find</a:t>
            </a:r>
            <a:r>
              <a:rPr lang="en-US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9" tooltip="sausages"/>
              </a:rPr>
              <a:t>sausages</a:t>
            </a:r>
            <a:r>
              <a:rPr lang="en-US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b="0" i="1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10" tooltip="meat"/>
              </a:rPr>
              <a:t>meat</a:t>
            </a:r>
            <a:r>
              <a:rPr lang="en-US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counter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5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D05B-BFA0-4F95-B3F7-D9F8886B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Bút 						   Tiền giả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35FF-7AC7-4A9C-8CF2-5E5C9F4D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8115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solidFill>
                  <a:srgbClr val="FF0000"/>
                </a:solidFill>
              </a:rPr>
              <a:t>Reception pen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C409B9-D3BB-4EAB-ACFF-18EB102173F7}"/>
              </a:ext>
            </a:extLst>
          </p:cNvPr>
          <p:cNvSpPr/>
          <p:nvPr/>
        </p:nvSpPr>
        <p:spPr>
          <a:xfrm>
            <a:off x="149604" y="105066"/>
            <a:ext cx="688596" cy="520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CE452-1FD8-46BC-AE9B-F0FF83C44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86" y="3196903"/>
            <a:ext cx="2436303" cy="2436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7193D-6729-45C0-AEF7-8AF157BB1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1921" y="3099556"/>
            <a:ext cx="2764872" cy="2533650"/>
          </a:xfrm>
          <a:prstGeom prst="rect">
            <a:avLst/>
          </a:prstGeom>
        </p:spPr>
      </p:pic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AA26D75D-4ED0-4493-BBC2-DBE2CB5248E9}"/>
              </a:ext>
            </a:extLst>
          </p:cNvPr>
          <p:cNvSpPr/>
          <p:nvPr/>
        </p:nvSpPr>
        <p:spPr>
          <a:xfrm>
            <a:off x="1676400" y="1690688"/>
            <a:ext cx="3440884" cy="1116442"/>
          </a:xfrm>
          <a:prstGeom prst="snip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ception pen  (1)">
            <a:hlinkClick r:id="" action="ppaction://media"/>
            <a:extLst>
              <a:ext uri="{FF2B5EF4-FFF2-40B4-BE49-F238E27FC236}">
                <a16:creationId xmlns:a16="http://schemas.microsoft.com/office/drawing/2014/main" id="{AF8BCA9D-263B-4095-BBEB-293B98A436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71786" y="1027906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31CD71-D9BA-40B3-B231-C754F303148F}"/>
              </a:ext>
            </a:extLst>
          </p:cNvPr>
          <p:cNvSpPr txBox="1"/>
          <p:nvPr/>
        </p:nvSpPr>
        <p:spPr>
          <a:xfrm>
            <a:off x="8209329" y="1559488"/>
            <a:ext cx="3210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counterfeit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1EEFB-0DAF-46EC-B593-A72364B22A3B}"/>
              </a:ext>
            </a:extLst>
          </p:cNvPr>
          <p:cNvSpPr txBox="1"/>
          <p:nvPr/>
        </p:nvSpPr>
        <p:spPr>
          <a:xfrm>
            <a:off x="8209329" y="2267374"/>
            <a:ext cx="198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/ˈkaʊn.t̬ɚ.fɪt/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439EA1-2C8D-43BF-BAC8-CC25ACE741E6}"/>
              </a:ext>
            </a:extLst>
          </p:cNvPr>
          <p:cNvSpPr txBox="1"/>
          <p:nvPr/>
        </p:nvSpPr>
        <p:spPr>
          <a:xfrm>
            <a:off x="9904976" y="2248909"/>
            <a:ext cx="903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adj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D6F45-4E0F-4F30-8516-D8980C1133B7}"/>
              </a:ext>
            </a:extLst>
          </p:cNvPr>
          <p:cNvSpPr txBox="1"/>
          <p:nvPr/>
        </p:nvSpPr>
        <p:spPr>
          <a:xfrm>
            <a:off x="7921305" y="875871"/>
            <a:ext cx="306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fake</a:t>
            </a:r>
            <a:endParaRPr lang="en-US"/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12D26D47-6731-4DB1-B3F7-ABFF5945EAC9}"/>
              </a:ext>
            </a:extLst>
          </p:cNvPr>
          <p:cNvSpPr/>
          <p:nvPr/>
        </p:nvSpPr>
        <p:spPr>
          <a:xfrm>
            <a:off x="7735156" y="1690688"/>
            <a:ext cx="3440884" cy="1116442"/>
          </a:xfrm>
          <a:prstGeom prst="snip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unterfeit">
            <a:hlinkClick r:id="" action="ppaction://media"/>
            <a:extLst>
              <a:ext uri="{FF2B5EF4-FFF2-40B4-BE49-F238E27FC236}">
                <a16:creationId xmlns:a16="http://schemas.microsoft.com/office/drawing/2014/main" id="{AFDF6874-D6DD-4608-B478-89263BC0D9B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414396" y="1243106"/>
            <a:ext cx="6096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7ABAD3-E6A2-4D33-B8A0-1C539D0B4D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0770" y="3099556"/>
            <a:ext cx="3951447" cy="222268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8D791A-ED20-4474-BAEE-5FE0388852B3}"/>
              </a:ext>
            </a:extLst>
          </p:cNvPr>
          <p:cNvSpPr/>
          <p:nvPr/>
        </p:nvSpPr>
        <p:spPr>
          <a:xfrm>
            <a:off x="6202960" y="174996"/>
            <a:ext cx="688596" cy="520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9984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6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864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7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9C7B-4E18-4A95-B75B-E4A28BB2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b="0" i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>
                <a:effectLst/>
                <a:latin typeface="Segoe UI Historic" panose="020B0502040204020203" pitchFamily="34" charset="0"/>
              </a:rPr>
              <a:t>Cổ phần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1794-C6C9-47AF-9E01-EFC13089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5" y="2406097"/>
            <a:ext cx="10515600" cy="4351338"/>
          </a:xfrm>
        </p:spPr>
        <p:txBody>
          <a:bodyPr/>
          <a:lstStyle/>
          <a:p>
            <a:r>
              <a:rPr lang="en-US" b="1" i="0">
                <a:effectLst/>
                <a:latin typeface="Segoe UI Historic" panose="020B0502040204020203" pitchFamily="34" charset="0"/>
              </a:rPr>
              <a:t>Represents shares of</a:t>
            </a:r>
            <a:r>
              <a:rPr lang="en-US" b="0" i="0">
                <a:effectLst/>
                <a:latin typeface="Segoe UI Historic" panose="020B0502040204020203" pitchFamily="34" charset="0"/>
              </a:rPr>
              <a:t> </a:t>
            </a:r>
            <a:r>
              <a:rPr lang="en-US" b="1" i="0">
                <a:effectLst/>
                <a:latin typeface="Segoe UI Historic" panose="020B0502040204020203" pitchFamily="34" charset="0"/>
              </a:rPr>
              <a:t>ownership</a:t>
            </a:r>
          </a:p>
          <a:p>
            <a:pPr marL="0" indent="0">
              <a:buNone/>
            </a:pPr>
            <a:r>
              <a:rPr lang="en-US" b="1" i="0">
                <a:effectLst/>
                <a:latin typeface="Segoe UI Historic" panose="020B0502040204020203" pitchFamily="34" charset="0"/>
              </a:rPr>
              <a:t>	  of a company</a:t>
            </a:r>
          </a:p>
          <a:p>
            <a:r>
              <a:rPr lang="en-US" sz="2400" b="0" i="0">
                <a:effectLst/>
                <a:latin typeface="Segoe UI Historic" panose="020B0502040204020203" pitchFamily="34" charset="0"/>
              </a:rPr>
              <a:t>Cổ phần của một công ty là trị giá </a:t>
            </a:r>
          </a:p>
          <a:p>
            <a:pPr marL="0" indent="0">
              <a:buNone/>
            </a:pPr>
            <a:r>
              <a:rPr lang="en-US" sz="2400" b="0" i="0">
                <a:effectLst/>
                <a:latin typeface="Segoe UI Historic" panose="020B0502040204020203" pitchFamily="34" charset="0"/>
              </a:rPr>
              <a:t>        của công ty đó.</a:t>
            </a:r>
            <a:endParaRPr lang="en-US" sz="24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110DA0-05FA-4ABC-864D-D15D34258CB0}"/>
              </a:ext>
            </a:extLst>
          </p:cNvPr>
          <p:cNvSpPr/>
          <p:nvPr/>
        </p:nvSpPr>
        <p:spPr>
          <a:xfrm>
            <a:off x="149604" y="105066"/>
            <a:ext cx="688596" cy="520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D4F9A-BA66-4CCB-892D-5B07FBD3BF01}"/>
              </a:ext>
            </a:extLst>
          </p:cNvPr>
          <p:cNvSpPr txBox="1"/>
          <p:nvPr/>
        </p:nvSpPr>
        <p:spPr>
          <a:xfrm>
            <a:off x="1990288" y="1469335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>
                <a:solidFill>
                  <a:srgbClr val="FF0000"/>
                </a:solidFill>
                <a:effectLst/>
                <a:latin typeface="Segoe UI Historic" panose="020B0502040204020203" pitchFamily="34" charset="0"/>
              </a:rPr>
              <a:t>Stock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372FE-0D28-4E58-885D-90A1E86739AC}"/>
              </a:ext>
            </a:extLst>
          </p:cNvPr>
          <p:cNvSpPr txBox="1"/>
          <p:nvPr/>
        </p:nvSpPr>
        <p:spPr>
          <a:xfrm>
            <a:off x="7879359" y="585456"/>
            <a:ext cx="27230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Historic" panose="020B0502040204020203" pitchFamily="34" charset="0"/>
              </a:rPr>
              <a:t>cổ phiếu</a:t>
            </a:r>
            <a:endParaRPr lang="en-US" sz="4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12883-4EF8-487E-8E0D-20A059AAAF5F}"/>
              </a:ext>
            </a:extLst>
          </p:cNvPr>
          <p:cNvSpPr txBox="1"/>
          <p:nvPr/>
        </p:nvSpPr>
        <p:spPr>
          <a:xfrm>
            <a:off x="8327472" y="1504641"/>
            <a:ext cx="3026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>
                <a:solidFill>
                  <a:srgbClr val="FF0000"/>
                </a:solidFill>
                <a:effectLst/>
                <a:latin typeface="Segoe UI Historic" panose="020B0502040204020203" pitchFamily="34" charset="0"/>
              </a:rPr>
              <a:t>Share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1A436-63B4-4B57-B5BF-7CD8815DC12D}"/>
              </a:ext>
            </a:extLst>
          </p:cNvPr>
          <p:cNvSpPr txBox="1"/>
          <p:nvPr/>
        </p:nvSpPr>
        <p:spPr>
          <a:xfrm>
            <a:off x="6620383" y="2373490"/>
            <a:ext cx="585404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>
                <a:effectLst/>
                <a:latin typeface="Segoe UI Historic" panose="020B0502040204020203" pitchFamily="34" charset="0"/>
              </a:rPr>
              <a:t>Is one unit of stock of company;</a:t>
            </a:r>
          </a:p>
          <a:p>
            <a:r>
              <a:rPr lang="en-US" sz="2800" b="1" i="0">
                <a:effectLst/>
                <a:latin typeface="Segoe UI Historic" panose="020B0502040204020203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>
                <a:effectLst/>
                <a:latin typeface="Segoe UI Historic" panose="020B0502040204020203" pitchFamily="34" charset="0"/>
              </a:rPr>
              <a:t>cổ phiếu là một đơn vị của 1 cổ phần </a:t>
            </a:r>
            <a:r>
              <a:rPr lang="en-US" sz="2000" i="0">
                <a:effectLst/>
                <a:latin typeface="Segoe UI Historic" panose="020B0502040204020203" pitchFamily="34" charset="0"/>
              </a:rPr>
              <a:t>			</a:t>
            </a:r>
            <a:endParaRPr lang="en-US" sz="2000"/>
          </a:p>
        </p:txBody>
      </p:sp>
      <p:pic>
        <p:nvPicPr>
          <p:cNvPr id="14" name="Stock">
            <a:hlinkClick r:id="" action="ppaction://media"/>
            <a:extLst>
              <a:ext uri="{FF2B5EF4-FFF2-40B4-BE49-F238E27FC236}">
                <a16:creationId xmlns:a16="http://schemas.microsoft.com/office/drawing/2014/main" id="{5CDCD3FF-D8CD-4AAD-9843-6C6CC809CF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3902" y="1452210"/>
            <a:ext cx="609600" cy="609600"/>
          </a:xfrm>
          <a:prstGeom prst="rect">
            <a:avLst/>
          </a:prstGeom>
        </p:spPr>
      </p:pic>
      <p:pic>
        <p:nvPicPr>
          <p:cNvPr id="15" name="Share">
            <a:hlinkClick r:id="" action="ppaction://media"/>
            <a:extLst>
              <a:ext uri="{FF2B5EF4-FFF2-40B4-BE49-F238E27FC236}">
                <a16:creationId xmlns:a16="http://schemas.microsoft.com/office/drawing/2014/main" id="{5A864880-A370-443F-BF98-EB1D28B3637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10783" y="1452210"/>
            <a:ext cx="609600" cy="609600"/>
          </a:xfrm>
          <a:prstGeom prst="rect">
            <a:avLst/>
          </a:prstGeom>
        </p:spPr>
      </p:pic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1CEE3827-85A8-4197-8C6D-75F3FC7E0E57}"/>
              </a:ext>
            </a:extLst>
          </p:cNvPr>
          <p:cNvSpPr/>
          <p:nvPr/>
        </p:nvSpPr>
        <p:spPr>
          <a:xfrm>
            <a:off x="1604793" y="1318028"/>
            <a:ext cx="2533602" cy="1116442"/>
          </a:xfrm>
          <a:prstGeom prst="snip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686EF416-E36D-4A32-8571-5C218885693E}"/>
              </a:ext>
            </a:extLst>
          </p:cNvPr>
          <p:cNvSpPr/>
          <p:nvPr/>
        </p:nvSpPr>
        <p:spPr>
          <a:xfrm>
            <a:off x="7658974" y="1257048"/>
            <a:ext cx="2656234" cy="1116442"/>
          </a:xfrm>
          <a:prstGeom prst="snip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23AD6-E7AC-48A6-9DF6-4339EF846441}"/>
              </a:ext>
            </a:extLst>
          </p:cNvPr>
          <p:cNvSpPr txBox="1"/>
          <p:nvPr/>
        </p:nvSpPr>
        <p:spPr>
          <a:xfrm>
            <a:off x="5366857" y="686747"/>
            <a:ext cx="6237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 noun</a:t>
            </a: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765C26-284D-4696-A8D9-66C26B901EBF}"/>
              </a:ext>
            </a:extLst>
          </p:cNvPr>
          <p:cNvSpPr/>
          <p:nvPr/>
        </p:nvSpPr>
        <p:spPr>
          <a:xfrm>
            <a:off x="6620383" y="105066"/>
            <a:ext cx="688596" cy="520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4783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6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88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735F-504E-4391-BA9E-4F523778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740" y="3923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nhân viên ngân hàng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4AC9-245D-4472-B1F9-CF314B56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708" y="17179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solidFill>
                  <a:srgbClr val="FF0000"/>
                </a:solidFill>
              </a:rPr>
              <a:t>	</a:t>
            </a:r>
            <a:r>
              <a:rPr lang="en-US" sz="4400" b="1">
                <a:solidFill>
                  <a:srgbClr val="FF0000"/>
                </a:solidFill>
              </a:rPr>
              <a:t>Teller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E2EFF5-C6EF-4E1B-B2FA-263F86BEAE9B}"/>
              </a:ext>
            </a:extLst>
          </p:cNvPr>
          <p:cNvSpPr/>
          <p:nvPr/>
        </p:nvSpPr>
        <p:spPr>
          <a:xfrm>
            <a:off x="149604" y="105066"/>
            <a:ext cx="688596" cy="520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80CF9-C170-4AEC-ABF0-B5CA610FD526}"/>
              </a:ext>
            </a:extLst>
          </p:cNvPr>
          <p:cNvSpPr txBox="1"/>
          <p:nvPr/>
        </p:nvSpPr>
        <p:spPr>
          <a:xfrm>
            <a:off x="2300681" y="249109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 noun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4BFDD-AD57-439E-93A5-45BA0A526DFE}"/>
              </a:ext>
            </a:extLst>
          </p:cNvPr>
          <p:cNvSpPr txBox="1"/>
          <p:nvPr/>
        </p:nvSpPr>
        <p:spPr>
          <a:xfrm>
            <a:off x="3122802" y="249109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/ˈtel.ɚ/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041FE-4DEF-4763-BECE-246D48EBB2FF}"/>
              </a:ext>
            </a:extLst>
          </p:cNvPr>
          <p:cNvSpPr txBox="1"/>
          <p:nvPr/>
        </p:nvSpPr>
        <p:spPr>
          <a:xfrm>
            <a:off x="680906" y="3066962"/>
            <a:ext cx="5415094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someone whose job is to </a:t>
            </a:r>
            <a:r>
              <a:rPr lang="en-US" b="0" i="0">
                <a:effectLst/>
                <a:latin typeface="arial" panose="020B0604020202020204" pitchFamily="34" charset="0"/>
                <a:hlinkClick r:id="rId6" tooltip="receive"/>
              </a:rPr>
              <a:t>receive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and pay out money in a </a:t>
            </a:r>
            <a:r>
              <a:rPr lang="en-US" b="0" i="0">
                <a:effectLst/>
                <a:latin typeface="arial" panose="020B0604020202020204" pitchFamily="34" charset="0"/>
                <a:hlinkClick r:id="rId7" tooltip="bank"/>
              </a:rPr>
              <a:t>bank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5BF5B-AE56-4F64-B102-6D41AF99FA65}"/>
              </a:ext>
            </a:extLst>
          </p:cNvPr>
          <p:cNvSpPr txBox="1"/>
          <p:nvPr/>
        </p:nvSpPr>
        <p:spPr>
          <a:xfrm>
            <a:off x="680906" y="416628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>
                <a:effectLst/>
                <a:latin typeface="Arial" panose="020B0604020202020204" pitchFamily="34" charset="0"/>
              </a:rPr>
              <a:t>Ex: A man was </a:t>
            </a:r>
            <a:r>
              <a:rPr lang="en-US" b="1" i="1" u="none" strike="noStrike">
                <a:effectLst/>
                <a:latin typeface="Arial" panose="020B0604020202020204" pitchFamily="34" charset="0"/>
                <a:hlinkClick r:id="rId8" tooltip="detain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detained</a:t>
            </a:r>
            <a:r>
              <a:rPr lang="en-US" b="1" i="1">
                <a:effectLst/>
                <a:latin typeface="Arial" panose="020B0604020202020204" pitchFamily="34" charset="0"/>
              </a:rPr>
              <a:t> when a </a:t>
            </a:r>
            <a:r>
              <a:rPr lang="en-US" b="1" i="1" u="none" strike="noStrike">
                <a:effectLst/>
                <a:latin typeface="Arial" panose="020B0604020202020204" pitchFamily="34" charset="0"/>
                <a:hlinkClick r:id="rId9" tooltip="ba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</a:t>
            </a:r>
            <a:r>
              <a:rPr lang="en-US" b="1" i="1">
                <a:effectLst/>
                <a:latin typeface="Arial" panose="020B0604020202020204" pitchFamily="34" charset="0"/>
              </a:rPr>
              <a:t> teller called the </a:t>
            </a:r>
            <a:r>
              <a:rPr lang="en-US" b="1" i="1" u="none" strike="noStrike">
                <a:effectLst/>
                <a:latin typeface="Arial" panose="020B0604020202020204" pitchFamily="34" charset="0"/>
                <a:hlinkClick r:id="rId10" tooltip="poli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police</a:t>
            </a:r>
            <a:r>
              <a:rPr lang="en-US" b="1" i="1">
                <a:effectLst/>
                <a:latin typeface="Arial" panose="020B0604020202020204" pitchFamily="34" charset="0"/>
              </a:rPr>
              <a:t>.</a:t>
            </a:r>
            <a:endParaRPr lang="en-US" b="1"/>
          </a:p>
        </p:txBody>
      </p:sp>
      <p:pic>
        <p:nvPicPr>
          <p:cNvPr id="13" name="Teller">
            <a:hlinkClick r:id="" action="ppaction://media"/>
            <a:extLst>
              <a:ext uri="{FF2B5EF4-FFF2-40B4-BE49-F238E27FC236}">
                <a16:creationId xmlns:a16="http://schemas.microsoft.com/office/drawing/2014/main" id="{0CF10418-628B-4B31-8DD4-73A85F1F9F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89707" y="1717940"/>
            <a:ext cx="609600" cy="609600"/>
          </a:xfrm>
          <a:prstGeom prst="rect">
            <a:avLst/>
          </a:prstGeom>
        </p:spPr>
      </p:pic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9D0147EF-BA71-401F-8902-19AA956024E9}"/>
              </a:ext>
            </a:extLst>
          </p:cNvPr>
          <p:cNvSpPr/>
          <p:nvPr/>
        </p:nvSpPr>
        <p:spPr>
          <a:xfrm>
            <a:off x="1646801" y="1788049"/>
            <a:ext cx="2533602" cy="1116442"/>
          </a:xfrm>
          <a:prstGeom prst="snip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5CE85-883C-47C4-9BDD-51C6CC74E431}"/>
              </a:ext>
            </a:extLst>
          </p:cNvPr>
          <p:cNvSpPr txBox="1"/>
          <p:nvPr/>
        </p:nvSpPr>
        <p:spPr>
          <a:xfrm>
            <a:off x="7284440" y="706901"/>
            <a:ext cx="43171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0">
                <a:effectLst/>
                <a:latin typeface="arial" panose="020B0604020202020204" pitchFamily="34" charset="0"/>
              </a:rPr>
              <a:t>lễ tân </a:t>
            </a:r>
          </a:p>
          <a:p>
            <a:pPr algn="ctr"/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– bộ phận có chức năng tiếp đón khách hàng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30E11C-6421-460A-8A65-51FB70D3AA56}"/>
              </a:ext>
            </a:extLst>
          </p:cNvPr>
          <p:cNvSpPr txBox="1"/>
          <p:nvPr/>
        </p:nvSpPr>
        <p:spPr>
          <a:xfrm>
            <a:off x="8289078" y="1926810"/>
            <a:ext cx="3204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receptionist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D3C9FB-2486-4C52-BB18-F824E8617C0A}"/>
              </a:ext>
            </a:extLst>
          </p:cNvPr>
          <p:cNvSpPr txBox="1"/>
          <p:nvPr/>
        </p:nvSpPr>
        <p:spPr>
          <a:xfrm>
            <a:off x="9590742" y="2779769"/>
            <a:ext cx="2069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/rɪˈsep.ʃən.ɪst/</a:t>
            </a:r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5A3209-06ED-441E-98F7-15A0B519BCFD}"/>
              </a:ext>
            </a:extLst>
          </p:cNvPr>
          <p:cNvSpPr txBox="1"/>
          <p:nvPr/>
        </p:nvSpPr>
        <p:spPr>
          <a:xfrm>
            <a:off x="8813684" y="2772265"/>
            <a:ext cx="1486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noun</a:t>
            </a:r>
            <a:endParaRPr lang="en-US"/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0E03AC68-4FA4-4769-A13E-9729500DBC15}"/>
              </a:ext>
            </a:extLst>
          </p:cNvPr>
          <p:cNvSpPr/>
          <p:nvPr/>
        </p:nvSpPr>
        <p:spPr>
          <a:xfrm>
            <a:off x="8156428" y="2022740"/>
            <a:ext cx="3204482" cy="1200329"/>
          </a:xfrm>
          <a:prstGeom prst="snip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83AF57-6E5A-4E0D-9DE7-EE0F9E9CF883}"/>
              </a:ext>
            </a:extLst>
          </p:cNvPr>
          <p:cNvSpPr txBox="1"/>
          <p:nvPr/>
        </p:nvSpPr>
        <p:spPr>
          <a:xfrm>
            <a:off x="6823866" y="4082992"/>
            <a:ext cx="5465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Ex</a:t>
            </a:r>
            <a:r>
              <a:rPr lang="en-US" b="1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1" i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When you get here, the receptionist will </a:t>
            </a:r>
          </a:p>
          <a:p>
            <a:pPr algn="ctr"/>
            <a:r>
              <a:rPr lang="en-US" b="1" i="1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12" tooltip="direc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</a:t>
            </a:r>
            <a:r>
              <a:rPr lang="en-US" b="1" i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 you to my </a:t>
            </a:r>
            <a:r>
              <a:rPr lang="en-US" b="1" i="1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13" tooltip="offi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</a:t>
            </a:r>
            <a:r>
              <a:rPr lang="en-US" b="1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1"/>
          </a:p>
        </p:txBody>
      </p:sp>
      <p:pic>
        <p:nvPicPr>
          <p:cNvPr id="30" name="receptionist">
            <a:hlinkClick r:id="" action="ppaction://media"/>
            <a:extLst>
              <a:ext uri="{FF2B5EF4-FFF2-40B4-BE49-F238E27FC236}">
                <a16:creationId xmlns:a16="http://schemas.microsoft.com/office/drawing/2014/main" id="{BAAAC716-9BF6-46F0-8A1B-186F879D906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770707" y="17711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152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  <p:bldLst>
      <p:bldP spid="14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204</Words>
  <Application>Microsoft Office PowerPoint</Application>
  <PresentationFormat>Widescreen</PresentationFormat>
  <Paragraphs>43</Paragraphs>
  <Slides>5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Google Sans</vt:lpstr>
      <vt:lpstr>Segoe UI Historic</vt:lpstr>
      <vt:lpstr>Office Theme</vt:lpstr>
      <vt:lpstr>mortgage loan investment banker bank manager</vt:lpstr>
      <vt:lpstr>PowerPoint Presentation</vt:lpstr>
      <vt:lpstr>  Bút          Tiền giả </vt:lpstr>
      <vt:lpstr>  Cổ phần</vt:lpstr>
      <vt:lpstr>nhân viên ngân hàng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 Nguyen</dc:creator>
  <cp:lastModifiedBy>Thin Nguyen</cp:lastModifiedBy>
  <cp:revision>5</cp:revision>
  <dcterms:created xsi:type="dcterms:W3CDTF">2021-10-24T01:24:47Z</dcterms:created>
  <dcterms:modified xsi:type="dcterms:W3CDTF">2021-10-24T02:01:47Z</dcterms:modified>
</cp:coreProperties>
</file>