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66E7-7754-466A-8F99-1C8B9F3E1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21653-A7A6-4ADF-A4C9-C73F661A0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BC737-1B83-4CE5-BBEE-899A1633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31E5-C1B7-412D-B260-0931E5E0D9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C6A5C-70F8-48B4-AA01-601060BC7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460F6-E48B-4914-8877-E09BF96A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554A-19F8-42BA-81B0-E0CCB1CF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E302-21F9-433A-90C8-F699ECC2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31684-692C-493B-BAF6-0CFCB4686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5F0A4-13F4-4224-AA08-135D5B94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31E5-C1B7-412D-B260-0931E5E0D9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1F5C-30F8-4980-BD77-9C65B685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378A7-DEC1-4E41-A267-8487CE59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554A-19F8-42BA-81B0-E0CCB1CF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1B381-92E7-4ED5-AC64-93684560D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8980D-0CB6-4DB7-8FCD-EE81CD31F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79799-E629-4013-80B5-C1B448E1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31E5-C1B7-412D-B260-0931E5E0D9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0AF5B-80FD-4BEE-98A5-6461A92C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86CFC-EDC5-41E9-A2B4-35390E3E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554A-19F8-42BA-81B0-E0CCB1CF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1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0349-D541-4A39-87B8-5E092802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5740-059E-462D-984F-97D2D7BC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08DC-515A-4FBC-B2A5-A53C4095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31E5-C1B7-412D-B260-0931E5E0D9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C5F37-F5EE-463E-B8F6-DBFB0AC1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6C3B6-DEF4-4D78-990A-D4418611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554A-19F8-42BA-81B0-E0CCB1CF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8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CEFE-F3A1-40E5-887B-768FFFE0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76309-1890-4CE6-9ECE-44761569C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BDDA-CBB6-4A82-BB77-031E1212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31E5-C1B7-412D-B260-0931E5E0D9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86CA-3DDE-47EF-8558-25401C70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5C5BE-DDB7-4492-867B-EDE16CBA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554A-19F8-42BA-81B0-E0CCB1CF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A4C2-6D71-484C-818F-4934267D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564A-825C-4587-9E3D-8BB0E3CAA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1CB79-3F5A-4D8C-8957-6087B6378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94174-A4F2-4727-AC4D-B34DE11F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31E5-C1B7-412D-B260-0931E5E0D9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81D51-16AD-459A-9DA0-670F5A20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68A00-E13F-44C0-B6DA-88D83D22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554A-19F8-42BA-81B0-E0CCB1CF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9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989C-CB65-48CE-B7CA-2082E27E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28B00-580A-42FD-92F0-86B5F82F1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A3676-4232-4E41-B4DB-55A56E431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0409-342E-46EB-846A-1536FA0D4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B7E48-AACB-4258-9616-8F793A6E9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219C6-F3D3-40AF-BB38-7ED76217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31E5-C1B7-412D-B260-0931E5E0D9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1F523-9B5D-42EB-8936-91E8897E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115B6-1C05-4A10-B705-62239ACB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554A-19F8-42BA-81B0-E0CCB1CF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55EE-F8B3-483B-9D64-D0352505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FCA41-1E35-4E8E-AA09-D256DCDD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31E5-C1B7-412D-B260-0931E5E0D9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535EC-F4C0-4EF7-A18C-63F3873F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D414A-9D52-4D67-8B97-6812A60D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554A-19F8-42BA-81B0-E0CCB1CF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6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36850-045F-4ECF-8522-FBC24D80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31E5-C1B7-412D-B260-0931E5E0D9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0C2A6-714D-4A55-A342-5D2579F2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0FE1E-224C-4555-9CFF-3938D271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554A-19F8-42BA-81B0-E0CCB1CF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9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C1F2-135E-49B9-8096-5ABF89BF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0161-51C1-4B97-BED4-9BDD56A48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82429-0387-440F-8A04-C05E96509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13DB3-696E-4A5B-B7E4-43745152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31E5-C1B7-412D-B260-0931E5E0D9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E0BA0-8D06-4900-9E28-7AE141FD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43B28-DA79-4F99-BC2F-C5C6B232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554A-19F8-42BA-81B0-E0CCB1CF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2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A9FF-70A6-403A-989F-EF2D644B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F0D2C-5821-44A3-A5A8-F14CC81C9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15A25-68CD-46F1-8384-76E6D925D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939BD-6851-45D4-AA50-43893961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031E5-C1B7-412D-B260-0931E5E0D9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A99CD-AEA4-49D1-96A6-B5442619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40EEE-82D2-4524-B834-099FE5CD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554A-19F8-42BA-81B0-E0CCB1CF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6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AF981-A3E7-4498-8D5D-91675D7F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72651-996F-4B58-9004-FA0A9AC4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38904-0CEE-4B97-8D5C-8A23A9121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031E5-C1B7-412D-B260-0931E5E0D96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A64BE-7E24-4E8D-8D23-72F740A10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15325-3558-4B1C-BAA3-B44E21BAB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8554A-19F8-42BA-81B0-E0CCB1CF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8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hyperlink" Target="https://dictionary.cambridge.org/vi/dictionary/english/music" TargetMode="External"/><Relationship Id="rId3" Type="http://schemas.microsoft.com/office/2007/relationships/media" Target="../media/media2.mp3"/><Relationship Id="rId7" Type="http://schemas.openxmlformats.org/officeDocument/2006/relationships/slideLayout" Target="../slideLayouts/slideLayout2.xml"/><Relationship Id="rId12" Type="http://schemas.openxmlformats.org/officeDocument/2006/relationships/hyperlink" Target="https://dictionary.cambridge.org/vi/dictionary/english/classical" TargetMode="Externa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openxmlformats.org/officeDocument/2006/relationships/hyperlink" Target="https://dictionary.cambridge.org/vi/dictionary/english/likes" TargetMode="External"/><Relationship Id="rId5" Type="http://schemas.microsoft.com/office/2007/relationships/media" Target="../media/media3.mp3"/><Relationship Id="rId15" Type="http://schemas.openxmlformats.org/officeDocument/2006/relationships/hyperlink" Target="https://dictionary.cambridge.org/vi/dictionary/english/kind" TargetMode="External"/><Relationship Id="rId10" Type="http://schemas.openxmlformats.org/officeDocument/2006/relationships/hyperlink" Target="https://dictionary.cambridge.org/vi/dictionary/english/husband" TargetMode="External"/><Relationship Id="rId4" Type="http://schemas.openxmlformats.org/officeDocument/2006/relationships/audio" Target="../media/media2.mp3"/><Relationship Id="rId9" Type="http://schemas.openxmlformats.org/officeDocument/2006/relationships/image" Target="../media/image3.png"/><Relationship Id="rId14" Type="http://schemas.openxmlformats.org/officeDocument/2006/relationships/hyperlink" Target="https://dictionary.cambridge.org/vi/dictionary/english/han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dictionary.cambridge.org/vi/dictionary/english/location" TargetMode="External"/><Relationship Id="rId3" Type="http://schemas.microsoft.com/office/2007/relationships/media" Target="../media/media5.mp3"/><Relationship Id="rId7" Type="http://schemas.openxmlformats.org/officeDocument/2006/relationships/slideLayout" Target="../slideLayouts/slideLayout2.xml"/><Relationship Id="rId12" Type="http://schemas.openxmlformats.org/officeDocument/2006/relationships/hyperlink" Target="https://dictionary.cambridge.org/vi/dictionary/english/great" TargetMode="Externa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6.mp3"/><Relationship Id="rId11" Type="http://schemas.openxmlformats.org/officeDocument/2006/relationships/hyperlink" Target="https://dictionary.cambridge.org/vi/dictionary/english/beautiful" TargetMode="External"/><Relationship Id="rId5" Type="http://schemas.microsoft.com/office/2007/relationships/media" Target="../media/media6.mp3"/><Relationship Id="rId10" Type="http://schemas.openxmlformats.org/officeDocument/2006/relationships/hyperlink" Target="https://dictionary.cambridge.org/vi/dictionary/english/house" TargetMode="External"/><Relationship Id="rId4" Type="http://schemas.openxmlformats.org/officeDocument/2006/relationships/audio" Target="../media/media5.mp3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8.mp3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8.mp3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216DD0-4466-4CEB-BF3F-47848DB31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3332" y="4390602"/>
            <a:ext cx="9144000" cy="1655762"/>
          </a:xfrm>
        </p:spPr>
        <p:txBody>
          <a:bodyPr/>
          <a:lstStyle/>
          <a:p>
            <a:r>
              <a:rPr lang="en-US"/>
              <a:t>https://langmaster.edu.vn/100-trang-tu-tieng-anh-thong-dung-nhat-a70i1495.html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4C3BB1-1C51-4D08-BF21-9C5DF70DE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8902"/>
            <a:ext cx="9144000" cy="2387600"/>
          </a:xfrm>
        </p:spPr>
        <p:txBody>
          <a:bodyPr/>
          <a:lstStyle/>
          <a:p>
            <a:r>
              <a:rPr lang="en-US" b="0" i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TRẠNG TỪ LIÊN KẾT</a:t>
            </a:r>
            <a:br>
              <a:rPr 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9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9B44-F680-45EC-ACCF-6B2B0764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0" i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không giống như</a:t>
            </a:r>
            <a:r>
              <a:rPr lang="en-US" b="0" i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		           </a:t>
            </a:r>
            <a:r>
              <a:rPr lang="en-US"/>
              <a:t> </a:t>
            </a:r>
            <a:r>
              <a:rPr lang="en-US" b="1"/>
              <a:t>mặt khác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FC6C-D19F-4D62-B088-A672BE2C2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i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        Unlike				     </a:t>
            </a:r>
            <a:r>
              <a:rPr lang="en-US" sz="3200" b="1"/>
              <a:t> </a:t>
            </a:r>
            <a:r>
              <a:rPr lang="en-US" sz="4000" b="1">
                <a:solidFill>
                  <a:srgbClr val="FF0000"/>
                </a:solidFill>
              </a:rPr>
              <a:t>on the other hand </a:t>
            </a:r>
            <a:endParaRPr lang="en-US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/>
              <a:t>						/ɒn ði ˈʌðə hænd/</a:t>
            </a:r>
            <a:endParaRPr lang="en-US" sz="3200" b="1" i="0">
              <a:solidFill>
                <a:srgbClr val="FF0000"/>
              </a:solidFill>
              <a:effectLst/>
              <a:latin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b="1" i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     </a:t>
            </a:r>
            <a:r>
              <a:rPr lang="en-US" sz="2400" b="0" i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/ʌnˈlaɪk/ -</a:t>
            </a:r>
            <a:r>
              <a:rPr lang="en-US" sz="2400" b="1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pre </a:t>
            </a:r>
            <a:r>
              <a:rPr lang="en-US" sz="2400" b="0" i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>
              <a:solidFill>
                <a:srgbClr val="333333"/>
              </a:solidFill>
              <a:latin typeface="Helvetica" panose="020B0604020202020204" pitchFamily="34" charset="0"/>
            </a:endParaRPr>
          </a:p>
          <a:p>
            <a:r>
              <a:rPr lang="en-US" b="0" i="1">
                <a:solidFill>
                  <a:srgbClr val="333333"/>
                </a:solidFill>
                <a:effectLst/>
                <a:latin typeface="inherit"/>
              </a:rPr>
              <a:t>The sound was </a:t>
            </a:r>
            <a:r>
              <a:rPr lang="en-US" i="1">
                <a:solidFill>
                  <a:srgbClr val="333333"/>
                </a:solidFill>
                <a:effectLst/>
                <a:latin typeface="inherit"/>
              </a:rPr>
              <a:t>not</a:t>
            </a:r>
            <a:r>
              <a:rPr lang="en-US" b="1" i="1">
                <a:solidFill>
                  <a:srgbClr val="333333"/>
                </a:solidFill>
                <a:effectLst/>
                <a:latin typeface="inherit"/>
              </a:rPr>
              <a:t> unlike</a:t>
            </a:r>
            <a:r>
              <a:rPr lang="en-US" b="0" i="1">
                <a:solidFill>
                  <a:srgbClr val="333333"/>
                </a:solidFill>
                <a:effectLst/>
                <a:latin typeface="inherit"/>
              </a:rPr>
              <a:t> </a:t>
            </a:r>
          </a:p>
          <a:p>
            <a:pPr marL="0" indent="0">
              <a:buNone/>
            </a:pPr>
            <a:r>
              <a:rPr lang="en-US" b="0" i="1">
                <a:solidFill>
                  <a:srgbClr val="333333"/>
                </a:solidFill>
                <a:effectLst/>
                <a:latin typeface="inherit"/>
              </a:rPr>
              <a:t>that of birds singing.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A584BCF-67AF-4CE4-90F8-B9BAE31EA6DC}"/>
              </a:ext>
            </a:extLst>
          </p:cNvPr>
          <p:cNvSpPr/>
          <p:nvPr/>
        </p:nvSpPr>
        <p:spPr>
          <a:xfrm>
            <a:off x="489449" y="177697"/>
            <a:ext cx="580757" cy="503340"/>
          </a:xfrm>
          <a:custGeom>
            <a:avLst/>
            <a:gdLst>
              <a:gd name="connsiteX0" fmla="*/ 0 w 580757"/>
              <a:gd name="connsiteY0" fmla="*/ 0 h 503340"/>
              <a:gd name="connsiteX1" fmla="*/ 0 w 580757"/>
              <a:gd name="connsiteY1" fmla="*/ 0 h 503340"/>
              <a:gd name="connsiteX2" fmla="*/ 16778 w 580757"/>
              <a:gd name="connsiteY2" fmla="*/ 109057 h 503340"/>
              <a:gd name="connsiteX3" fmla="*/ 25167 w 580757"/>
              <a:gd name="connsiteY3" fmla="*/ 134224 h 503340"/>
              <a:gd name="connsiteX4" fmla="*/ 41945 w 580757"/>
              <a:gd name="connsiteY4" fmla="*/ 167780 h 503340"/>
              <a:gd name="connsiteX5" fmla="*/ 50334 w 580757"/>
              <a:gd name="connsiteY5" fmla="*/ 192947 h 503340"/>
              <a:gd name="connsiteX6" fmla="*/ 58723 w 580757"/>
              <a:gd name="connsiteY6" fmla="*/ 226503 h 503340"/>
              <a:gd name="connsiteX7" fmla="*/ 75501 w 580757"/>
              <a:gd name="connsiteY7" fmla="*/ 251670 h 503340"/>
              <a:gd name="connsiteX8" fmla="*/ 83890 w 580757"/>
              <a:gd name="connsiteY8" fmla="*/ 276837 h 503340"/>
              <a:gd name="connsiteX9" fmla="*/ 100668 w 580757"/>
              <a:gd name="connsiteY9" fmla="*/ 302004 h 503340"/>
              <a:gd name="connsiteX10" fmla="*/ 109057 w 580757"/>
              <a:gd name="connsiteY10" fmla="*/ 327171 h 503340"/>
              <a:gd name="connsiteX11" fmla="*/ 142613 w 580757"/>
              <a:gd name="connsiteY11" fmla="*/ 352338 h 503340"/>
              <a:gd name="connsiteX12" fmla="*/ 167780 w 580757"/>
              <a:gd name="connsiteY12" fmla="*/ 385894 h 503340"/>
              <a:gd name="connsiteX13" fmla="*/ 201335 w 580757"/>
              <a:gd name="connsiteY13" fmla="*/ 402672 h 503340"/>
              <a:gd name="connsiteX14" fmla="*/ 226502 w 580757"/>
              <a:gd name="connsiteY14" fmla="*/ 427839 h 503340"/>
              <a:gd name="connsiteX15" fmla="*/ 276836 w 580757"/>
              <a:gd name="connsiteY15" fmla="*/ 453006 h 503340"/>
              <a:gd name="connsiteX16" fmla="*/ 327170 w 580757"/>
              <a:gd name="connsiteY16" fmla="*/ 486562 h 503340"/>
              <a:gd name="connsiteX17" fmla="*/ 377504 w 580757"/>
              <a:gd name="connsiteY17" fmla="*/ 503340 h 503340"/>
              <a:gd name="connsiteX18" fmla="*/ 503339 w 580757"/>
              <a:gd name="connsiteY18" fmla="*/ 494951 h 503340"/>
              <a:gd name="connsiteX19" fmla="*/ 528506 w 580757"/>
              <a:gd name="connsiteY19" fmla="*/ 486562 h 503340"/>
              <a:gd name="connsiteX20" fmla="*/ 536895 w 580757"/>
              <a:gd name="connsiteY20" fmla="*/ 461395 h 503340"/>
              <a:gd name="connsiteX21" fmla="*/ 553673 w 580757"/>
              <a:gd name="connsiteY21" fmla="*/ 436228 h 503340"/>
              <a:gd name="connsiteX22" fmla="*/ 570451 w 580757"/>
              <a:gd name="connsiteY22" fmla="*/ 385894 h 503340"/>
              <a:gd name="connsiteX23" fmla="*/ 570451 w 580757"/>
              <a:gd name="connsiteY23" fmla="*/ 151002 h 503340"/>
              <a:gd name="connsiteX24" fmla="*/ 553673 w 580757"/>
              <a:gd name="connsiteY24" fmla="*/ 109057 h 503340"/>
              <a:gd name="connsiteX25" fmla="*/ 528506 w 580757"/>
              <a:gd name="connsiteY25" fmla="*/ 50334 h 503340"/>
              <a:gd name="connsiteX26" fmla="*/ 503339 w 580757"/>
              <a:gd name="connsiteY26" fmla="*/ 41945 h 503340"/>
              <a:gd name="connsiteX27" fmla="*/ 453005 w 580757"/>
              <a:gd name="connsiteY27" fmla="*/ 50334 h 503340"/>
              <a:gd name="connsiteX28" fmla="*/ 385893 w 580757"/>
              <a:gd name="connsiteY28" fmla="*/ 83890 h 503340"/>
              <a:gd name="connsiteX29" fmla="*/ 360726 w 580757"/>
              <a:gd name="connsiteY29" fmla="*/ 92279 h 503340"/>
              <a:gd name="connsiteX30" fmla="*/ 302003 w 580757"/>
              <a:gd name="connsiteY30" fmla="*/ 151002 h 503340"/>
              <a:gd name="connsiteX31" fmla="*/ 251669 w 580757"/>
              <a:gd name="connsiteY31" fmla="*/ 176169 h 503340"/>
              <a:gd name="connsiteX32" fmla="*/ 218113 w 580757"/>
              <a:gd name="connsiteY32" fmla="*/ 167780 h 503340"/>
              <a:gd name="connsiteX33" fmla="*/ 167780 w 580757"/>
              <a:gd name="connsiteY33" fmla="*/ 134224 h 503340"/>
              <a:gd name="connsiteX34" fmla="*/ 142613 w 580757"/>
              <a:gd name="connsiteY34" fmla="*/ 117446 h 503340"/>
              <a:gd name="connsiteX35" fmla="*/ 109057 w 580757"/>
              <a:gd name="connsiteY35" fmla="*/ 100668 h 503340"/>
              <a:gd name="connsiteX36" fmla="*/ 58723 w 580757"/>
              <a:gd name="connsiteY36" fmla="*/ 50334 h 503340"/>
              <a:gd name="connsiteX37" fmla="*/ 0 w 580757"/>
              <a:gd name="connsiteY37" fmla="*/ 0 h 50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0757" h="503340">
                <a:moveTo>
                  <a:pt x="0" y="0"/>
                </a:moveTo>
                <a:lnTo>
                  <a:pt x="0" y="0"/>
                </a:lnTo>
                <a:cubicBezTo>
                  <a:pt x="6761" y="60850"/>
                  <a:pt x="3568" y="62824"/>
                  <a:pt x="16778" y="109057"/>
                </a:cubicBezTo>
                <a:cubicBezTo>
                  <a:pt x="19207" y="117560"/>
                  <a:pt x="21684" y="126096"/>
                  <a:pt x="25167" y="134224"/>
                </a:cubicBezTo>
                <a:cubicBezTo>
                  <a:pt x="30093" y="145718"/>
                  <a:pt x="37019" y="156286"/>
                  <a:pt x="41945" y="167780"/>
                </a:cubicBezTo>
                <a:cubicBezTo>
                  <a:pt x="45428" y="175908"/>
                  <a:pt x="47905" y="184444"/>
                  <a:pt x="50334" y="192947"/>
                </a:cubicBezTo>
                <a:cubicBezTo>
                  <a:pt x="53501" y="204033"/>
                  <a:pt x="54181" y="215906"/>
                  <a:pt x="58723" y="226503"/>
                </a:cubicBezTo>
                <a:cubicBezTo>
                  <a:pt x="62695" y="235770"/>
                  <a:pt x="70992" y="242652"/>
                  <a:pt x="75501" y="251670"/>
                </a:cubicBezTo>
                <a:cubicBezTo>
                  <a:pt x="79456" y="259579"/>
                  <a:pt x="79935" y="268928"/>
                  <a:pt x="83890" y="276837"/>
                </a:cubicBezTo>
                <a:cubicBezTo>
                  <a:pt x="88399" y="285855"/>
                  <a:pt x="96159" y="292986"/>
                  <a:pt x="100668" y="302004"/>
                </a:cubicBezTo>
                <a:cubicBezTo>
                  <a:pt x="104623" y="309913"/>
                  <a:pt x="103396" y="320378"/>
                  <a:pt x="109057" y="327171"/>
                </a:cubicBezTo>
                <a:cubicBezTo>
                  <a:pt x="118008" y="337912"/>
                  <a:pt x="132726" y="342451"/>
                  <a:pt x="142613" y="352338"/>
                </a:cubicBezTo>
                <a:cubicBezTo>
                  <a:pt x="152500" y="362225"/>
                  <a:pt x="157164" y="376795"/>
                  <a:pt x="167780" y="385894"/>
                </a:cubicBezTo>
                <a:cubicBezTo>
                  <a:pt x="177275" y="394032"/>
                  <a:pt x="191159" y="395403"/>
                  <a:pt x="201335" y="402672"/>
                </a:cubicBezTo>
                <a:cubicBezTo>
                  <a:pt x="210989" y="409568"/>
                  <a:pt x="217388" y="420244"/>
                  <a:pt x="226502" y="427839"/>
                </a:cubicBezTo>
                <a:cubicBezTo>
                  <a:pt x="271192" y="465081"/>
                  <a:pt x="231434" y="427783"/>
                  <a:pt x="276836" y="453006"/>
                </a:cubicBezTo>
                <a:cubicBezTo>
                  <a:pt x="294463" y="462799"/>
                  <a:pt x="308040" y="480185"/>
                  <a:pt x="327170" y="486562"/>
                </a:cubicBezTo>
                <a:lnTo>
                  <a:pt x="377504" y="503340"/>
                </a:lnTo>
                <a:cubicBezTo>
                  <a:pt x="419449" y="500544"/>
                  <a:pt x="461558" y="499593"/>
                  <a:pt x="503339" y="494951"/>
                </a:cubicBezTo>
                <a:cubicBezTo>
                  <a:pt x="512128" y="493974"/>
                  <a:pt x="522253" y="492815"/>
                  <a:pt x="528506" y="486562"/>
                </a:cubicBezTo>
                <a:cubicBezTo>
                  <a:pt x="534759" y="480309"/>
                  <a:pt x="532940" y="469304"/>
                  <a:pt x="536895" y="461395"/>
                </a:cubicBezTo>
                <a:cubicBezTo>
                  <a:pt x="541404" y="452377"/>
                  <a:pt x="549578" y="445441"/>
                  <a:pt x="553673" y="436228"/>
                </a:cubicBezTo>
                <a:cubicBezTo>
                  <a:pt x="560856" y="420067"/>
                  <a:pt x="570451" y="385894"/>
                  <a:pt x="570451" y="385894"/>
                </a:cubicBezTo>
                <a:cubicBezTo>
                  <a:pt x="581722" y="284455"/>
                  <a:pt x="586460" y="279076"/>
                  <a:pt x="570451" y="151002"/>
                </a:cubicBezTo>
                <a:cubicBezTo>
                  <a:pt x="568583" y="136060"/>
                  <a:pt x="558435" y="123343"/>
                  <a:pt x="553673" y="109057"/>
                </a:cubicBezTo>
                <a:cubicBezTo>
                  <a:pt x="546346" y="87075"/>
                  <a:pt x="548613" y="66419"/>
                  <a:pt x="528506" y="50334"/>
                </a:cubicBezTo>
                <a:cubicBezTo>
                  <a:pt x="521601" y="44810"/>
                  <a:pt x="511728" y="44741"/>
                  <a:pt x="503339" y="41945"/>
                </a:cubicBezTo>
                <a:cubicBezTo>
                  <a:pt x="486561" y="44741"/>
                  <a:pt x="469415" y="45859"/>
                  <a:pt x="453005" y="50334"/>
                </a:cubicBezTo>
                <a:cubicBezTo>
                  <a:pt x="389142" y="67751"/>
                  <a:pt x="431997" y="60838"/>
                  <a:pt x="385893" y="83890"/>
                </a:cubicBezTo>
                <a:cubicBezTo>
                  <a:pt x="377984" y="87845"/>
                  <a:pt x="369115" y="89483"/>
                  <a:pt x="360726" y="92279"/>
                </a:cubicBezTo>
                <a:cubicBezTo>
                  <a:pt x="271243" y="159391"/>
                  <a:pt x="380300" y="72705"/>
                  <a:pt x="302003" y="151002"/>
                </a:cubicBezTo>
                <a:cubicBezTo>
                  <a:pt x="285741" y="167264"/>
                  <a:pt x="272138" y="169346"/>
                  <a:pt x="251669" y="176169"/>
                </a:cubicBezTo>
                <a:cubicBezTo>
                  <a:pt x="240484" y="173373"/>
                  <a:pt x="228425" y="172936"/>
                  <a:pt x="218113" y="167780"/>
                </a:cubicBezTo>
                <a:cubicBezTo>
                  <a:pt x="200077" y="158762"/>
                  <a:pt x="184558" y="145409"/>
                  <a:pt x="167780" y="134224"/>
                </a:cubicBezTo>
                <a:cubicBezTo>
                  <a:pt x="159391" y="128631"/>
                  <a:pt x="151631" y="121955"/>
                  <a:pt x="142613" y="117446"/>
                </a:cubicBezTo>
                <a:cubicBezTo>
                  <a:pt x="131428" y="111853"/>
                  <a:pt x="118822" y="108480"/>
                  <a:pt x="109057" y="100668"/>
                </a:cubicBezTo>
                <a:cubicBezTo>
                  <a:pt x="90529" y="85845"/>
                  <a:pt x="71885" y="70077"/>
                  <a:pt x="58723" y="50334"/>
                </a:cubicBezTo>
                <a:cubicBezTo>
                  <a:pt x="23616" y="-2327"/>
                  <a:pt x="9787" y="8389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74F7B7-9D49-483E-9CFE-34EABFEA9D55}"/>
              </a:ext>
            </a:extLst>
          </p:cNvPr>
          <p:cNvSpPr/>
          <p:nvPr/>
        </p:nvSpPr>
        <p:spPr>
          <a:xfrm>
            <a:off x="1011832" y="1690688"/>
            <a:ext cx="2910980" cy="13255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_Unlike">
            <a:hlinkClick r:id="" action="ppaction://media"/>
            <a:extLst>
              <a:ext uri="{FF2B5EF4-FFF2-40B4-BE49-F238E27FC236}">
                <a16:creationId xmlns:a16="http://schemas.microsoft.com/office/drawing/2014/main" id="{2BDCCC20-C250-4635-AE8F-6BB1169B0B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854" y="1385888"/>
            <a:ext cx="609600" cy="609600"/>
          </a:xfrm>
          <a:prstGeom prst="rect">
            <a:avLst/>
          </a:prstGeom>
        </p:spPr>
      </p:pic>
      <p:pic>
        <p:nvPicPr>
          <p:cNvPr id="7" name="The sound was not unlike that of birds singing.">
            <a:hlinkClick r:id="" action="ppaction://media"/>
            <a:extLst>
              <a:ext uri="{FF2B5EF4-FFF2-40B4-BE49-F238E27FC236}">
                <a16:creationId xmlns:a16="http://schemas.microsoft.com/office/drawing/2014/main" id="{A798635C-B256-4953-B005-4A58CB7B852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854" y="2880919"/>
            <a:ext cx="6096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EA83B3-08D7-4212-8BE0-53063EC327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654" y="4984953"/>
            <a:ext cx="4087448" cy="1577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4DF4F8-8B00-436B-A408-51B862959532}"/>
              </a:ext>
            </a:extLst>
          </p:cNvPr>
          <p:cNvSpPr/>
          <p:nvPr/>
        </p:nvSpPr>
        <p:spPr>
          <a:xfrm>
            <a:off x="7010840" y="1690687"/>
            <a:ext cx="4169327" cy="13255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n the other hand">
            <a:hlinkClick r:id="" action="ppaction://media"/>
            <a:extLst>
              <a:ext uri="{FF2B5EF4-FFF2-40B4-BE49-F238E27FC236}">
                <a16:creationId xmlns:a16="http://schemas.microsoft.com/office/drawing/2014/main" id="{2D92F569-F2FE-4FAF-B35F-2B4E91873BA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190467" y="1878116"/>
            <a:ext cx="609600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85D691-7DDD-4CA8-880C-925342D72135}"/>
              </a:ext>
            </a:extLst>
          </p:cNvPr>
          <p:cNvSpPr txBox="1"/>
          <p:nvPr/>
        </p:nvSpPr>
        <p:spPr>
          <a:xfrm>
            <a:off x="6260284" y="4047119"/>
            <a:ext cx="6094602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i="1">
                <a:effectLst/>
                <a:latin typeface="Arial" panose="020B0604020202020204" pitchFamily="34" charset="0"/>
              </a:rPr>
              <a:t>My </a:t>
            </a:r>
            <a:r>
              <a:rPr lang="en-US" sz="2000" i="1" u="none" strike="noStrike">
                <a:effectLst/>
                <a:latin typeface="Arial" panose="020B0604020202020204" pitchFamily="34" charset="0"/>
                <a:hlinkClick r:id="rId10" tooltip="husban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husband</a:t>
            </a:r>
            <a:r>
              <a:rPr lang="en-US" sz="2000" i="1">
                <a:effectLst/>
                <a:latin typeface="Arial" panose="020B0604020202020204" pitchFamily="34" charset="0"/>
              </a:rPr>
              <a:t> </a:t>
            </a:r>
            <a:r>
              <a:rPr lang="en-US" sz="2000" i="1" u="none" strike="noStrike">
                <a:effectLst/>
                <a:latin typeface="Arial" panose="020B0604020202020204" pitchFamily="34" charset="0"/>
                <a:hlinkClick r:id="rId11" tooltip="lik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likes</a:t>
            </a:r>
            <a:r>
              <a:rPr lang="en-US" sz="2000" i="1">
                <a:effectLst/>
                <a:latin typeface="Arial" panose="020B0604020202020204" pitchFamily="34" charset="0"/>
              </a:rPr>
              <a:t> </a:t>
            </a:r>
            <a:r>
              <a:rPr lang="en-US" sz="2000" i="1" u="none" strike="noStrike">
                <a:effectLst/>
                <a:latin typeface="Arial" panose="020B0604020202020204" pitchFamily="34" charset="0"/>
                <a:hlinkClick r:id="rId12" tooltip="classic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classical</a:t>
            </a:r>
            <a:r>
              <a:rPr lang="en-US" sz="2000" i="1">
                <a:effectLst/>
                <a:latin typeface="Arial" panose="020B0604020202020204" pitchFamily="34" charset="0"/>
              </a:rPr>
              <a:t> </a:t>
            </a:r>
            <a:r>
              <a:rPr lang="en-US" sz="2000" i="1" u="none" strike="noStrike">
                <a:effectLst/>
                <a:latin typeface="Arial" panose="020B0604020202020204" pitchFamily="34" charset="0"/>
                <a:hlinkClick r:id="rId13" tooltip="musi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</a:t>
            </a:r>
            <a:r>
              <a:rPr lang="en-US" sz="2000" i="1">
                <a:effectLst/>
                <a:latin typeface="Arial" panose="020B0604020202020204" pitchFamily="34" charset="0"/>
              </a:rPr>
              <a:t> – I, </a:t>
            </a:r>
            <a:r>
              <a:rPr lang="en-US" sz="2000" b="1" i="1">
                <a:effectLst/>
                <a:latin typeface="Arial" panose="020B0604020202020204" pitchFamily="34" charset="0"/>
              </a:rPr>
              <a:t>on the other </a:t>
            </a:r>
            <a:r>
              <a:rPr lang="en-US" sz="2000" b="1" i="1" u="none" strike="noStrike">
                <a:effectLst/>
                <a:latin typeface="Arial" panose="020B0604020202020204" pitchFamily="34" charset="0"/>
                <a:hlinkClick r:id="rId14" tooltip="han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</a:t>
            </a:r>
            <a:r>
              <a:rPr lang="en-US" sz="2000" b="1" i="1">
                <a:effectLst/>
                <a:latin typeface="Arial" panose="020B0604020202020204" pitchFamily="34" charset="0"/>
              </a:rPr>
              <a:t>,</a:t>
            </a:r>
            <a:r>
              <a:rPr lang="en-US" sz="2000" i="1">
                <a:effectLst/>
                <a:latin typeface="Arial" panose="020B0604020202020204" pitchFamily="34" charset="0"/>
              </a:rPr>
              <a:t> like all </a:t>
            </a:r>
            <a:r>
              <a:rPr lang="en-US" sz="2000" i="1" u="none" strike="noStrike">
                <a:effectLst/>
                <a:latin typeface="Arial" panose="020B0604020202020204" pitchFamily="34" charset="0"/>
                <a:hlinkClick r:id="rId15" tooltip="kin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kinds</a:t>
            </a:r>
            <a:r>
              <a:rPr lang="en-US" sz="2000" i="1">
                <a:effectLst/>
                <a:latin typeface="Arial" panose="020B0604020202020204" pitchFamily="34" charset="0"/>
              </a:rPr>
              <a:t>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5803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3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1344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5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4979-8115-49D4-A6FC-BEE3D6FF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938" y="305465"/>
            <a:ext cx="10515600" cy="1325563"/>
          </a:xfrm>
        </p:spPr>
        <p:txBody>
          <a:bodyPr/>
          <a:lstStyle/>
          <a:p>
            <a:r>
              <a:rPr lang="en-US" b="0" i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kết quả là				  </a:t>
            </a:r>
            <a:r>
              <a:rPr lang="vi-VN" b="0" i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hơn nữa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DFBD3-4B2B-45DE-A7DE-6FC0581E9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544" y="15917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000" b="0" i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as a result</a:t>
            </a:r>
          </a:p>
          <a:p>
            <a:pPr marL="0" indent="0">
              <a:buNone/>
            </a:pPr>
            <a:r>
              <a:rPr lang="en-US" sz="300" b="0" i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                       </a:t>
            </a:r>
            <a:r>
              <a:rPr lang="en-US" sz="1600" b="0" i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/æz ə rɪˈzʌlt/</a:t>
            </a:r>
            <a:endParaRPr lang="en-US" sz="16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78CF726-442D-463C-B510-BE3027F0C92E}"/>
              </a:ext>
            </a:extLst>
          </p:cNvPr>
          <p:cNvSpPr/>
          <p:nvPr/>
        </p:nvSpPr>
        <p:spPr>
          <a:xfrm>
            <a:off x="413948" y="230188"/>
            <a:ext cx="580757" cy="503340"/>
          </a:xfrm>
          <a:custGeom>
            <a:avLst/>
            <a:gdLst>
              <a:gd name="connsiteX0" fmla="*/ 0 w 580757"/>
              <a:gd name="connsiteY0" fmla="*/ 0 h 503340"/>
              <a:gd name="connsiteX1" fmla="*/ 0 w 580757"/>
              <a:gd name="connsiteY1" fmla="*/ 0 h 503340"/>
              <a:gd name="connsiteX2" fmla="*/ 16778 w 580757"/>
              <a:gd name="connsiteY2" fmla="*/ 109057 h 503340"/>
              <a:gd name="connsiteX3" fmla="*/ 25167 w 580757"/>
              <a:gd name="connsiteY3" fmla="*/ 134224 h 503340"/>
              <a:gd name="connsiteX4" fmla="*/ 41945 w 580757"/>
              <a:gd name="connsiteY4" fmla="*/ 167780 h 503340"/>
              <a:gd name="connsiteX5" fmla="*/ 50334 w 580757"/>
              <a:gd name="connsiteY5" fmla="*/ 192947 h 503340"/>
              <a:gd name="connsiteX6" fmla="*/ 58723 w 580757"/>
              <a:gd name="connsiteY6" fmla="*/ 226503 h 503340"/>
              <a:gd name="connsiteX7" fmla="*/ 75501 w 580757"/>
              <a:gd name="connsiteY7" fmla="*/ 251670 h 503340"/>
              <a:gd name="connsiteX8" fmla="*/ 83890 w 580757"/>
              <a:gd name="connsiteY8" fmla="*/ 276837 h 503340"/>
              <a:gd name="connsiteX9" fmla="*/ 100668 w 580757"/>
              <a:gd name="connsiteY9" fmla="*/ 302004 h 503340"/>
              <a:gd name="connsiteX10" fmla="*/ 109057 w 580757"/>
              <a:gd name="connsiteY10" fmla="*/ 327171 h 503340"/>
              <a:gd name="connsiteX11" fmla="*/ 142613 w 580757"/>
              <a:gd name="connsiteY11" fmla="*/ 352338 h 503340"/>
              <a:gd name="connsiteX12" fmla="*/ 167780 w 580757"/>
              <a:gd name="connsiteY12" fmla="*/ 385894 h 503340"/>
              <a:gd name="connsiteX13" fmla="*/ 201335 w 580757"/>
              <a:gd name="connsiteY13" fmla="*/ 402672 h 503340"/>
              <a:gd name="connsiteX14" fmla="*/ 226502 w 580757"/>
              <a:gd name="connsiteY14" fmla="*/ 427839 h 503340"/>
              <a:gd name="connsiteX15" fmla="*/ 276836 w 580757"/>
              <a:gd name="connsiteY15" fmla="*/ 453006 h 503340"/>
              <a:gd name="connsiteX16" fmla="*/ 327170 w 580757"/>
              <a:gd name="connsiteY16" fmla="*/ 486562 h 503340"/>
              <a:gd name="connsiteX17" fmla="*/ 377504 w 580757"/>
              <a:gd name="connsiteY17" fmla="*/ 503340 h 503340"/>
              <a:gd name="connsiteX18" fmla="*/ 503339 w 580757"/>
              <a:gd name="connsiteY18" fmla="*/ 494951 h 503340"/>
              <a:gd name="connsiteX19" fmla="*/ 528506 w 580757"/>
              <a:gd name="connsiteY19" fmla="*/ 486562 h 503340"/>
              <a:gd name="connsiteX20" fmla="*/ 536895 w 580757"/>
              <a:gd name="connsiteY20" fmla="*/ 461395 h 503340"/>
              <a:gd name="connsiteX21" fmla="*/ 553673 w 580757"/>
              <a:gd name="connsiteY21" fmla="*/ 436228 h 503340"/>
              <a:gd name="connsiteX22" fmla="*/ 570451 w 580757"/>
              <a:gd name="connsiteY22" fmla="*/ 385894 h 503340"/>
              <a:gd name="connsiteX23" fmla="*/ 570451 w 580757"/>
              <a:gd name="connsiteY23" fmla="*/ 151002 h 503340"/>
              <a:gd name="connsiteX24" fmla="*/ 553673 w 580757"/>
              <a:gd name="connsiteY24" fmla="*/ 109057 h 503340"/>
              <a:gd name="connsiteX25" fmla="*/ 528506 w 580757"/>
              <a:gd name="connsiteY25" fmla="*/ 50334 h 503340"/>
              <a:gd name="connsiteX26" fmla="*/ 503339 w 580757"/>
              <a:gd name="connsiteY26" fmla="*/ 41945 h 503340"/>
              <a:gd name="connsiteX27" fmla="*/ 453005 w 580757"/>
              <a:gd name="connsiteY27" fmla="*/ 50334 h 503340"/>
              <a:gd name="connsiteX28" fmla="*/ 385893 w 580757"/>
              <a:gd name="connsiteY28" fmla="*/ 83890 h 503340"/>
              <a:gd name="connsiteX29" fmla="*/ 360726 w 580757"/>
              <a:gd name="connsiteY29" fmla="*/ 92279 h 503340"/>
              <a:gd name="connsiteX30" fmla="*/ 302003 w 580757"/>
              <a:gd name="connsiteY30" fmla="*/ 151002 h 503340"/>
              <a:gd name="connsiteX31" fmla="*/ 251669 w 580757"/>
              <a:gd name="connsiteY31" fmla="*/ 176169 h 503340"/>
              <a:gd name="connsiteX32" fmla="*/ 218113 w 580757"/>
              <a:gd name="connsiteY32" fmla="*/ 167780 h 503340"/>
              <a:gd name="connsiteX33" fmla="*/ 167780 w 580757"/>
              <a:gd name="connsiteY33" fmla="*/ 134224 h 503340"/>
              <a:gd name="connsiteX34" fmla="*/ 142613 w 580757"/>
              <a:gd name="connsiteY34" fmla="*/ 117446 h 503340"/>
              <a:gd name="connsiteX35" fmla="*/ 109057 w 580757"/>
              <a:gd name="connsiteY35" fmla="*/ 100668 h 503340"/>
              <a:gd name="connsiteX36" fmla="*/ 58723 w 580757"/>
              <a:gd name="connsiteY36" fmla="*/ 50334 h 503340"/>
              <a:gd name="connsiteX37" fmla="*/ 0 w 580757"/>
              <a:gd name="connsiteY37" fmla="*/ 0 h 50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0757" h="503340">
                <a:moveTo>
                  <a:pt x="0" y="0"/>
                </a:moveTo>
                <a:lnTo>
                  <a:pt x="0" y="0"/>
                </a:lnTo>
                <a:cubicBezTo>
                  <a:pt x="6761" y="60850"/>
                  <a:pt x="3568" y="62824"/>
                  <a:pt x="16778" y="109057"/>
                </a:cubicBezTo>
                <a:cubicBezTo>
                  <a:pt x="19207" y="117560"/>
                  <a:pt x="21684" y="126096"/>
                  <a:pt x="25167" y="134224"/>
                </a:cubicBezTo>
                <a:cubicBezTo>
                  <a:pt x="30093" y="145718"/>
                  <a:pt x="37019" y="156286"/>
                  <a:pt x="41945" y="167780"/>
                </a:cubicBezTo>
                <a:cubicBezTo>
                  <a:pt x="45428" y="175908"/>
                  <a:pt x="47905" y="184444"/>
                  <a:pt x="50334" y="192947"/>
                </a:cubicBezTo>
                <a:cubicBezTo>
                  <a:pt x="53501" y="204033"/>
                  <a:pt x="54181" y="215906"/>
                  <a:pt x="58723" y="226503"/>
                </a:cubicBezTo>
                <a:cubicBezTo>
                  <a:pt x="62695" y="235770"/>
                  <a:pt x="70992" y="242652"/>
                  <a:pt x="75501" y="251670"/>
                </a:cubicBezTo>
                <a:cubicBezTo>
                  <a:pt x="79456" y="259579"/>
                  <a:pt x="79935" y="268928"/>
                  <a:pt x="83890" y="276837"/>
                </a:cubicBezTo>
                <a:cubicBezTo>
                  <a:pt x="88399" y="285855"/>
                  <a:pt x="96159" y="292986"/>
                  <a:pt x="100668" y="302004"/>
                </a:cubicBezTo>
                <a:cubicBezTo>
                  <a:pt x="104623" y="309913"/>
                  <a:pt x="103396" y="320378"/>
                  <a:pt x="109057" y="327171"/>
                </a:cubicBezTo>
                <a:cubicBezTo>
                  <a:pt x="118008" y="337912"/>
                  <a:pt x="132726" y="342451"/>
                  <a:pt x="142613" y="352338"/>
                </a:cubicBezTo>
                <a:cubicBezTo>
                  <a:pt x="152500" y="362225"/>
                  <a:pt x="157164" y="376795"/>
                  <a:pt x="167780" y="385894"/>
                </a:cubicBezTo>
                <a:cubicBezTo>
                  <a:pt x="177275" y="394032"/>
                  <a:pt x="191159" y="395403"/>
                  <a:pt x="201335" y="402672"/>
                </a:cubicBezTo>
                <a:cubicBezTo>
                  <a:pt x="210989" y="409568"/>
                  <a:pt x="217388" y="420244"/>
                  <a:pt x="226502" y="427839"/>
                </a:cubicBezTo>
                <a:cubicBezTo>
                  <a:pt x="271192" y="465081"/>
                  <a:pt x="231434" y="427783"/>
                  <a:pt x="276836" y="453006"/>
                </a:cubicBezTo>
                <a:cubicBezTo>
                  <a:pt x="294463" y="462799"/>
                  <a:pt x="308040" y="480185"/>
                  <a:pt x="327170" y="486562"/>
                </a:cubicBezTo>
                <a:lnTo>
                  <a:pt x="377504" y="503340"/>
                </a:lnTo>
                <a:cubicBezTo>
                  <a:pt x="419449" y="500544"/>
                  <a:pt x="461558" y="499593"/>
                  <a:pt x="503339" y="494951"/>
                </a:cubicBezTo>
                <a:cubicBezTo>
                  <a:pt x="512128" y="493974"/>
                  <a:pt x="522253" y="492815"/>
                  <a:pt x="528506" y="486562"/>
                </a:cubicBezTo>
                <a:cubicBezTo>
                  <a:pt x="534759" y="480309"/>
                  <a:pt x="532940" y="469304"/>
                  <a:pt x="536895" y="461395"/>
                </a:cubicBezTo>
                <a:cubicBezTo>
                  <a:pt x="541404" y="452377"/>
                  <a:pt x="549578" y="445441"/>
                  <a:pt x="553673" y="436228"/>
                </a:cubicBezTo>
                <a:cubicBezTo>
                  <a:pt x="560856" y="420067"/>
                  <a:pt x="570451" y="385894"/>
                  <a:pt x="570451" y="385894"/>
                </a:cubicBezTo>
                <a:cubicBezTo>
                  <a:pt x="581722" y="284455"/>
                  <a:pt x="586460" y="279076"/>
                  <a:pt x="570451" y="151002"/>
                </a:cubicBezTo>
                <a:cubicBezTo>
                  <a:pt x="568583" y="136060"/>
                  <a:pt x="558435" y="123343"/>
                  <a:pt x="553673" y="109057"/>
                </a:cubicBezTo>
                <a:cubicBezTo>
                  <a:pt x="546346" y="87075"/>
                  <a:pt x="548613" y="66419"/>
                  <a:pt x="528506" y="50334"/>
                </a:cubicBezTo>
                <a:cubicBezTo>
                  <a:pt x="521601" y="44810"/>
                  <a:pt x="511728" y="44741"/>
                  <a:pt x="503339" y="41945"/>
                </a:cubicBezTo>
                <a:cubicBezTo>
                  <a:pt x="486561" y="44741"/>
                  <a:pt x="469415" y="45859"/>
                  <a:pt x="453005" y="50334"/>
                </a:cubicBezTo>
                <a:cubicBezTo>
                  <a:pt x="389142" y="67751"/>
                  <a:pt x="431997" y="60838"/>
                  <a:pt x="385893" y="83890"/>
                </a:cubicBezTo>
                <a:cubicBezTo>
                  <a:pt x="377984" y="87845"/>
                  <a:pt x="369115" y="89483"/>
                  <a:pt x="360726" y="92279"/>
                </a:cubicBezTo>
                <a:cubicBezTo>
                  <a:pt x="271243" y="159391"/>
                  <a:pt x="380300" y="72705"/>
                  <a:pt x="302003" y="151002"/>
                </a:cubicBezTo>
                <a:cubicBezTo>
                  <a:pt x="285741" y="167264"/>
                  <a:pt x="272138" y="169346"/>
                  <a:pt x="251669" y="176169"/>
                </a:cubicBezTo>
                <a:cubicBezTo>
                  <a:pt x="240484" y="173373"/>
                  <a:pt x="228425" y="172936"/>
                  <a:pt x="218113" y="167780"/>
                </a:cubicBezTo>
                <a:cubicBezTo>
                  <a:pt x="200077" y="158762"/>
                  <a:pt x="184558" y="145409"/>
                  <a:pt x="167780" y="134224"/>
                </a:cubicBezTo>
                <a:cubicBezTo>
                  <a:pt x="159391" y="128631"/>
                  <a:pt x="151631" y="121955"/>
                  <a:pt x="142613" y="117446"/>
                </a:cubicBezTo>
                <a:cubicBezTo>
                  <a:pt x="131428" y="111853"/>
                  <a:pt x="118822" y="108480"/>
                  <a:pt x="109057" y="100668"/>
                </a:cubicBezTo>
                <a:cubicBezTo>
                  <a:pt x="90529" y="85845"/>
                  <a:pt x="71885" y="70077"/>
                  <a:pt x="58723" y="50334"/>
                </a:cubicBezTo>
                <a:cubicBezTo>
                  <a:pt x="23616" y="-2327"/>
                  <a:pt x="9787" y="8389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3494A-BA5F-4643-AFC0-90A6D987A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326" y="2828022"/>
            <a:ext cx="4832059" cy="3221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445FDC-11E2-482C-B1C5-193B88448139}"/>
              </a:ext>
            </a:extLst>
          </p:cNvPr>
          <p:cNvSpPr txBox="1"/>
          <p:nvPr/>
        </p:nvSpPr>
        <p:spPr>
          <a:xfrm>
            <a:off x="844932" y="291772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I finished my work very well.</a:t>
            </a:r>
            <a:r>
              <a:rPr lang="en-US" b="1" i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 As a result,</a:t>
            </a:r>
            <a:r>
              <a:rPr lang="en-US" b="0" i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 </a:t>
            </a:r>
          </a:p>
          <a:p>
            <a:pPr algn="just" fontAlgn="base"/>
            <a:r>
              <a:rPr lang="en-US" b="0" i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I was rewarded by my boss.</a:t>
            </a:r>
            <a:endParaRPr lang="en-US" b="0" i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B06A0-2980-4E8E-A55D-8956E662AAB9}"/>
              </a:ext>
            </a:extLst>
          </p:cNvPr>
          <p:cNvSpPr txBox="1"/>
          <p:nvPr/>
        </p:nvSpPr>
        <p:spPr>
          <a:xfrm>
            <a:off x="844932" y="3731077"/>
            <a:ext cx="6119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This morning I got up late. </a:t>
            </a:r>
            <a:r>
              <a:rPr lang="en-US" b="1" i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As a result,</a:t>
            </a:r>
            <a:r>
              <a:rPr lang="en-US" b="0" i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 </a:t>
            </a:r>
          </a:p>
          <a:p>
            <a:pPr algn="just" fontAlgn="base"/>
            <a:r>
              <a:rPr lang="en-US" b="0" i="0">
                <a:solidFill>
                  <a:srgbClr val="666666"/>
                </a:solidFill>
                <a:effectLst/>
                <a:latin typeface="helvetica" panose="020B0604020202020204" pitchFamily="34" charset="0"/>
              </a:rPr>
              <a:t>I was late for school.</a:t>
            </a:r>
            <a:endParaRPr lang="en-US" b="0" i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323165-9ABA-4447-A6BE-FB70853536A9}"/>
              </a:ext>
            </a:extLst>
          </p:cNvPr>
          <p:cNvSpPr/>
          <p:nvPr/>
        </p:nvSpPr>
        <p:spPr>
          <a:xfrm>
            <a:off x="1441755" y="1457610"/>
            <a:ext cx="2910980" cy="13255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as a result">
            <a:hlinkClick r:id="" action="ppaction://media"/>
            <a:extLst>
              <a:ext uri="{FF2B5EF4-FFF2-40B4-BE49-F238E27FC236}">
                <a16:creationId xmlns:a16="http://schemas.microsoft.com/office/drawing/2014/main" id="{F446F711-2787-487C-8827-5B9FD6941A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-31458" y="968247"/>
            <a:ext cx="609600" cy="609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6C252D-9F3C-4C92-9DB3-7048FDF05EE2}"/>
              </a:ext>
            </a:extLst>
          </p:cNvPr>
          <p:cNvSpPr txBox="1"/>
          <p:nvPr/>
        </p:nvSpPr>
        <p:spPr>
          <a:xfrm>
            <a:off x="7205295" y="1425131"/>
            <a:ext cx="319216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sz="4000" b="0" i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furthermore </a:t>
            </a:r>
          </a:p>
          <a:p>
            <a:r>
              <a:rPr lang="en-US" b="0" i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         </a:t>
            </a:r>
          </a:p>
          <a:p>
            <a:r>
              <a:rPr lang="en-US">
                <a:solidFill>
                  <a:srgbClr val="333333"/>
                </a:solidFill>
                <a:latin typeface="Helvetica" panose="020B0604020202020204" pitchFamily="34" charset="0"/>
              </a:rPr>
              <a:t>	</a:t>
            </a:r>
            <a:r>
              <a:rPr lang="en-US" b="0" i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/ˈfɜːðəˈmɔː/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46D635-4E85-4911-B743-376FC861DDF5}"/>
              </a:ext>
            </a:extLst>
          </p:cNvPr>
          <p:cNvSpPr txBox="1"/>
          <p:nvPr/>
        </p:nvSpPr>
        <p:spPr>
          <a:xfrm>
            <a:off x="9361504" y="2324317"/>
            <a:ext cx="1035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adv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F482DA-403D-44CA-AF2B-D511B99A175D}"/>
              </a:ext>
            </a:extLst>
          </p:cNvPr>
          <p:cNvSpPr txBox="1"/>
          <p:nvPr/>
        </p:nvSpPr>
        <p:spPr>
          <a:xfrm>
            <a:off x="6336483" y="3071608"/>
            <a:ext cx="6178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1600" b="0" i="1" u="none" strike="noStrike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10" tooltip="house"/>
              </a:rPr>
              <a:t>house</a:t>
            </a:r>
            <a:r>
              <a:rPr lang="en-US" sz="1600" b="0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1600" b="0" i="1" u="none" strike="noStrike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11" tooltip="beautiful"/>
              </a:rPr>
              <a:t>beautiful</a:t>
            </a:r>
            <a:r>
              <a:rPr lang="en-US" sz="1600" b="0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. Furthermore, it's in a </a:t>
            </a:r>
            <a:r>
              <a:rPr lang="en-US" sz="1600" b="0" i="1" u="none" strike="noStrike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12" tooltip="great"/>
              </a:rPr>
              <a:t>great</a:t>
            </a:r>
            <a:r>
              <a:rPr lang="en-US" sz="1600" b="0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600" b="0" i="1" u="none" strike="noStrike">
                <a:solidFill>
                  <a:srgbClr val="1D2A57"/>
                </a:solidFill>
                <a:effectLst/>
                <a:latin typeface="Arial" panose="020B0604020202020204" pitchFamily="34" charset="0"/>
                <a:hlinkClick r:id="rId13" tooltip="location"/>
              </a:rPr>
              <a:t>location</a:t>
            </a:r>
            <a:r>
              <a:rPr lang="en-US" sz="1600" b="0" i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906F11-E650-4111-B1CD-60A49427419C}"/>
              </a:ext>
            </a:extLst>
          </p:cNvPr>
          <p:cNvSpPr/>
          <p:nvPr/>
        </p:nvSpPr>
        <p:spPr>
          <a:xfrm>
            <a:off x="7064689" y="1368086"/>
            <a:ext cx="2910980" cy="13255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furthermore">
            <a:hlinkClick r:id="" action="ppaction://media"/>
            <a:extLst>
              <a:ext uri="{FF2B5EF4-FFF2-40B4-BE49-F238E27FC236}">
                <a16:creationId xmlns:a16="http://schemas.microsoft.com/office/drawing/2014/main" id="{BC068D27-2D8D-48E5-BDA3-EC49466CD56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390864" y="1006089"/>
            <a:ext cx="609600" cy="609600"/>
          </a:xfrm>
          <a:prstGeom prst="rect">
            <a:avLst/>
          </a:prstGeom>
        </p:spPr>
      </p:pic>
      <p:pic>
        <p:nvPicPr>
          <p:cNvPr id="22" name="I finished my work very well. As a result, I was rewarded by my boss.">
            <a:hlinkClick r:id="" action="ppaction://media"/>
            <a:extLst>
              <a:ext uri="{FF2B5EF4-FFF2-40B4-BE49-F238E27FC236}">
                <a16:creationId xmlns:a16="http://schemas.microsoft.com/office/drawing/2014/main" id="{A77F1751-C85D-438A-BBBC-7505CC0A4BF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9666" y="17210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1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05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032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5976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  <p:bldLst>
      <p:bldP spid="12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E2F9-9B9A-459B-BD13-589A87C8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0" i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hơn nữa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259C-5F0A-421C-AA71-3C3BA8ED5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b="0" i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Moreover</a:t>
            </a:r>
          </a:p>
          <a:p>
            <a:pPr marL="0" indent="0" algn="ctr">
              <a:buNone/>
            </a:pPr>
            <a:r>
              <a:rPr lang="en-US" b="0" i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/mɔːˈrəʊvə/</a:t>
            </a:r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8DB5616-C3F4-445B-BA73-CFCB9D811C70}"/>
              </a:ext>
            </a:extLst>
          </p:cNvPr>
          <p:cNvSpPr/>
          <p:nvPr/>
        </p:nvSpPr>
        <p:spPr>
          <a:xfrm>
            <a:off x="413948" y="230188"/>
            <a:ext cx="580757" cy="503340"/>
          </a:xfrm>
          <a:custGeom>
            <a:avLst/>
            <a:gdLst>
              <a:gd name="connsiteX0" fmla="*/ 0 w 580757"/>
              <a:gd name="connsiteY0" fmla="*/ 0 h 503340"/>
              <a:gd name="connsiteX1" fmla="*/ 0 w 580757"/>
              <a:gd name="connsiteY1" fmla="*/ 0 h 503340"/>
              <a:gd name="connsiteX2" fmla="*/ 16778 w 580757"/>
              <a:gd name="connsiteY2" fmla="*/ 109057 h 503340"/>
              <a:gd name="connsiteX3" fmla="*/ 25167 w 580757"/>
              <a:gd name="connsiteY3" fmla="*/ 134224 h 503340"/>
              <a:gd name="connsiteX4" fmla="*/ 41945 w 580757"/>
              <a:gd name="connsiteY4" fmla="*/ 167780 h 503340"/>
              <a:gd name="connsiteX5" fmla="*/ 50334 w 580757"/>
              <a:gd name="connsiteY5" fmla="*/ 192947 h 503340"/>
              <a:gd name="connsiteX6" fmla="*/ 58723 w 580757"/>
              <a:gd name="connsiteY6" fmla="*/ 226503 h 503340"/>
              <a:gd name="connsiteX7" fmla="*/ 75501 w 580757"/>
              <a:gd name="connsiteY7" fmla="*/ 251670 h 503340"/>
              <a:gd name="connsiteX8" fmla="*/ 83890 w 580757"/>
              <a:gd name="connsiteY8" fmla="*/ 276837 h 503340"/>
              <a:gd name="connsiteX9" fmla="*/ 100668 w 580757"/>
              <a:gd name="connsiteY9" fmla="*/ 302004 h 503340"/>
              <a:gd name="connsiteX10" fmla="*/ 109057 w 580757"/>
              <a:gd name="connsiteY10" fmla="*/ 327171 h 503340"/>
              <a:gd name="connsiteX11" fmla="*/ 142613 w 580757"/>
              <a:gd name="connsiteY11" fmla="*/ 352338 h 503340"/>
              <a:gd name="connsiteX12" fmla="*/ 167780 w 580757"/>
              <a:gd name="connsiteY12" fmla="*/ 385894 h 503340"/>
              <a:gd name="connsiteX13" fmla="*/ 201335 w 580757"/>
              <a:gd name="connsiteY13" fmla="*/ 402672 h 503340"/>
              <a:gd name="connsiteX14" fmla="*/ 226502 w 580757"/>
              <a:gd name="connsiteY14" fmla="*/ 427839 h 503340"/>
              <a:gd name="connsiteX15" fmla="*/ 276836 w 580757"/>
              <a:gd name="connsiteY15" fmla="*/ 453006 h 503340"/>
              <a:gd name="connsiteX16" fmla="*/ 327170 w 580757"/>
              <a:gd name="connsiteY16" fmla="*/ 486562 h 503340"/>
              <a:gd name="connsiteX17" fmla="*/ 377504 w 580757"/>
              <a:gd name="connsiteY17" fmla="*/ 503340 h 503340"/>
              <a:gd name="connsiteX18" fmla="*/ 503339 w 580757"/>
              <a:gd name="connsiteY18" fmla="*/ 494951 h 503340"/>
              <a:gd name="connsiteX19" fmla="*/ 528506 w 580757"/>
              <a:gd name="connsiteY19" fmla="*/ 486562 h 503340"/>
              <a:gd name="connsiteX20" fmla="*/ 536895 w 580757"/>
              <a:gd name="connsiteY20" fmla="*/ 461395 h 503340"/>
              <a:gd name="connsiteX21" fmla="*/ 553673 w 580757"/>
              <a:gd name="connsiteY21" fmla="*/ 436228 h 503340"/>
              <a:gd name="connsiteX22" fmla="*/ 570451 w 580757"/>
              <a:gd name="connsiteY22" fmla="*/ 385894 h 503340"/>
              <a:gd name="connsiteX23" fmla="*/ 570451 w 580757"/>
              <a:gd name="connsiteY23" fmla="*/ 151002 h 503340"/>
              <a:gd name="connsiteX24" fmla="*/ 553673 w 580757"/>
              <a:gd name="connsiteY24" fmla="*/ 109057 h 503340"/>
              <a:gd name="connsiteX25" fmla="*/ 528506 w 580757"/>
              <a:gd name="connsiteY25" fmla="*/ 50334 h 503340"/>
              <a:gd name="connsiteX26" fmla="*/ 503339 w 580757"/>
              <a:gd name="connsiteY26" fmla="*/ 41945 h 503340"/>
              <a:gd name="connsiteX27" fmla="*/ 453005 w 580757"/>
              <a:gd name="connsiteY27" fmla="*/ 50334 h 503340"/>
              <a:gd name="connsiteX28" fmla="*/ 385893 w 580757"/>
              <a:gd name="connsiteY28" fmla="*/ 83890 h 503340"/>
              <a:gd name="connsiteX29" fmla="*/ 360726 w 580757"/>
              <a:gd name="connsiteY29" fmla="*/ 92279 h 503340"/>
              <a:gd name="connsiteX30" fmla="*/ 302003 w 580757"/>
              <a:gd name="connsiteY30" fmla="*/ 151002 h 503340"/>
              <a:gd name="connsiteX31" fmla="*/ 251669 w 580757"/>
              <a:gd name="connsiteY31" fmla="*/ 176169 h 503340"/>
              <a:gd name="connsiteX32" fmla="*/ 218113 w 580757"/>
              <a:gd name="connsiteY32" fmla="*/ 167780 h 503340"/>
              <a:gd name="connsiteX33" fmla="*/ 167780 w 580757"/>
              <a:gd name="connsiteY33" fmla="*/ 134224 h 503340"/>
              <a:gd name="connsiteX34" fmla="*/ 142613 w 580757"/>
              <a:gd name="connsiteY34" fmla="*/ 117446 h 503340"/>
              <a:gd name="connsiteX35" fmla="*/ 109057 w 580757"/>
              <a:gd name="connsiteY35" fmla="*/ 100668 h 503340"/>
              <a:gd name="connsiteX36" fmla="*/ 58723 w 580757"/>
              <a:gd name="connsiteY36" fmla="*/ 50334 h 503340"/>
              <a:gd name="connsiteX37" fmla="*/ 0 w 580757"/>
              <a:gd name="connsiteY37" fmla="*/ 0 h 50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0757" h="503340">
                <a:moveTo>
                  <a:pt x="0" y="0"/>
                </a:moveTo>
                <a:lnTo>
                  <a:pt x="0" y="0"/>
                </a:lnTo>
                <a:cubicBezTo>
                  <a:pt x="6761" y="60850"/>
                  <a:pt x="3568" y="62824"/>
                  <a:pt x="16778" y="109057"/>
                </a:cubicBezTo>
                <a:cubicBezTo>
                  <a:pt x="19207" y="117560"/>
                  <a:pt x="21684" y="126096"/>
                  <a:pt x="25167" y="134224"/>
                </a:cubicBezTo>
                <a:cubicBezTo>
                  <a:pt x="30093" y="145718"/>
                  <a:pt x="37019" y="156286"/>
                  <a:pt x="41945" y="167780"/>
                </a:cubicBezTo>
                <a:cubicBezTo>
                  <a:pt x="45428" y="175908"/>
                  <a:pt x="47905" y="184444"/>
                  <a:pt x="50334" y="192947"/>
                </a:cubicBezTo>
                <a:cubicBezTo>
                  <a:pt x="53501" y="204033"/>
                  <a:pt x="54181" y="215906"/>
                  <a:pt x="58723" y="226503"/>
                </a:cubicBezTo>
                <a:cubicBezTo>
                  <a:pt x="62695" y="235770"/>
                  <a:pt x="70992" y="242652"/>
                  <a:pt x="75501" y="251670"/>
                </a:cubicBezTo>
                <a:cubicBezTo>
                  <a:pt x="79456" y="259579"/>
                  <a:pt x="79935" y="268928"/>
                  <a:pt x="83890" y="276837"/>
                </a:cubicBezTo>
                <a:cubicBezTo>
                  <a:pt x="88399" y="285855"/>
                  <a:pt x="96159" y="292986"/>
                  <a:pt x="100668" y="302004"/>
                </a:cubicBezTo>
                <a:cubicBezTo>
                  <a:pt x="104623" y="309913"/>
                  <a:pt x="103396" y="320378"/>
                  <a:pt x="109057" y="327171"/>
                </a:cubicBezTo>
                <a:cubicBezTo>
                  <a:pt x="118008" y="337912"/>
                  <a:pt x="132726" y="342451"/>
                  <a:pt x="142613" y="352338"/>
                </a:cubicBezTo>
                <a:cubicBezTo>
                  <a:pt x="152500" y="362225"/>
                  <a:pt x="157164" y="376795"/>
                  <a:pt x="167780" y="385894"/>
                </a:cubicBezTo>
                <a:cubicBezTo>
                  <a:pt x="177275" y="394032"/>
                  <a:pt x="191159" y="395403"/>
                  <a:pt x="201335" y="402672"/>
                </a:cubicBezTo>
                <a:cubicBezTo>
                  <a:pt x="210989" y="409568"/>
                  <a:pt x="217388" y="420244"/>
                  <a:pt x="226502" y="427839"/>
                </a:cubicBezTo>
                <a:cubicBezTo>
                  <a:pt x="271192" y="465081"/>
                  <a:pt x="231434" y="427783"/>
                  <a:pt x="276836" y="453006"/>
                </a:cubicBezTo>
                <a:cubicBezTo>
                  <a:pt x="294463" y="462799"/>
                  <a:pt x="308040" y="480185"/>
                  <a:pt x="327170" y="486562"/>
                </a:cubicBezTo>
                <a:lnTo>
                  <a:pt x="377504" y="503340"/>
                </a:lnTo>
                <a:cubicBezTo>
                  <a:pt x="419449" y="500544"/>
                  <a:pt x="461558" y="499593"/>
                  <a:pt x="503339" y="494951"/>
                </a:cubicBezTo>
                <a:cubicBezTo>
                  <a:pt x="512128" y="493974"/>
                  <a:pt x="522253" y="492815"/>
                  <a:pt x="528506" y="486562"/>
                </a:cubicBezTo>
                <a:cubicBezTo>
                  <a:pt x="534759" y="480309"/>
                  <a:pt x="532940" y="469304"/>
                  <a:pt x="536895" y="461395"/>
                </a:cubicBezTo>
                <a:cubicBezTo>
                  <a:pt x="541404" y="452377"/>
                  <a:pt x="549578" y="445441"/>
                  <a:pt x="553673" y="436228"/>
                </a:cubicBezTo>
                <a:cubicBezTo>
                  <a:pt x="560856" y="420067"/>
                  <a:pt x="570451" y="385894"/>
                  <a:pt x="570451" y="385894"/>
                </a:cubicBezTo>
                <a:cubicBezTo>
                  <a:pt x="581722" y="284455"/>
                  <a:pt x="586460" y="279076"/>
                  <a:pt x="570451" y="151002"/>
                </a:cubicBezTo>
                <a:cubicBezTo>
                  <a:pt x="568583" y="136060"/>
                  <a:pt x="558435" y="123343"/>
                  <a:pt x="553673" y="109057"/>
                </a:cubicBezTo>
                <a:cubicBezTo>
                  <a:pt x="546346" y="87075"/>
                  <a:pt x="548613" y="66419"/>
                  <a:pt x="528506" y="50334"/>
                </a:cubicBezTo>
                <a:cubicBezTo>
                  <a:pt x="521601" y="44810"/>
                  <a:pt x="511728" y="44741"/>
                  <a:pt x="503339" y="41945"/>
                </a:cubicBezTo>
                <a:cubicBezTo>
                  <a:pt x="486561" y="44741"/>
                  <a:pt x="469415" y="45859"/>
                  <a:pt x="453005" y="50334"/>
                </a:cubicBezTo>
                <a:cubicBezTo>
                  <a:pt x="389142" y="67751"/>
                  <a:pt x="431997" y="60838"/>
                  <a:pt x="385893" y="83890"/>
                </a:cubicBezTo>
                <a:cubicBezTo>
                  <a:pt x="377984" y="87845"/>
                  <a:pt x="369115" y="89483"/>
                  <a:pt x="360726" y="92279"/>
                </a:cubicBezTo>
                <a:cubicBezTo>
                  <a:pt x="271243" y="159391"/>
                  <a:pt x="380300" y="72705"/>
                  <a:pt x="302003" y="151002"/>
                </a:cubicBezTo>
                <a:cubicBezTo>
                  <a:pt x="285741" y="167264"/>
                  <a:pt x="272138" y="169346"/>
                  <a:pt x="251669" y="176169"/>
                </a:cubicBezTo>
                <a:cubicBezTo>
                  <a:pt x="240484" y="173373"/>
                  <a:pt x="228425" y="172936"/>
                  <a:pt x="218113" y="167780"/>
                </a:cubicBezTo>
                <a:cubicBezTo>
                  <a:pt x="200077" y="158762"/>
                  <a:pt x="184558" y="145409"/>
                  <a:pt x="167780" y="134224"/>
                </a:cubicBezTo>
                <a:cubicBezTo>
                  <a:pt x="159391" y="128631"/>
                  <a:pt x="151631" y="121955"/>
                  <a:pt x="142613" y="117446"/>
                </a:cubicBezTo>
                <a:cubicBezTo>
                  <a:pt x="131428" y="111853"/>
                  <a:pt x="118822" y="108480"/>
                  <a:pt x="109057" y="100668"/>
                </a:cubicBezTo>
                <a:cubicBezTo>
                  <a:pt x="90529" y="85845"/>
                  <a:pt x="71885" y="70077"/>
                  <a:pt x="58723" y="50334"/>
                </a:cubicBezTo>
                <a:cubicBezTo>
                  <a:pt x="23616" y="-2327"/>
                  <a:pt x="9787" y="8389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79F3F-AEA7-4B88-8C91-C8B1BACA99EF}"/>
              </a:ext>
            </a:extLst>
          </p:cNvPr>
          <p:cNvSpPr/>
          <p:nvPr/>
        </p:nvSpPr>
        <p:spPr>
          <a:xfrm>
            <a:off x="4642608" y="1690688"/>
            <a:ext cx="2910980" cy="13255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oreover">
            <a:hlinkClick r:id="" action="ppaction://media"/>
            <a:extLst>
              <a:ext uri="{FF2B5EF4-FFF2-40B4-BE49-F238E27FC236}">
                <a16:creationId xmlns:a16="http://schemas.microsoft.com/office/drawing/2014/main" id="{3A78BDAE-CDE0-408A-BBAB-466D9BBD67E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435604" y="1949741"/>
            <a:ext cx="609600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FFBDEA-B37F-41A7-9602-99DD2856425F}"/>
              </a:ext>
            </a:extLst>
          </p:cNvPr>
          <p:cNvSpPr txBox="1"/>
          <p:nvPr/>
        </p:nvSpPr>
        <p:spPr>
          <a:xfrm>
            <a:off x="2955022" y="3627110"/>
            <a:ext cx="7489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>
                <a:effectLst/>
                <a:latin typeface="arial" panose="020B0604020202020204" pitchFamily="34" charset="0"/>
              </a:rPr>
              <a:t>The rent is reasonable and, moreover, the location is perfect</a:t>
            </a:r>
            <a:r>
              <a:rPr lang="en-US" b="0" i="0">
                <a:effectLst/>
                <a:latin typeface="arial" panose="020B0604020202020204" pitchFamily="34" charset="0"/>
              </a:rPr>
              <a:t>.</a:t>
            </a:r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0AE1E38-03EC-4939-A373-1A5391B55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166" y="4231523"/>
            <a:ext cx="5276675" cy="22058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6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Giá thuê hợp lý và hơn nữa, vị trí là hoàn hảo.</a:t>
            </a:r>
            <a:r>
              <a:rPr kumimoji="0" lang="vi-VN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vi-V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The rent is reasonable and, moreover, the location is perfect">
            <a:hlinkClick r:id="" action="ppaction://media"/>
            <a:extLst>
              <a:ext uri="{FF2B5EF4-FFF2-40B4-BE49-F238E27FC236}">
                <a16:creationId xmlns:a16="http://schemas.microsoft.com/office/drawing/2014/main" id="{0DA17482-045C-4BDE-8D54-1C5066C35DD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435604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5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03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484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2965-27E4-477B-B8F5-70C9C391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F571D-63A1-4768-B312-226FFC51D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0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202</Words>
  <Application>Microsoft Office PowerPoint</Application>
  <PresentationFormat>Widescreen</PresentationFormat>
  <Paragraphs>30</Paragraphs>
  <Slides>5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helvetica</vt:lpstr>
      <vt:lpstr>helvetica</vt:lpstr>
      <vt:lpstr>inherit</vt:lpstr>
      <vt:lpstr>Open Sans</vt:lpstr>
      <vt:lpstr>Office Theme</vt:lpstr>
      <vt:lpstr>TRẠNG TỪ LIÊN KẾT </vt:lpstr>
      <vt:lpstr>không giống như              mặt khác</vt:lpstr>
      <vt:lpstr>kết quả là      hơn nữa</vt:lpstr>
      <vt:lpstr>hơn nữa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TRẠNG TỪ LIÊN KẾT</dc:title>
  <dc:creator>Thin Nguyen</dc:creator>
  <cp:lastModifiedBy>Thin Nguyen</cp:lastModifiedBy>
  <cp:revision>6</cp:revision>
  <dcterms:created xsi:type="dcterms:W3CDTF">2021-10-23T08:59:28Z</dcterms:created>
  <dcterms:modified xsi:type="dcterms:W3CDTF">2021-10-23T14:19:29Z</dcterms:modified>
</cp:coreProperties>
</file>