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89" r:id="rId6"/>
    <p:sldId id="257" r:id="rId7"/>
    <p:sldId id="291" r:id="rId8"/>
    <p:sldId id="260" r:id="rId9"/>
    <p:sldId id="258" r:id="rId10"/>
    <p:sldId id="261" r:id="rId11"/>
    <p:sldId id="286" r:id="rId12"/>
    <p:sldId id="283" r:id="rId13"/>
    <p:sldId id="290" r:id="rId14"/>
    <p:sldId id="269" r:id="rId15"/>
    <p:sldId id="268"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BA54"/>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6/6/2022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D83996-F66A-4DE4-B1B7-2892DA5C2BD5}"/>
              </a:ext>
            </a:extLst>
          </p:cNvPr>
          <p:cNvSpPr txBox="1">
            <a:spLocks/>
          </p:cNvSpPr>
          <p:nvPr/>
        </p:nvSpPr>
        <p:spPr>
          <a:xfrm>
            <a:off x="3222316" y="1399116"/>
            <a:ext cx="7715250" cy="314625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en-IN" sz="7200" dirty="0"/>
              <a:t>  </a:t>
            </a:r>
            <a:r>
              <a:rPr lang="en-IN" sz="7200" dirty="0">
                <a:solidFill>
                  <a:schemeClr val="bg2">
                    <a:lumMod val="20000"/>
                    <a:lumOff val="80000"/>
                  </a:schemeClr>
                </a:solidFill>
              </a:rPr>
              <a:t>ONLINE SCRAPYARD</a:t>
            </a:r>
          </a:p>
        </p:txBody>
      </p:sp>
      <p:sp>
        <p:nvSpPr>
          <p:cNvPr id="2" name="TextBox 1">
            <a:extLst>
              <a:ext uri="{FF2B5EF4-FFF2-40B4-BE49-F238E27FC236}">
                <a16:creationId xmlns:a16="http://schemas.microsoft.com/office/drawing/2014/main" id="{C162D9AD-251D-4F83-934C-2C65A80B2C2F}"/>
              </a:ext>
            </a:extLst>
          </p:cNvPr>
          <p:cNvSpPr txBox="1"/>
          <p:nvPr/>
        </p:nvSpPr>
        <p:spPr>
          <a:xfrm>
            <a:off x="7412854" y="5592932"/>
            <a:ext cx="4873841" cy="461665"/>
          </a:xfrm>
          <a:prstGeom prst="rect">
            <a:avLst/>
          </a:prstGeom>
          <a:noFill/>
        </p:spPr>
        <p:txBody>
          <a:bodyPr wrap="square" rtlCol="0">
            <a:spAutoFit/>
          </a:bodyPr>
          <a:lstStyle/>
          <a:p>
            <a:r>
              <a:rPr lang="en-IN" sz="2400" dirty="0">
                <a:solidFill>
                  <a:srgbClr val="FFFF00"/>
                </a:solidFill>
              </a:rPr>
              <a:t>GUIDED BY:- TANAJI PATIL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1348" y="6315075"/>
            <a:ext cx="407252" cy="365125"/>
          </a:xfrm>
        </p:spPr>
        <p:txBody>
          <a:bodyPr/>
          <a:lstStyle/>
          <a:p>
            <a:fld id="{C263D6C4-4840-40CC-AC84-17E24B3B7BDE}" type="slidenum">
              <a:rPr lang="en-US" smtClean="0"/>
              <a:pPr/>
              <a:t>10</a:t>
            </a:fld>
            <a:endParaRPr lang="en-US" dirty="0"/>
          </a:p>
        </p:txBody>
      </p:sp>
      <p:sp>
        <p:nvSpPr>
          <p:cNvPr id="3" name="TextBox 2">
            <a:extLst>
              <a:ext uri="{FF2B5EF4-FFF2-40B4-BE49-F238E27FC236}">
                <a16:creationId xmlns:a16="http://schemas.microsoft.com/office/drawing/2014/main" id="{89410B5A-868E-4E03-9C6A-32277C78314B}"/>
              </a:ext>
            </a:extLst>
          </p:cNvPr>
          <p:cNvSpPr txBox="1"/>
          <p:nvPr/>
        </p:nvSpPr>
        <p:spPr>
          <a:xfrm>
            <a:off x="870012" y="355107"/>
            <a:ext cx="3808520" cy="830997"/>
          </a:xfrm>
          <a:prstGeom prst="rect">
            <a:avLst/>
          </a:prstGeom>
          <a:noFill/>
        </p:spPr>
        <p:txBody>
          <a:bodyPr wrap="square" rtlCol="0">
            <a:spAutoFit/>
          </a:bodyPr>
          <a:lstStyle/>
          <a:p>
            <a:r>
              <a:rPr lang="en-IN" sz="4800" dirty="0">
                <a:solidFill>
                  <a:srgbClr val="FFFF00"/>
                </a:solidFill>
              </a:rPr>
              <a:t>BENEFITS</a:t>
            </a:r>
          </a:p>
        </p:txBody>
      </p:sp>
      <p:sp>
        <p:nvSpPr>
          <p:cNvPr id="5" name="TextBox 4">
            <a:extLst>
              <a:ext uri="{FF2B5EF4-FFF2-40B4-BE49-F238E27FC236}">
                <a16:creationId xmlns:a16="http://schemas.microsoft.com/office/drawing/2014/main" id="{B253678A-D913-43B3-AC22-83BEEC3C681A}"/>
              </a:ext>
            </a:extLst>
          </p:cNvPr>
          <p:cNvSpPr txBox="1"/>
          <p:nvPr/>
        </p:nvSpPr>
        <p:spPr>
          <a:xfrm>
            <a:off x="754602" y="1704513"/>
            <a:ext cx="8824404" cy="2062103"/>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bg1"/>
                </a:solidFill>
              </a:rPr>
              <a:t>Time saving</a:t>
            </a:r>
          </a:p>
          <a:p>
            <a:pPr marL="285750" indent="-285750">
              <a:buFont typeface="Arial" panose="020B0604020202020204" pitchFamily="34" charset="0"/>
              <a:buChar char="•"/>
            </a:pPr>
            <a:r>
              <a:rPr lang="en-IN" sz="3200" dirty="0">
                <a:solidFill>
                  <a:schemeClr val="bg1"/>
                </a:solidFill>
              </a:rPr>
              <a:t>Searching materials made easy</a:t>
            </a:r>
          </a:p>
          <a:p>
            <a:pPr marL="285750" indent="-285750">
              <a:buFont typeface="Arial" panose="020B0604020202020204" pitchFamily="34" charset="0"/>
              <a:buChar char="•"/>
            </a:pPr>
            <a:r>
              <a:rPr lang="en-IN" sz="3200" dirty="0">
                <a:solidFill>
                  <a:schemeClr val="bg1"/>
                </a:solidFill>
              </a:rPr>
              <a:t>Nearby product/material detection</a:t>
            </a:r>
          </a:p>
          <a:p>
            <a:pPr marL="285750" indent="-285750">
              <a:buFont typeface="Arial" panose="020B0604020202020204" pitchFamily="34" charset="0"/>
              <a:buChar char="•"/>
            </a:pPr>
            <a:r>
              <a:rPr lang="en-IN" sz="3200" dirty="0">
                <a:solidFill>
                  <a:schemeClr val="bg1"/>
                </a:solidFill>
              </a:rPr>
              <a:t>Easy contact between buyer and seller</a:t>
            </a:r>
          </a:p>
        </p:txBody>
      </p:sp>
    </p:spTree>
    <p:extLst>
      <p:ext uri="{BB962C8B-B14F-4D97-AF65-F5344CB8AC3E}">
        <p14:creationId xmlns:p14="http://schemas.microsoft.com/office/powerpoint/2010/main" val="423390468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A64C21-A266-4E8E-A53D-32FAFBE309C7}"/>
              </a:ext>
            </a:extLst>
          </p:cNvPr>
          <p:cNvSpPr/>
          <p:nvPr/>
        </p:nvSpPr>
        <p:spPr>
          <a:xfrm>
            <a:off x="425057" y="401688"/>
            <a:ext cx="4044441" cy="923330"/>
          </a:xfrm>
          <a:prstGeom prst="rect">
            <a:avLst/>
          </a:prstGeom>
          <a:noFill/>
        </p:spPr>
        <p:txBody>
          <a:bodyPr wrap="none" lIns="91440" tIns="45720" rIns="91440" bIns="45720">
            <a:spAutoFit/>
          </a:bodyPr>
          <a:lstStyle/>
          <a:p>
            <a:pPr algn="ct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LIMITATION</a:t>
            </a:r>
          </a:p>
        </p:txBody>
      </p:sp>
      <p:sp>
        <p:nvSpPr>
          <p:cNvPr id="6" name="TextBox 5">
            <a:extLst>
              <a:ext uri="{FF2B5EF4-FFF2-40B4-BE49-F238E27FC236}">
                <a16:creationId xmlns:a16="http://schemas.microsoft.com/office/drawing/2014/main" id="{E1670E80-35BE-4885-8CCA-ABD305F49BC2}"/>
              </a:ext>
            </a:extLst>
          </p:cNvPr>
          <p:cNvSpPr txBox="1"/>
          <p:nvPr/>
        </p:nvSpPr>
        <p:spPr>
          <a:xfrm>
            <a:off x="4052246" y="2887682"/>
            <a:ext cx="7106983" cy="3970318"/>
          </a:xfrm>
          <a:prstGeom prst="rect">
            <a:avLst/>
          </a:prstGeom>
          <a:noFill/>
        </p:spPr>
        <p:txBody>
          <a:bodyPr wrap="square">
            <a:spAutoFit/>
          </a:bodyPr>
          <a:lstStyle/>
          <a:p>
            <a:pPr marL="571500" indent="-571500">
              <a:buFont typeface="Arial" panose="020B0604020202020204" pitchFamily="34" charset="0"/>
              <a:buChar char="•"/>
            </a:pPr>
            <a:r>
              <a:rPr lang="en-IN" sz="3600" dirty="0">
                <a:solidFill>
                  <a:schemeClr val="tx2">
                    <a:lumMod val="20000"/>
                    <a:lumOff val="80000"/>
                  </a:schemeClr>
                </a:solidFill>
                <a:latin typeface="Times New Roman" panose="02020603050405020304" pitchFamily="18" charset="0"/>
                <a:ea typeface="Rockwell" panose="02060603020205020403" pitchFamily="18" charset="0"/>
                <a:cs typeface="Times New Roman" panose="02020603050405020304" pitchFamily="18" charset="0"/>
              </a:rPr>
              <a:t>Online d</a:t>
            </a:r>
            <a:r>
              <a:rPr lang="en-IN" sz="3600" dirty="0">
                <a:solidFill>
                  <a:schemeClr val="tx2">
                    <a:lumMod val="20000"/>
                    <a:lumOff val="80000"/>
                  </a:schemeClr>
                </a:solidFill>
                <a:effectLst/>
                <a:latin typeface="Times New Roman" panose="02020603050405020304" pitchFamily="18" charset="0"/>
                <a:ea typeface="Rockwell" panose="02060603020205020403" pitchFamily="18" charset="0"/>
                <a:cs typeface="Times New Roman" panose="02020603050405020304" pitchFamily="18" charset="0"/>
              </a:rPr>
              <a:t>elivery option is not </a:t>
            </a:r>
            <a:r>
              <a:rPr lang="en-IN" sz="3600" dirty="0">
                <a:solidFill>
                  <a:schemeClr val="tx2">
                    <a:lumMod val="20000"/>
                    <a:lumOff val="80000"/>
                  </a:schemeClr>
                </a:solidFill>
                <a:latin typeface="Times New Roman" panose="02020603050405020304" pitchFamily="18" charset="0"/>
                <a:ea typeface="Rockwell" panose="02060603020205020403" pitchFamily="18" charset="0"/>
                <a:cs typeface="Times New Roman" panose="02020603050405020304" pitchFamily="18" charset="0"/>
              </a:rPr>
              <a:t>available</a:t>
            </a:r>
          </a:p>
          <a:p>
            <a:pPr marL="571500" indent="-571500">
              <a:buFont typeface="Arial" panose="020B0604020202020204" pitchFamily="34" charset="0"/>
              <a:buChar char="•"/>
            </a:pPr>
            <a:endParaRPr lang="en-IN" sz="3600" dirty="0">
              <a:solidFill>
                <a:schemeClr val="tx2">
                  <a:lumMod val="20000"/>
                  <a:lumOff val="80000"/>
                </a:schemeClr>
              </a:solidFill>
              <a:effectLst/>
              <a:latin typeface="Times New Roman" panose="02020603050405020304" pitchFamily="18" charset="0"/>
              <a:ea typeface="Rockwell" panose="02060603020205020403" pitchFamily="18" charset="0"/>
              <a:cs typeface="Times New Roman" panose="02020603050405020304" pitchFamily="18" charset="0"/>
            </a:endParaRPr>
          </a:p>
          <a:p>
            <a:endParaRPr lang="en-IN" sz="3600" dirty="0">
              <a:solidFill>
                <a:schemeClr val="tx2">
                  <a:lumMod val="20000"/>
                  <a:lumOff val="80000"/>
                </a:schemeClr>
              </a:solidFill>
              <a:effectLst/>
              <a:latin typeface="Times New Roman" panose="02020603050405020304" pitchFamily="18" charset="0"/>
              <a:ea typeface="Rockwell" panose="02060603020205020403" pitchFamily="18" charset="0"/>
              <a:cs typeface="Times New Roman" panose="02020603050405020304" pitchFamily="18" charset="0"/>
            </a:endParaRPr>
          </a:p>
          <a:p>
            <a:endParaRPr lang="en-IN" sz="3600" dirty="0">
              <a:solidFill>
                <a:schemeClr val="tx2">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3600" dirty="0">
              <a:solidFill>
                <a:schemeClr val="tx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600" dirty="0">
              <a:solidFill>
                <a:schemeClr val="tx2">
                  <a:lumMod val="20000"/>
                  <a:lumOff val="80000"/>
                </a:schemeClr>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6EEF3A-D7B8-48EA-839B-81F4E4C6124D}"/>
              </a:ext>
            </a:extLst>
          </p:cNvPr>
          <p:cNvSpPr txBox="1"/>
          <p:nvPr/>
        </p:nvSpPr>
        <p:spPr>
          <a:xfrm>
            <a:off x="548196" y="1457703"/>
            <a:ext cx="6509552" cy="769441"/>
          </a:xfrm>
          <a:prstGeom prst="rect">
            <a:avLst/>
          </a:prstGeom>
          <a:noFill/>
        </p:spPr>
        <p:txBody>
          <a:bodyPr wrap="square">
            <a:spAutoFit/>
          </a:bodyPr>
          <a:lstStyle/>
          <a:p>
            <a:r>
              <a:rPr lang="en-US" sz="4400" b="1" dirty="0">
                <a:solidFill>
                  <a:srgbClr val="FFFF00"/>
                </a:solidFill>
              </a:rPr>
              <a:t>FUTURE  SCOPE  </a:t>
            </a:r>
            <a:endParaRPr lang="en-IN" sz="4400" dirty="0"/>
          </a:p>
        </p:txBody>
      </p:sp>
      <p:sp>
        <p:nvSpPr>
          <p:cNvPr id="5" name="TextBox 4">
            <a:extLst>
              <a:ext uri="{FF2B5EF4-FFF2-40B4-BE49-F238E27FC236}">
                <a16:creationId xmlns:a16="http://schemas.microsoft.com/office/drawing/2014/main" id="{F7734403-4AEE-4D9E-8897-5D1A8BDC3008}"/>
              </a:ext>
            </a:extLst>
          </p:cNvPr>
          <p:cNvSpPr txBox="1"/>
          <p:nvPr/>
        </p:nvSpPr>
        <p:spPr>
          <a:xfrm>
            <a:off x="5442013" y="2621132"/>
            <a:ext cx="6638366" cy="3539430"/>
          </a:xfrm>
          <a:prstGeom prst="rect">
            <a:avLst/>
          </a:prstGeom>
          <a:noFill/>
        </p:spPr>
        <p:txBody>
          <a:bodyPr wrap="square" rtlCol="0">
            <a:spAutoFit/>
          </a:bodyPr>
          <a:lstStyle/>
          <a:p>
            <a:endParaRPr lang="en-IN" sz="3200" dirty="0">
              <a:solidFill>
                <a:schemeClr val="bg1"/>
              </a:solidFill>
            </a:endParaRPr>
          </a:p>
          <a:p>
            <a:pPr marL="285750" indent="-285750">
              <a:buFont typeface="Arial" panose="020B0604020202020204" pitchFamily="34" charset="0"/>
              <a:buChar char="•"/>
            </a:pPr>
            <a:r>
              <a:rPr lang="en-IN" sz="3200" dirty="0">
                <a:solidFill>
                  <a:schemeClr val="bg1"/>
                </a:solidFill>
              </a:rPr>
              <a:t>Automatic approval of product request by making android application</a:t>
            </a:r>
          </a:p>
          <a:p>
            <a:endParaRPr lang="en-IN" sz="3200" dirty="0">
              <a:solidFill>
                <a:schemeClr val="bg1"/>
              </a:solidFill>
            </a:endParaRPr>
          </a:p>
          <a:p>
            <a:pPr marL="285750" indent="-285750">
              <a:buFont typeface="Arial" panose="020B0604020202020204" pitchFamily="34" charset="0"/>
              <a:buChar char="•"/>
            </a:pPr>
            <a:r>
              <a:rPr lang="en-IN" sz="3200" dirty="0">
                <a:solidFill>
                  <a:schemeClr val="bg1"/>
                </a:solidFill>
              </a:rPr>
              <a:t>Collection of scrap from users if it is unsold</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3CD0B-1719-40E2-ADFC-B8A391DE68A6}"/>
              </a:ext>
            </a:extLst>
          </p:cNvPr>
          <p:cNvSpPr txBox="1"/>
          <p:nvPr/>
        </p:nvSpPr>
        <p:spPr>
          <a:xfrm>
            <a:off x="2606040" y="3026664"/>
            <a:ext cx="5449824" cy="1107996"/>
          </a:xfrm>
          <a:prstGeom prst="rect">
            <a:avLst/>
          </a:prstGeom>
          <a:noFill/>
        </p:spPr>
        <p:txBody>
          <a:bodyPr wrap="square" rtlCol="0">
            <a:spAutoFit/>
          </a:bodyPr>
          <a:lstStyle/>
          <a:p>
            <a:r>
              <a:rPr lang="en-IN" sz="6600" dirty="0">
                <a:solidFill>
                  <a:schemeClr val="bg1">
                    <a:lumMod val="85000"/>
                  </a:schemeClr>
                </a:solidFill>
              </a:rPr>
              <a:t>Thank You</a:t>
            </a:r>
          </a:p>
        </p:txBody>
      </p:sp>
    </p:spTree>
    <p:extLst>
      <p:ext uri="{BB962C8B-B14F-4D97-AF65-F5344CB8AC3E}">
        <p14:creationId xmlns:p14="http://schemas.microsoft.com/office/powerpoint/2010/main" val="30576499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63D6C4-4840-40CC-AC84-17E24B3B7BDE}" type="slidenum">
              <a:rPr kumimoji="0" lang="en-US" sz="1000" b="0" i="0" u="none" strike="noStrike" kern="1200" cap="none" spc="0" normalizeH="0" baseline="0" noProof="0" smtClean="0">
                <a:ln>
                  <a:noFill/>
                </a:ln>
                <a:solidFill>
                  <a:srgbClr val="FFFFFF"/>
                </a:solidFill>
                <a:effectLst/>
                <a:uLnTx/>
                <a:uFillTx/>
                <a:latin typeface="Trade Gothic LT Pro" panose="020B05030403030200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srgbClr val="FFFFFF"/>
              </a:solidFill>
              <a:effectLst/>
              <a:uLnTx/>
              <a:uFillTx/>
              <a:latin typeface="Trade Gothic LT Pro" panose="020B0503040303020004" pitchFamily="34" charset="0"/>
              <a:ea typeface="+mn-ea"/>
              <a:cs typeface="+mn-cs"/>
            </a:endParaRPr>
          </a:p>
        </p:txBody>
      </p:sp>
      <p:sp>
        <p:nvSpPr>
          <p:cNvPr id="7" name="TextBox 6">
            <a:extLst>
              <a:ext uri="{FF2B5EF4-FFF2-40B4-BE49-F238E27FC236}">
                <a16:creationId xmlns:a16="http://schemas.microsoft.com/office/drawing/2014/main" id="{AB4FC22B-896A-423F-A9BB-5D17BBB5C26F}"/>
              </a:ext>
            </a:extLst>
          </p:cNvPr>
          <p:cNvSpPr txBox="1"/>
          <p:nvPr/>
        </p:nvSpPr>
        <p:spPr>
          <a:xfrm>
            <a:off x="310718" y="1400664"/>
            <a:ext cx="11347882" cy="4177939"/>
          </a:xfrm>
          <a:prstGeom prst="rect">
            <a:avLst/>
          </a:prstGeom>
          <a:noFill/>
        </p:spPr>
        <p:txBody>
          <a:bodyPr wrap="square">
            <a:spAutoFit/>
          </a:bodyPr>
          <a:lstStyle/>
          <a:p>
            <a:pPr algn="just">
              <a:lnSpc>
                <a:spcPct val="106000"/>
              </a:lnSpc>
              <a:spcAft>
                <a:spcPts val="800"/>
              </a:spcAft>
            </a:pPr>
            <a:r>
              <a:rPr lang="en-IN" sz="3600" dirty="0">
                <a:solidFill>
                  <a:schemeClr val="bg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Our aim </a:t>
            </a:r>
            <a:r>
              <a:rPr lang="en-IN" sz="36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is to develop a web-based E commerce website for </a:t>
            </a:r>
            <a:r>
              <a:rPr lang="en-IN" sz="3600" dirty="0">
                <a:solidFill>
                  <a:schemeClr val="bg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buying and selling</a:t>
            </a:r>
            <a:r>
              <a:rPr lang="en-IN" sz="36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of scrap materials. The waste materials produced by domestic, industrial, and commercial sectors can be sold on this website. The individual or an organization who has interest on the listed products can purchase that online. After recycling the materials, they can also resell it on the same website. </a:t>
            </a:r>
          </a:p>
        </p:txBody>
      </p:sp>
      <p:sp>
        <p:nvSpPr>
          <p:cNvPr id="4" name="TextBox 3">
            <a:extLst>
              <a:ext uri="{FF2B5EF4-FFF2-40B4-BE49-F238E27FC236}">
                <a16:creationId xmlns:a16="http://schemas.microsoft.com/office/drawing/2014/main" id="{ABA4C65A-6578-4F7D-B941-05FD5D573AA4}"/>
              </a:ext>
            </a:extLst>
          </p:cNvPr>
          <p:cNvSpPr txBox="1"/>
          <p:nvPr/>
        </p:nvSpPr>
        <p:spPr>
          <a:xfrm>
            <a:off x="1535837" y="248575"/>
            <a:ext cx="4793942" cy="830997"/>
          </a:xfrm>
          <a:prstGeom prst="rect">
            <a:avLst/>
          </a:prstGeom>
          <a:noFill/>
        </p:spPr>
        <p:txBody>
          <a:bodyPr wrap="square" rtlCol="0">
            <a:spAutoFit/>
          </a:bodyPr>
          <a:lstStyle/>
          <a:p>
            <a:r>
              <a:rPr lang="en-IN" sz="4800" dirty="0">
                <a:solidFill>
                  <a:srgbClr val="FFFF00"/>
                </a:solidFill>
              </a:rPr>
              <a:t>Introduction</a:t>
            </a:r>
          </a:p>
        </p:txBody>
      </p:sp>
    </p:spTree>
    <p:extLst>
      <p:ext uri="{BB962C8B-B14F-4D97-AF65-F5344CB8AC3E}">
        <p14:creationId xmlns:p14="http://schemas.microsoft.com/office/powerpoint/2010/main" val="46286563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itle 1">
            <a:extLst>
              <a:ext uri="{FF2B5EF4-FFF2-40B4-BE49-F238E27FC236}">
                <a16:creationId xmlns:a16="http://schemas.microsoft.com/office/drawing/2014/main" id="{9163DE7C-EAF2-4842-8B14-F97E6F67CBC6}"/>
              </a:ext>
            </a:extLst>
          </p:cNvPr>
          <p:cNvSpPr>
            <a:spLocks noGrp="1"/>
          </p:cNvSpPr>
          <p:nvPr>
            <p:ph type="title"/>
          </p:nvPr>
        </p:nvSpPr>
        <p:spPr>
          <a:xfrm>
            <a:off x="1154954" y="973668"/>
            <a:ext cx="8761413" cy="706964"/>
          </a:xfrm>
        </p:spPr>
        <p:txBody>
          <a:bodyPr>
            <a:normAutofit fontScale="90000"/>
          </a:bodyPr>
          <a:lstStyle/>
          <a:p>
            <a:r>
              <a:rPr lang="en-IN" sz="6000" dirty="0">
                <a:solidFill>
                  <a:srgbClr val="FFFF00"/>
                </a:solidFill>
              </a:rPr>
              <a:t>OBJECTIVE</a:t>
            </a:r>
          </a:p>
        </p:txBody>
      </p:sp>
      <p:sp>
        <p:nvSpPr>
          <p:cNvPr id="10" name="Content Placeholder 2">
            <a:extLst>
              <a:ext uri="{FF2B5EF4-FFF2-40B4-BE49-F238E27FC236}">
                <a16:creationId xmlns:a16="http://schemas.microsoft.com/office/drawing/2014/main" id="{684CDF13-6F53-474E-A205-5CE9A384B279}"/>
              </a:ext>
            </a:extLst>
          </p:cNvPr>
          <p:cNvSpPr txBox="1">
            <a:spLocks/>
          </p:cNvSpPr>
          <p:nvPr/>
        </p:nvSpPr>
        <p:spPr>
          <a:xfrm>
            <a:off x="381740" y="2603499"/>
            <a:ext cx="11603114" cy="39215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6000"/>
              </a:lnSpc>
              <a:buFont typeface="Symbol" panose="05050102010706020507" pitchFamily="18" charset="2"/>
              <a:buChar char=""/>
            </a:pPr>
            <a:r>
              <a:rPr lang="en-IN" sz="4800"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Platform for scrap sellers and buyers</a:t>
            </a:r>
          </a:p>
          <a:p>
            <a:pPr marL="342900" indent="-342900">
              <a:lnSpc>
                <a:spcPct val="106000"/>
              </a:lnSpc>
              <a:buFont typeface="Symbol" panose="05050102010706020507" pitchFamily="18" charset="2"/>
              <a:buChar char=""/>
            </a:pPr>
            <a:r>
              <a:rPr lang="en-IN" sz="4800"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Online purchasing of scrap materials</a:t>
            </a:r>
          </a:p>
          <a:p>
            <a:pPr marL="342900" indent="-342900">
              <a:lnSpc>
                <a:spcPct val="106000"/>
              </a:lnSpc>
              <a:buFont typeface="Symbol" panose="05050102010706020507" pitchFamily="18" charset="2"/>
              <a:buChar char=""/>
            </a:pPr>
            <a:r>
              <a:rPr lang="en-IN" sz="4800"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Reselling of recycled products</a:t>
            </a:r>
          </a:p>
        </p:txBody>
      </p:sp>
    </p:spTree>
    <p:extLst>
      <p:ext uri="{BB962C8B-B14F-4D97-AF65-F5344CB8AC3E}">
        <p14:creationId xmlns:p14="http://schemas.microsoft.com/office/powerpoint/2010/main" val="29027943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9" name="Title 1">
            <a:extLst>
              <a:ext uri="{FF2B5EF4-FFF2-40B4-BE49-F238E27FC236}">
                <a16:creationId xmlns:a16="http://schemas.microsoft.com/office/drawing/2014/main" id="{9163DE7C-EAF2-4842-8B14-F97E6F67CBC6}"/>
              </a:ext>
            </a:extLst>
          </p:cNvPr>
          <p:cNvSpPr>
            <a:spLocks noGrp="1"/>
          </p:cNvSpPr>
          <p:nvPr>
            <p:ph type="title"/>
          </p:nvPr>
        </p:nvSpPr>
        <p:spPr>
          <a:xfrm>
            <a:off x="861991" y="1151221"/>
            <a:ext cx="3106327" cy="706964"/>
          </a:xfrm>
        </p:spPr>
        <p:txBody>
          <a:bodyPr>
            <a:normAutofit fontScale="90000"/>
          </a:bodyPr>
          <a:lstStyle/>
          <a:p>
            <a:r>
              <a:rPr lang="en-IN" sz="6000" dirty="0">
                <a:solidFill>
                  <a:srgbClr val="FFFF00"/>
                </a:solidFill>
              </a:rPr>
              <a:t>SCOPE</a:t>
            </a:r>
          </a:p>
        </p:txBody>
      </p:sp>
      <p:sp>
        <p:nvSpPr>
          <p:cNvPr id="10" name="Content Placeholder 2">
            <a:extLst>
              <a:ext uri="{FF2B5EF4-FFF2-40B4-BE49-F238E27FC236}">
                <a16:creationId xmlns:a16="http://schemas.microsoft.com/office/drawing/2014/main" id="{684CDF13-6F53-474E-A205-5CE9A384B279}"/>
              </a:ext>
            </a:extLst>
          </p:cNvPr>
          <p:cNvSpPr txBox="1">
            <a:spLocks/>
          </p:cNvSpPr>
          <p:nvPr/>
        </p:nvSpPr>
        <p:spPr>
          <a:xfrm>
            <a:off x="381740" y="2603499"/>
            <a:ext cx="11603114" cy="39215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6000"/>
              </a:lnSpc>
              <a:buFont typeface="Symbol" panose="05050102010706020507" pitchFamily="18" charset="2"/>
              <a:buChar char=""/>
            </a:pPr>
            <a:r>
              <a:rPr lang="en-IN" sz="4000"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Online buying of scrap</a:t>
            </a:r>
          </a:p>
          <a:p>
            <a:pPr marL="342900" indent="-342900">
              <a:lnSpc>
                <a:spcPct val="106000"/>
              </a:lnSpc>
              <a:buFont typeface="Symbol" panose="05050102010706020507" pitchFamily="18" charset="2"/>
              <a:buChar char=""/>
            </a:pPr>
            <a:r>
              <a:rPr lang="en-IN" sz="4000"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Online selling of scrap</a:t>
            </a:r>
          </a:p>
          <a:p>
            <a:pPr marL="342900" indent="-342900">
              <a:lnSpc>
                <a:spcPct val="106000"/>
              </a:lnSpc>
              <a:buFont typeface="Symbol" panose="05050102010706020507" pitchFamily="18" charset="2"/>
              <a:buChar char=""/>
            </a:pPr>
            <a:r>
              <a:rPr lang="en-IN" sz="4000"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Buying and selling of recycled </a:t>
            </a:r>
          </a:p>
          <a:p>
            <a:pPr>
              <a:lnSpc>
                <a:spcPct val="106000"/>
              </a:lnSpc>
            </a:pPr>
            <a:r>
              <a:rPr lang="en-IN" sz="4000"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products</a:t>
            </a:r>
          </a:p>
        </p:txBody>
      </p:sp>
    </p:spTree>
    <p:extLst>
      <p:ext uri="{BB962C8B-B14F-4D97-AF65-F5344CB8AC3E}">
        <p14:creationId xmlns:p14="http://schemas.microsoft.com/office/powerpoint/2010/main" val="3797292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9" name="Title 1">
            <a:extLst>
              <a:ext uri="{FF2B5EF4-FFF2-40B4-BE49-F238E27FC236}">
                <a16:creationId xmlns:a16="http://schemas.microsoft.com/office/drawing/2014/main" id="{EF2CD5D1-0824-4425-811E-575A7FEE122B}"/>
              </a:ext>
            </a:extLst>
          </p:cNvPr>
          <p:cNvSpPr txBox="1">
            <a:spLocks/>
          </p:cNvSpPr>
          <p:nvPr/>
        </p:nvSpPr>
        <p:spPr>
          <a:xfrm>
            <a:off x="1074731" y="842135"/>
            <a:ext cx="7077456" cy="12435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7200" dirty="0"/>
              <a:t>MODULES</a:t>
            </a:r>
          </a:p>
        </p:txBody>
      </p:sp>
      <p:sp>
        <p:nvSpPr>
          <p:cNvPr id="10" name="Subtitle 2">
            <a:extLst>
              <a:ext uri="{FF2B5EF4-FFF2-40B4-BE49-F238E27FC236}">
                <a16:creationId xmlns:a16="http://schemas.microsoft.com/office/drawing/2014/main" id="{9F1F5741-E803-4F72-834A-4A6249C58B70}"/>
              </a:ext>
            </a:extLst>
          </p:cNvPr>
          <p:cNvSpPr txBox="1">
            <a:spLocks/>
          </p:cNvSpPr>
          <p:nvPr/>
        </p:nvSpPr>
        <p:spPr>
          <a:xfrm>
            <a:off x="294641" y="2681904"/>
            <a:ext cx="5273039" cy="35480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Wingdings" panose="05000000000000000000" pitchFamily="2" charset="2"/>
              <a:buChar char="q"/>
            </a:pPr>
            <a:r>
              <a:rPr lang="en-IN" sz="3200" dirty="0">
                <a:solidFill>
                  <a:schemeClr val="tx2">
                    <a:lumMod val="20000"/>
                    <a:lumOff val="80000"/>
                  </a:schemeClr>
                </a:solidFill>
              </a:rPr>
              <a:t>DESIGN</a:t>
            </a:r>
          </a:p>
          <a:p>
            <a:endParaRPr lang="en-IN" sz="3200" dirty="0">
              <a:solidFill>
                <a:schemeClr val="tx2">
                  <a:lumMod val="20000"/>
                  <a:lumOff val="80000"/>
                </a:schemeClr>
              </a:solidFill>
            </a:endParaRPr>
          </a:p>
          <a:p>
            <a:pPr marL="514350" indent="-514350">
              <a:buFont typeface="Wingdings" panose="05000000000000000000" pitchFamily="2" charset="2"/>
              <a:buChar char="q"/>
            </a:pPr>
            <a:r>
              <a:rPr lang="en-IN" sz="3200" dirty="0">
                <a:solidFill>
                  <a:schemeClr val="tx2">
                    <a:lumMod val="20000"/>
                    <a:lumOff val="80000"/>
                  </a:schemeClr>
                </a:solidFill>
              </a:rPr>
              <a:t>ADMIN</a:t>
            </a:r>
          </a:p>
          <a:p>
            <a:endParaRPr lang="en-IN" sz="3200" dirty="0">
              <a:solidFill>
                <a:schemeClr val="tx2">
                  <a:lumMod val="20000"/>
                  <a:lumOff val="80000"/>
                </a:schemeClr>
              </a:solidFill>
            </a:endParaRPr>
          </a:p>
          <a:p>
            <a:pPr marL="514350" indent="-514350">
              <a:buFont typeface="Wingdings" panose="05000000000000000000" pitchFamily="2" charset="2"/>
              <a:buChar char="q"/>
            </a:pPr>
            <a:r>
              <a:rPr lang="en-IN" sz="3200" dirty="0">
                <a:solidFill>
                  <a:schemeClr val="tx2">
                    <a:lumMod val="20000"/>
                    <a:lumOff val="80000"/>
                  </a:schemeClr>
                </a:solidFill>
              </a:rPr>
              <a:t>BUYER</a:t>
            </a:r>
          </a:p>
        </p:txBody>
      </p:sp>
      <p:sp>
        <p:nvSpPr>
          <p:cNvPr id="11" name="TextBox 10">
            <a:extLst>
              <a:ext uri="{FF2B5EF4-FFF2-40B4-BE49-F238E27FC236}">
                <a16:creationId xmlns:a16="http://schemas.microsoft.com/office/drawing/2014/main" id="{25F2A7E9-820E-43D4-88F0-EFD5EBD9265B}"/>
              </a:ext>
            </a:extLst>
          </p:cNvPr>
          <p:cNvSpPr txBox="1"/>
          <p:nvPr/>
        </p:nvSpPr>
        <p:spPr>
          <a:xfrm>
            <a:off x="5210106" y="2681904"/>
            <a:ext cx="4450080" cy="2831544"/>
          </a:xfrm>
          <a:prstGeom prst="rect">
            <a:avLst/>
          </a:prstGeom>
          <a:noFill/>
        </p:spPr>
        <p:txBody>
          <a:bodyPr wrap="square">
            <a:spAutoFit/>
          </a:bodyPr>
          <a:lstStyle/>
          <a:p>
            <a:pPr marL="457200" indent="-457200">
              <a:buFont typeface="Wingdings" panose="05000000000000000000" pitchFamily="2" charset="2"/>
              <a:buChar char="q"/>
            </a:pPr>
            <a:r>
              <a:rPr lang="en-IN" sz="3200" dirty="0">
                <a:solidFill>
                  <a:schemeClr val="tx2">
                    <a:lumMod val="20000"/>
                    <a:lumOff val="80000"/>
                  </a:schemeClr>
                </a:solidFill>
              </a:rPr>
              <a:t>SELLER</a:t>
            </a:r>
          </a:p>
          <a:p>
            <a:endParaRPr lang="en-IN" sz="3200" dirty="0">
              <a:solidFill>
                <a:schemeClr val="tx2">
                  <a:lumMod val="20000"/>
                  <a:lumOff val="80000"/>
                </a:schemeClr>
              </a:solidFill>
            </a:endParaRPr>
          </a:p>
          <a:p>
            <a:pPr marL="457200" indent="-457200">
              <a:buFont typeface="Wingdings" panose="05000000000000000000" pitchFamily="2" charset="2"/>
              <a:buChar char="q"/>
            </a:pPr>
            <a:r>
              <a:rPr lang="en-IN" sz="3200" dirty="0">
                <a:solidFill>
                  <a:schemeClr val="tx2">
                    <a:lumMod val="20000"/>
                    <a:lumOff val="80000"/>
                  </a:schemeClr>
                </a:solidFill>
              </a:rPr>
              <a:t>SEARCH ENGINE</a:t>
            </a:r>
          </a:p>
          <a:p>
            <a:endParaRPr lang="en-IN" sz="3200" dirty="0">
              <a:solidFill>
                <a:schemeClr val="tx2">
                  <a:lumMod val="20000"/>
                  <a:lumOff val="80000"/>
                </a:schemeClr>
              </a:solidFill>
            </a:endParaRPr>
          </a:p>
          <a:p>
            <a:endParaRPr lang="en-IN" sz="3200" dirty="0">
              <a:solidFill>
                <a:schemeClr val="tx2">
                  <a:lumMod val="20000"/>
                  <a:lumOff val="80000"/>
                </a:schemeClr>
              </a:solidFill>
            </a:endParaRPr>
          </a:p>
          <a:p>
            <a:pPr marL="0" indent="0">
              <a:buNone/>
            </a:pPr>
            <a:endParaRPr lang="en-IN" sz="1800" dirty="0">
              <a:solidFill>
                <a:schemeClr val="tx2">
                  <a:lumMod val="20000"/>
                  <a:lumOff val="80000"/>
                </a:schemeClr>
              </a:solidFill>
            </a:endParaRPr>
          </a:p>
        </p:txBody>
      </p:sp>
    </p:spTree>
    <p:extLst>
      <p:ext uri="{BB962C8B-B14F-4D97-AF65-F5344CB8AC3E}">
        <p14:creationId xmlns:p14="http://schemas.microsoft.com/office/powerpoint/2010/main" val="7098287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grpSp>
        <p:nvGrpSpPr>
          <p:cNvPr id="11" name="Group 10">
            <a:extLst>
              <a:ext uri="{FF2B5EF4-FFF2-40B4-BE49-F238E27FC236}">
                <a16:creationId xmlns:a16="http://schemas.microsoft.com/office/drawing/2014/main" id="{19384D40-F244-4DD0-85FB-B38A55F034E2}"/>
              </a:ext>
            </a:extLst>
          </p:cNvPr>
          <p:cNvGrpSpPr>
            <a:grpSpLocks/>
          </p:cNvGrpSpPr>
          <p:nvPr/>
        </p:nvGrpSpPr>
        <p:grpSpPr bwMode="auto">
          <a:xfrm>
            <a:off x="306758" y="2161007"/>
            <a:ext cx="11148642" cy="4208023"/>
            <a:chOff x="1277" y="8524"/>
            <a:chExt cx="9524" cy="4592"/>
          </a:xfrm>
        </p:grpSpPr>
        <p:sp>
          <p:nvSpPr>
            <p:cNvPr id="12" name="AutoShape 3">
              <a:extLst>
                <a:ext uri="{FF2B5EF4-FFF2-40B4-BE49-F238E27FC236}">
                  <a16:creationId xmlns:a16="http://schemas.microsoft.com/office/drawing/2014/main" id="{D74D2EED-5ABB-4C3B-9390-541CF9F4EB7A}"/>
                </a:ext>
              </a:extLst>
            </p:cNvPr>
            <p:cNvSpPr>
              <a:spLocks noChangeArrowheads="1"/>
            </p:cNvSpPr>
            <p:nvPr/>
          </p:nvSpPr>
          <p:spPr bwMode="auto">
            <a:xfrm>
              <a:off x="1277" y="8524"/>
              <a:ext cx="3060" cy="4563"/>
            </a:xfrm>
            <a:prstGeom prst="roundRect">
              <a:avLst>
                <a:gd name="adj"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Admin</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Scrap material details</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Renewed</a:t>
              </a:r>
              <a:r>
                <a:rPr lang="en-IN" sz="2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product details</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Customer</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useBgFill="1">
          <p:nvSpPr>
            <p:cNvPr id="13" name="Oval 12">
              <a:extLst>
                <a:ext uri="{FF2B5EF4-FFF2-40B4-BE49-F238E27FC236}">
                  <a16:creationId xmlns:a16="http://schemas.microsoft.com/office/drawing/2014/main" id="{A52B90DA-E34E-4020-B2F5-1880CF8ADEE8}"/>
                </a:ext>
              </a:extLst>
            </p:cNvPr>
            <p:cNvSpPr>
              <a:spLocks noChangeArrowheads="1"/>
            </p:cNvSpPr>
            <p:nvPr/>
          </p:nvSpPr>
          <p:spPr bwMode="auto">
            <a:xfrm>
              <a:off x="4774" y="9141"/>
              <a:ext cx="2729" cy="3521"/>
            </a:xfrm>
            <a:prstGeom prst="ellipse">
              <a:avLst/>
            </a:prstGeom>
            <a:ln w="9525">
              <a:solidFill>
                <a:srgbClr val="000000"/>
              </a:solidFill>
              <a:round/>
              <a:headEnd/>
              <a:tailEnd/>
            </a:ln>
          </p:spPr>
          <p:txBody>
            <a:bodyPr rot="0" vert="horz" wrap="square" lIns="91440" tIns="45720" rIns="91440" bIns="45720" anchor="t" anchorCtr="0" upright="1">
              <a:noAutofit/>
            </a:bodyPr>
            <a:lstStyle/>
            <a:p>
              <a:pPr algn="ctr">
                <a:lnSpc>
                  <a:spcPct val="106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Registration</a:t>
              </a:r>
            </a:p>
            <a:p>
              <a:pPr algn="ctr">
                <a:lnSpc>
                  <a:spcPct val="106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And Login</a:t>
              </a:r>
            </a:p>
            <a:p>
              <a:pPr algn="ctr">
                <a:lnSpc>
                  <a:spcPct val="106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6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Buying and         reselling</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AutoShape 5">
              <a:extLst>
                <a:ext uri="{FF2B5EF4-FFF2-40B4-BE49-F238E27FC236}">
                  <a16:creationId xmlns:a16="http://schemas.microsoft.com/office/drawing/2014/main" id="{4BC37879-2E15-4488-8777-6E0FE4216F08}"/>
                </a:ext>
              </a:extLst>
            </p:cNvPr>
            <p:cNvSpPr>
              <a:spLocks noChangeArrowheads="1"/>
            </p:cNvSpPr>
            <p:nvPr/>
          </p:nvSpPr>
          <p:spPr bwMode="auto">
            <a:xfrm>
              <a:off x="8028" y="8526"/>
              <a:ext cx="2773" cy="4590"/>
            </a:xfrm>
            <a:prstGeom prst="roundRect">
              <a:avLst>
                <a:gd name="adj"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Buyer and seller profile</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Scrap product list</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Renewed product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15" name="AutoShape 6">
              <a:extLst>
                <a:ext uri="{FF2B5EF4-FFF2-40B4-BE49-F238E27FC236}">
                  <a16:creationId xmlns:a16="http://schemas.microsoft.com/office/drawing/2014/main" id="{299E7B78-2D8D-4853-A397-666251BF4116}"/>
                </a:ext>
              </a:extLst>
            </p:cNvPr>
            <p:cNvCxnSpPr>
              <a:cxnSpLocks noChangeShapeType="1"/>
            </p:cNvCxnSpPr>
            <p:nvPr/>
          </p:nvCxnSpPr>
          <p:spPr bwMode="auto">
            <a:xfrm flipV="1">
              <a:off x="7492" y="10809"/>
              <a:ext cx="492" cy="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7">
              <a:extLst>
                <a:ext uri="{FF2B5EF4-FFF2-40B4-BE49-F238E27FC236}">
                  <a16:creationId xmlns:a16="http://schemas.microsoft.com/office/drawing/2014/main" id="{FBB9CCBC-D54C-4C64-9A78-48F46A66F7ED}"/>
                </a:ext>
              </a:extLst>
            </p:cNvPr>
            <p:cNvCxnSpPr>
              <a:cxnSpLocks noChangeShapeType="1"/>
            </p:cNvCxnSpPr>
            <p:nvPr/>
          </p:nvCxnSpPr>
          <p:spPr bwMode="auto">
            <a:xfrm>
              <a:off x="4337" y="10809"/>
              <a:ext cx="42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8" name="Rectangle 7">
            <a:extLst>
              <a:ext uri="{FF2B5EF4-FFF2-40B4-BE49-F238E27FC236}">
                <a16:creationId xmlns:a16="http://schemas.microsoft.com/office/drawing/2014/main" id="{D607BB0E-E6A4-4D70-BB3A-EA0E33C51E18}"/>
              </a:ext>
            </a:extLst>
          </p:cNvPr>
          <p:cNvSpPr/>
          <p:nvPr/>
        </p:nvSpPr>
        <p:spPr>
          <a:xfrm>
            <a:off x="477191" y="488970"/>
            <a:ext cx="4685898" cy="923330"/>
          </a:xfrm>
          <a:prstGeom prst="rect">
            <a:avLst/>
          </a:prstGeom>
          <a:noFill/>
        </p:spPr>
        <p:txBody>
          <a:bodyPr wrap="none" lIns="91440" tIns="45720" rIns="91440" bIns="45720">
            <a:spAutoFit/>
          </a:bodyPr>
          <a:lstStyle/>
          <a:p>
            <a:pPr algn="ctr"/>
            <a:r>
              <a:rPr lang="en-IN" sz="5400" b="1" cap="none" spc="0" dirty="0">
                <a:ln w="6600">
                  <a:solidFill>
                    <a:schemeClr val="accent2"/>
                  </a:solidFill>
                  <a:prstDash val="solid"/>
                </a:ln>
                <a:solidFill>
                  <a:srgbClr val="FFFFFF"/>
                </a:solidFill>
                <a:effectLst>
                  <a:outerShdw dist="38100" dir="2700000" algn="tl" rotWithShape="0">
                    <a:schemeClr val="accent2"/>
                  </a:outerShdw>
                </a:effectLst>
              </a:rPr>
              <a:t>Process logic</a:t>
            </a:r>
          </a:p>
        </p:txBody>
      </p:sp>
      <p:sp>
        <p:nvSpPr>
          <p:cNvPr id="17" name="TextBox 16">
            <a:extLst>
              <a:ext uri="{FF2B5EF4-FFF2-40B4-BE49-F238E27FC236}">
                <a16:creationId xmlns:a16="http://schemas.microsoft.com/office/drawing/2014/main" id="{4E27DECF-5EC4-4ECB-94F9-DB4FCFC71664}"/>
              </a:ext>
            </a:extLst>
          </p:cNvPr>
          <p:cNvSpPr txBox="1"/>
          <p:nvPr/>
        </p:nvSpPr>
        <p:spPr>
          <a:xfrm>
            <a:off x="946367" y="1653858"/>
            <a:ext cx="10102370"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INPUT                                            PROCESS                               OUTPUT</a:t>
            </a:r>
            <a:endParaRPr kumimoji="0" lang="en-US" altLang="en-US" sz="2400" b="0" i="0" u="none" strike="noStrike" cap="none" normalizeH="0" baseline="0" dirty="0">
              <a:ln>
                <a:noFill/>
              </a:ln>
              <a:solidFill>
                <a:schemeClr val="accent2">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accent2">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373348601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30" name="Picture 29">
            <a:extLst>
              <a:ext uri="{FF2B5EF4-FFF2-40B4-BE49-F238E27FC236}">
                <a16:creationId xmlns:a16="http://schemas.microsoft.com/office/drawing/2014/main" id="{D96F74B5-32C8-4158-AA34-1DB82697455A}"/>
              </a:ext>
            </a:extLst>
          </p:cNvPr>
          <p:cNvPicPr>
            <a:picLocks noChangeAspect="1"/>
          </p:cNvPicPr>
          <p:nvPr/>
        </p:nvPicPr>
        <p:blipFill rotWithShape="1">
          <a:blip r:embed="rId2"/>
          <a:srcRect b="18503"/>
          <a:stretch/>
        </p:blipFill>
        <p:spPr>
          <a:xfrm>
            <a:off x="491229" y="1510780"/>
            <a:ext cx="5412421" cy="4986858"/>
          </a:xfrm>
          <a:prstGeom prst="rect">
            <a:avLst/>
          </a:prstGeom>
        </p:spPr>
      </p:pic>
      <p:sp>
        <p:nvSpPr>
          <p:cNvPr id="32" name="TextBox 31">
            <a:extLst>
              <a:ext uri="{FF2B5EF4-FFF2-40B4-BE49-F238E27FC236}">
                <a16:creationId xmlns:a16="http://schemas.microsoft.com/office/drawing/2014/main" id="{F8A2286A-F51E-4637-BF2D-04D3CA98034D}"/>
              </a:ext>
            </a:extLst>
          </p:cNvPr>
          <p:cNvSpPr txBox="1"/>
          <p:nvPr/>
        </p:nvSpPr>
        <p:spPr>
          <a:xfrm>
            <a:off x="2238375" y="104775"/>
            <a:ext cx="2895600" cy="923330"/>
          </a:xfrm>
          <a:prstGeom prst="rect">
            <a:avLst/>
          </a:prstGeom>
          <a:noFill/>
        </p:spPr>
        <p:txBody>
          <a:bodyPr wrap="square" rtlCol="0">
            <a:spAutoFit/>
          </a:bodyPr>
          <a:lstStyle/>
          <a:p>
            <a:r>
              <a:rPr lang="en-IN" sz="5400" dirty="0">
                <a:solidFill>
                  <a:schemeClr val="bg1"/>
                </a:solidFill>
              </a:rPr>
              <a:t>Mock up</a:t>
            </a:r>
          </a:p>
        </p:txBody>
      </p:sp>
      <p:pic>
        <p:nvPicPr>
          <p:cNvPr id="34" name="Picture 33">
            <a:extLst>
              <a:ext uri="{FF2B5EF4-FFF2-40B4-BE49-F238E27FC236}">
                <a16:creationId xmlns:a16="http://schemas.microsoft.com/office/drawing/2014/main" id="{4FDF42A3-59D5-43A7-8A86-2839D2DB7238}"/>
              </a:ext>
            </a:extLst>
          </p:cNvPr>
          <p:cNvPicPr>
            <a:picLocks noChangeAspect="1"/>
          </p:cNvPicPr>
          <p:nvPr/>
        </p:nvPicPr>
        <p:blipFill>
          <a:blip r:embed="rId3"/>
          <a:stretch>
            <a:fillRect/>
          </a:stretch>
        </p:blipFill>
        <p:spPr>
          <a:xfrm>
            <a:off x="6288351" y="1510779"/>
            <a:ext cx="5589973" cy="4986858"/>
          </a:xfrm>
          <a:prstGeom prst="rect">
            <a:avLst/>
          </a:prstGeom>
        </p:spPr>
      </p:pic>
    </p:spTree>
    <p:extLst>
      <p:ext uri="{BB962C8B-B14F-4D97-AF65-F5344CB8AC3E}">
        <p14:creationId xmlns:p14="http://schemas.microsoft.com/office/powerpoint/2010/main" val="36072704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569D6EE6-CD96-44F6-93A6-D50479A186A5}"/>
              </a:ext>
            </a:extLst>
          </p:cNvPr>
          <p:cNvSpPr txBox="1"/>
          <p:nvPr/>
        </p:nvSpPr>
        <p:spPr>
          <a:xfrm>
            <a:off x="639193" y="3540334"/>
            <a:ext cx="9774314" cy="2492990"/>
          </a:xfrm>
          <a:prstGeom prst="rect">
            <a:avLst/>
          </a:prstGeom>
          <a:noFill/>
        </p:spPr>
        <p:txBody>
          <a:bodyPr wrap="square">
            <a:spAutoFit/>
          </a:bodyPr>
          <a:lstStyle/>
          <a:p>
            <a:br>
              <a:rPr lang="en-IN" sz="18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2400"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Processor</a:t>
            </a:r>
            <a:r>
              <a:rPr lang="en-IN" sz="2400" b="1"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Intel -III based system.</a:t>
            </a:r>
          </a:p>
          <a:p>
            <a:br>
              <a:rPr lang="en-IN" sz="24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2400"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RAM</a:t>
            </a:r>
            <a:r>
              <a:rPr lang="en-IN" sz="2400" b="1"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min </a:t>
            </a:r>
            <a:r>
              <a:rPr lang="en-IN" sz="2400" dirty="0">
                <a:solidFill>
                  <a:schemeClr val="accent2">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512MB</a:t>
            </a:r>
            <a:endParaRPr lang="en-IN" sz="2400"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br>
              <a:rPr lang="en-IN" sz="24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2400"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Hard Disk</a:t>
            </a:r>
            <a:r>
              <a:rPr lang="en-IN" sz="2400" b="1"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min 10GB free space.</a:t>
            </a:r>
            <a:br>
              <a:rPr lang="en-IN" sz="18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Rectangle 3">
            <a:extLst>
              <a:ext uri="{FF2B5EF4-FFF2-40B4-BE49-F238E27FC236}">
                <a16:creationId xmlns:a16="http://schemas.microsoft.com/office/drawing/2014/main" id="{130D9C2A-17C9-4C82-9D25-EE3B0F85CD13}"/>
              </a:ext>
            </a:extLst>
          </p:cNvPr>
          <p:cNvSpPr/>
          <p:nvPr/>
        </p:nvSpPr>
        <p:spPr>
          <a:xfrm>
            <a:off x="514905" y="2712553"/>
            <a:ext cx="6578353" cy="584775"/>
          </a:xfrm>
          <a:prstGeom prst="rect">
            <a:avLst/>
          </a:prstGeom>
          <a:noFill/>
        </p:spPr>
        <p:txBody>
          <a:bodyPr wrap="square" lIns="91440" tIns="45720" rIns="91440" bIns="45720">
            <a:spAutoFit/>
          </a:bodyPr>
          <a:lstStyle/>
          <a:p>
            <a:pPr algn="ctr"/>
            <a:r>
              <a:rPr lang="en-IN" sz="3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Hardware required for the project:</a:t>
            </a:r>
            <a:endParaRPr lang="en-US" sz="3200" b="1" cap="none" spc="0" dirty="0">
              <a:ln w="12700" cmpd="sng">
                <a:solidFill>
                  <a:schemeClr val="accent4"/>
                </a:solidFill>
                <a:prstDash val="solid"/>
              </a:ln>
              <a:solidFill>
                <a:schemeClr val="bg1"/>
              </a:solidFill>
              <a:effectLst/>
            </a:endParaRPr>
          </a:p>
        </p:txBody>
      </p:sp>
      <p:sp>
        <p:nvSpPr>
          <p:cNvPr id="3" name="TextBox 2">
            <a:extLst>
              <a:ext uri="{FF2B5EF4-FFF2-40B4-BE49-F238E27FC236}">
                <a16:creationId xmlns:a16="http://schemas.microsoft.com/office/drawing/2014/main" id="{89072D8D-2FD9-48E2-8897-4149FD304CFC}"/>
              </a:ext>
            </a:extLst>
          </p:cNvPr>
          <p:cNvSpPr txBox="1"/>
          <p:nvPr/>
        </p:nvSpPr>
        <p:spPr>
          <a:xfrm>
            <a:off x="137605" y="145201"/>
            <a:ext cx="5828190" cy="1323439"/>
          </a:xfrm>
          <a:prstGeom prst="rect">
            <a:avLst/>
          </a:prstGeom>
          <a:noFill/>
        </p:spPr>
        <p:txBody>
          <a:bodyPr wrap="square" rtlCol="0">
            <a:spAutoFit/>
          </a:bodyPr>
          <a:lstStyle/>
          <a:p>
            <a:r>
              <a:rPr lang="en-IN" sz="4000" dirty="0">
                <a:solidFill>
                  <a:srgbClr val="FFFF00"/>
                </a:solidFill>
              </a:rPr>
              <a:t>Hardware and Software</a:t>
            </a:r>
          </a:p>
          <a:p>
            <a:r>
              <a:rPr lang="en-IN" sz="4000" dirty="0">
                <a:solidFill>
                  <a:srgbClr val="FFFF00"/>
                </a:solidFill>
              </a:rPr>
              <a:t> Requirements</a:t>
            </a:r>
          </a:p>
        </p:txBody>
      </p:sp>
    </p:spTree>
    <p:extLst>
      <p:ext uri="{BB962C8B-B14F-4D97-AF65-F5344CB8AC3E}">
        <p14:creationId xmlns:p14="http://schemas.microsoft.com/office/powerpoint/2010/main" val="312047898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807868" y="1482571"/>
            <a:ext cx="7615209" cy="839077"/>
          </a:xfrm>
        </p:spPr>
        <p:txBody>
          <a:bodyPr/>
          <a:lstStyle/>
          <a:p>
            <a:pPr>
              <a:lnSpc>
                <a:spcPct val="200000"/>
              </a:lnSpc>
              <a:spcBef>
                <a:spcPts val="600"/>
              </a:spcBef>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Software required for the project: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1348" y="6315075"/>
            <a:ext cx="407252" cy="365125"/>
          </a:xfrm>
        </p:spPr>
        <p:txBody>
          <a:bodyPr/>
          <a:lstStyle/>
          <a:p>
            <a:fld id="{C263D6C4-4840-40CC-AC84-17E24B3B7BDE}" type="slidenum">
              <a:rPr lang="en-US" smtClean="0"/>
              <a:pPr/>
              <a:t>9</a:t>
            </a:fld>
            <a:endParaRPr lang="en-US" dirty="0"/>
          </a:p>
        </p:txBody>
      </p:sp>
      <p:sp>
        <p:nvSpPr>
          <p:cNvPr id="17" name="TextBox 16">
            <a:extLst>
              <a:ext uri="{FF2B5EF4-FFF2-40B4-BE49-F238E27FC236}">
                <a16:creationId xmlns:a16="http://schemas.microsoft.com/office/drawing/2014/main" id="{FB8613CA-2431-4E52-AF48-B4765DB5BF4B}"/>
              </a:ext>
            </a:extLst>
          </p:cNvPr>
          <p:cNvSpPr txBox="1"/>
          <p:nvPr/>
        </p:nvSpPr>
        <p:spPr>
          <a:xfrm>
            <a:off x="807868" y="2803927"/>
            <a:ext cx="9916358" cy="3104953"/>
          </a:xfrm>
          <a:prstGeom prst="rect">
            <a:avLst/>
          </a:prstGeom>
          <a:noFill/>
        </p:spPr>
        <p:txBody>
          <a:bodyPr wrap="square">
            <a:spAutoFit/>
          </a:bodyPr>
          <a:lstStyle/>
          <a:p>
            <a:pPr algn="just">
              <a:lnSpc>
                <a:spcPct val="106000"/>
              </a:lnSpc>
              <a:spcBef>
                <a:spcPts val="1200"/>
              </a:spcBef>
              <a:spcAft>
                <a:spcPts val="1200"/>
              </a:spcAft>
            </a:pP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IN" sz="2400" b="1"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Windows 7 or Above</a:t>
            </a:r>
          </a:p>
          <a:p>
            <a:pPr algn="just">
              <a:lnSpc>
                <a:spcPct val="106000"/>
              </a:lnSpc>
              <a:spcBef>
                <a:spcPts val="1200"/>
              </a:spcBef>
              <a:spcAft>
                <a:spcPts val="1200"/>
              </a:spcAft>
            </a:pP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Front End				</a:t>
            </a:r>
            <a:r>
              <a:rPr lang="en-IN" sz="2400" b="1"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HTML, CSS, Bootstrap</a:t>
            </a:r>
          </a:p>
          <a:p>
            <a:pPr algn="just">
              <a:lnSpc>
                <a:spcPct val="106000"/>
              </a:lnSpc>
              <a:spcBef>
                <a:spcPts val="1200"/>
              </a:spcBef>
              <a:spcAft>
                <a:spcPts val="1200"/>
              </a:spcAft>
            </a:pP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Back End				</a:t>
            </a:r>
            <a:r>
              <a:rPr lang="en-IN" sz="2400" b="1"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JavaScript</a:t>
            </a:r>
          </a:p>
          <a:p>
            <a:pPr lvl="0" algn="just">
              <a:lnSpc>
                <a:spcPct val="106000"/>
              </a:lnSpc>
              <a:spcBef>
                <a:spcPts val="1200"/>
              </a:spcBef>
              <a:spcAft>
                <a:spcPts val="1200"/>
              </a:spcAft>
            </a:pP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Database</a:t>
            </a:r>
            <a:r>
              <a:rPr lang="en-IN" sz="2400" b="1"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sz="2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Mongo DB</a:t>
            </a:r>
            <a:endParaRPr lang="en-IN"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solidFill>
                <a:schemeClr val="bg1">
                  <a:lumMod val="95000"/>
                </a:schemeClr>
              </a:solidFill>
            </a:endParaRPr>
          </a:p>
        </p:txBody>
      </p:sp>
    </p:spTree>
    <p:extLst>
      <p:ext uri="{BB962C8B-B14F-4D97-AF65-F5344CB8AC3E}">
        <p14:creationId xmlns:p14="http://schemas.microsoft.com/office/powerpoint/2010/main" val="451187730"/>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3562</TotalTime>
  <Words>452</Words>
  <Application>Microsoft Office PowerPoint</Application>
  <PresentationFormat>Widescreen</PresentationFormat>
  <Paragraphs>221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Symbol</vt:lpstr>
      <vt:lpstr>Times New Roman</vt:lpstr>
      <vt:lpstr>Trade Gothic LT Pro</vt:lpstr>
      <vt:lpstr>Trebuchet MS</vt:lpstr>
      <vt:lpstr>Wingdings</vt:lpstr>
      <vt:lpstr>Office Theme</vt:lpstr>
      <vt:lpstr>PowerPoint Presentation</vt:lpstr>
      <vt:lpstr>PowerPoint Presentation</vt:lpstr>
      <vt:lpstr>OBJECTIVE</vt:lpstr>
      <vt:lpstr>SCOPE</vt:lpstr>
      <vt:lpstr>PowerPoint Presentation</vt:lpstr>
      <vt:lpstr>PowerPoint Presentation</vt:lpstr>
      <vt:lpstr>PowerPoint Presentation</vt:lpstr>
      <vt:lpstr>PowerPoint Presentation</vt:lpstr>
      <vt:lpstr>Software required for the project: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shrivatsa bhat</dc:creator>
  <cp:lastModifiedBy>shrivatsa bhat</cp:lastModifiedBy>
  <cp:revision>20</cp:revision>
  <dcterms:created xsi:type="dcterms:W3CDTF">2022-05-22T14:50:28Z</dcterms:created>
  <dcterms:modified xsi:type="dcterms:W3CDTF">2022-06-06T16:17:23Z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