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94" r:id="rId1"/>
  </p:sld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D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D8614B-A7D9-45AB-8887-628C6E25E600}" v="1" dt="2024-07-03T05:44:08.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86" autoAdjust="0"/>
    <p:restoredTop sz="94660"/>
  </p:normalViewPr>
  <p:slideViewPr>
    <p:cSldViewPr snapToGrid="0" showGuides="1">
      <p:cViewPr varScale="1">
        <p:scale>
          <a:sx n="93" d="100"/>
          <a:sy n="93" d="100"/>
        </p:scale>
        <p:origin x="394"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DFF3AE-8C34-C49E-F87C-F72201EF31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F65CB5B-CD75-EB39-7413-665C94A840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B62B38-5DE0-4CE2-9118-9E8B94BB5868}" type="datetimeFigureOut">
              <a:rPr lang="en-IN" smtClean="0"/>
              <a:t>19-07-2024</a:t>
            </a:fld>
            <a:endParaRPr lang="en-IN"/>
          </a:p>
        </p:txBody>
      </p:sp>
      <p:sp>
        <p:nvSpPr>
          <p:cNvPr id="4" name="Footer Placeholder 3">
            <a:extLst>
              <a:ext uri="{FF2B5EF4-FFF2-40B4-BE49-F238E27FC236}">
                <a16:creationId xmlns:a16="http://schemas.microsoft.com/office/drawing/2014/main" id="{E229B803-A3E7-B03D-09F1-9C28F4566C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0EE1CD8-95D8-2192-9FF9-5167BC248D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CF717-9461-41D0-AD26-742A14E8068D}" type="slidenum">
              <a:rPr lang="en-IN" smtClean="0"/>
              <a:t>‹#›</a:t>
            </a:fld>
            <a:endParaRPr lang="en-IN"/>
          </a:p>
        </p:txBody>
      </p:sp>
    </p:spTree>
    <p:extLst>
      <p:ext uri="{BB962C8B-B14F-4D97-AF65-F5344CB8AC3E}">
        <p14:creationId xmlns:p14="http://schemas.microsoft.com/office/powerpoint/2010/main" val="23594371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53" name="Rectangle 25">
            <a:extLst>
              <a:ext uri="{FF2B5EF4-FFF2-40B4-BE49-F238E27FC236}">
                <a16:creationId xmlns:a16="http://schemas.microsoft.com/office/drawing/2014/main" id="{2C9485E4-1B7C-5129-57B1-0EAD986B657B}"/>
              </a:ext>
            </a:extLst>
          </p:cNvPr>
          <p:cNvSpPr/>
          <p:nvPr userDrawn="1"/>
        </p:nvSpPr>
        <p:spPr>
          <a:xfrm>
            <a:off x="10813142" y="18934"/>
            <a:ext cx="1371491"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00B0F0">
              <a:alpha val="20000"/>
            </a:srgbClr>
          </a:solidFill>
          <a:ln>
            <a:noFill/>
          </a:ln>
          <a:effectLst/>
          <a:scene3d>
            <a:camera prst="orthographicFront"/>
            <a:lightRig rig="threePt" dir="t"/>
          </a:scene3d>
          <a:sp3d>
            <a:bevelT w="234950"/>
          </a:sp3d>
        </p:spPr>
        <p:style>
          <a:lnRef idx="1">
            <a:schemeClr val="accent1"/>
          </a:lnRef>
          <a:fillRef idx="3">
            <a:schemeClr val="accent1"/>
          </a:fillRef>
          <a:effectRef idx="2">
            <a:schemeClr val="accent1"/>
          </a:effectRef>
          <a:fontRef idx="minor">
            <a:schemeClr val="lt1"/>
          </a:fontRef>
        </p:style>
      </p:sp>
      <p:sp>
        <p:nvSpPr>
          <p:cNvPr id="654" name="Isosceles Triangle 653">
            <a:extLst>
              <a:ext uri="{FF2B5EF4-FFF2-40B4-BE49-F238E27FC236}">
                <a16:creationId xmlns:a16="http://schemas.microsoft.com/office/drawing/2014/main" id="{DA58B417-FF9F-B83E-9E8A-983986054EB8}"/>
              </a:ext>
            </a:extLst>
          </p:cNvPr>
          <p:cNvSpPr/>
          <p:nvPr userDrawn="1"/>
        </p:nvSpPr>
        <p:spPr>
          <a:xfrm rot="10800000">
            <a:off x="55485" y="-18934"/>
            <a:ext cx="842596" cy="5666154"/>
          </a:xfrm>
          <a:prstGeom prst="triangle">
            <a:avLst>
              <a:gd name="adj" fmla="val 100000"/>
            </a:avLst>
          </a:prstGeom>
          <a:solidFill>
            <a:srgbClr val="97D2FF">
              <a:alpha val="84706"/>
            </a:srgbClr>
          </a:solidFill>
          <a:ln>
            <a:noFill/>
          </a:ln>
          <a:effectLst/>
          <a:scene3d>
            <a:camera prst="orthographicFront"/>
            <a:lightRig rig="threePt" dir="t"/>
          </a:scene3d>
          <a:sp3d>
            <a:bevelT w="234950"/>
          </a:sp3d>
        </p:spPr>
        <p:style>
          <a:lnRef idx="1">
            <a:schemeClr val="accent1"/>
          </a:lnRef>
          <a:fillRef idx="3">
            <a:schemeClr val="accent1"/>
          </a:fillRef>
          <a:effectRef idx="2">
            <a:schemeClr val="accent1"/>
          </a:effectRef>
          <a:fontRef idx="minor">
            <a:schemeClr val="lt1"/>
          </a:fontRef>
        </p:style>
      </p:sp>
      <p:sp>
        <p:nvSpPr>
          <p:cNvPr id="655" name="TextBox 654">
            <a:extLst>
              <a:ext uri="{FF2B5EF4-FFF2-40B4-BE49-F238E27FC236}">
                <a16:creationId xmlns:a16="http://schemas.microsoft.com/office/drawing/2014/main" id="{9B678E02-BFF7-DECB-38B1-182535570026}"/>
              </a:ext>
            </a:extLst>
          </p:cNvPr>
          <p:cNvSpPr txBox="1"/>
          <p:nvPr userDrawn="1"/>
        </p:nvSpPr>
        <p:spPr>
          <a:xfrm>
            <a:off x="1063530" y="45550"/>
            <a:ext cx="9321800" cy="1138773"/>
          </a:xfrm>
          <a:prstGeom prst="rect">
            <a:avLst/>
          </a:prstGeom>
          <a:noFill/>
        </p:spPr>
        <p:txBody>
          <a:bodyPr wrap="square" rtlCol="0">
            <a:spAutoFit/>
          </a:bodyPr>
          <a:lstStyle/>
          <a:p>
            <a:pPr algn="ctr"/>
            <a:r>
              <a:rPr lang="en-US" sz="3200" b="1" dirty="0">
                <a:solidFill>
                  <a:schemeClr val="accent5">
                    <a:lumMod val="50000"/>
                  </a:schemeClr>
                </a:solidFill>
              </a:rPr>
              <a:t>The National Institute of Engineering </a:t>
            </a:r>
          </a:p>
          <a:p>
            <a:pPr algn="ctr">
              <a:spcAft>
                <a:spcPts val="1000"/>
              </a:spcAft>
            </a:pPr>
            <a:r>
              <a:rPr lang="en-GB"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(An Autonomous Institution under Visvesvaraya Technological University, Belagavi)</a:t>
            </a:r>
            <a:br>
              <a:rPr lang="en-IN" b="1" dirty="0">
                <a:latin typeface="Calibri" panose="020F0502020204030204" pitchFamily="34" charset="0"/>
                <a:ea typeface="Times New Roman" panose="02020603050405020304" pitchFamily="18" charset="0"/>
                <a:cs typeface="Times New Roman" panose="02020603050405020304" pitchFamily="18" charset="0"/>
              </a:rPr>
            </a:br>
            <a:r>
              <a:rPr lang="en-GB" sz="18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sym typeface="Symbol" panose="05050102010706020507" pitchFamily="18" charset="2"/>
              </a:rPr>
              <a:t></a:t>
            </a:r>
            <a:r>
              <a:rPr lang="en-GB" sz="18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Recognised by AICTE, New Delhi </a:t>
            </a:r>
            <a:r>
              <a:rPr lang="en-GB" sz="18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sym typeface="Symbol" panose="05050102010706020507" pitchFamily="18" charset="2"/>
              </a:rPr>
              <a:t></a:t>
            </a:r>
            <a:r>
              <a:rPr lang="en-GB"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Grant-in-Aid by Government of Karnataka</a:t>
            </a:r>
          </a:p>
        </p:txBody>
      </p:sp>
      <p:sp>
        <p:nvSpPr>
          <p:cNvPr id="656" name="Freeform 15">
            <a:extLst>
              <a:ext uri="{FF2B5EF4-FFF2-40B4-BE49-F238E27FC236}">
                <a16:creationId xmlns:a16="http://schemas.microsoft.com/office/drawing/2014/main" id="{A928CB5D-93C8-0766-5ACF-895409BA8ED1}"/>
              </a:ext>
            </a:extLst>
          </p:cNvPr>
          <p:cNvSpPr>
            <a:spLocks/>
          </p:cNvSpPr>
          <p:nvPr userDrawn="1"/>
        </p:nvSpPr>
        <p:spPr bwMode="auto">
          <a:xfrm>
            <a:off x="7361238" y="466510"/>
            <a:ext cx="63500" cy="34925"/>
          </a:xfrm>
          <a:custGeom>
            <a:avLst/>
            <a:gdLst/>
            <a:ahLst/>
            <a:cxnLst>
              <a:cxn ang="0">
                <a:pos x="0" y="3"/>
              </a:cxn>
              <a:cxn ang="0">
                <a:pos x="29" y="1"/>
              </a:cxn>
              <a:cxn ang="0">
                <a:pos x="29" y="14"/>
              </a:cxn>
              <a:cxn ang="0">
                <a:pos x="31" y="26"/>
              </a:cxn>
              <a:cxn ang="0">
                <a:pos x="33" y="34"/>
              </a:cxn>
              <a:cxn ang="0">
                <a:pos x="37" y="42"/>
              </a:cxn>
              <a:cxn ang="0">
                <a:pos x="43" y="47"/>
              </a:cxn>
              <a:cxn ang="0">
                <a:pos x="48" y="52"/>
              </a:cxn>
              <a:cxn ang="0">
                <a:pos x="55" y="54"/>
              </a:cxn>
              <a:cxn ang="0">
                <a:pos x="60" y="54"/>
              </a:cxn>
              <a:cxn ang="0">
                <a:pos x="67" y="52"/>
              </a:cxn>
              <a:cxn ang="0">
                <a:pos x="73" y="49"/>
              </a:cxn>
              <a:cxn ang="0">
                <a:pos x="79" y="44"/>
              </a:cxn>
              <a:cxn ang="0">
                <a:pos x="84" y="39"/>
              </a:cxn>
              <a:cxn ang="0">
                <a:pos x="87" y="31"/>
              </a:cxn>
              <a:cxn ang="0">
                <a:pos x="91" y="21"/>
              </a:cxn>
              <a:cxn ang="0">
                <a:pos x="93" y="11"/>
              </a:cxn>
              <a:cxn ang="0">
                <a:pos x="93" y="0"/>
              </a:cxn>
              <a:cxn ang="0">
                <a:pos x="121" y="11"/>
              </a:cxn>
              <a:cxn ang="0">
                <a:pos x="116" y="26"/>
              </a:cxn>
              <a:cxn ang="0">
                <a:pos x="109" y="39"/>
              </a:cxn>
              <a:cxn ang="0">
                <a:pos x="106" y="44"/>
              </a:cxn>
              <a:cxn ang="0">
                <a:pos x="101" y="48"/>
              </a:cxn>
              <a:cxn ang="0">
                <a:pos x="97" y="53"/>
              </a:cxn>
              <a:cxn ang="0">
                <a:pos x="93" y="56"/>
              </a:cxn>
              <a:cxn ang="0">
                <a:pos x="83" y="62"/>
              </a:cxn>
              <a:cxn ang="0">
                <a:pos x="74" y="66"/>
              </a:cxn>
              <a:cxn ang="0">
                <a:pos x="65" y="67"/>
              </a:cxn>
              <a:cxn ang="0">
                <a:pos x="55" y="67"/>
              </a:cxn>
              <a:cxn ang="0">
                <a:pos x="46" y="65"/>
              </a:cxn>
              <a:cxn ang="0">
                <a:pos x="37" y="61"/>
              </a:cxn>
              <a:cxn ang="0">
                <a:pos x="29" y="55"/>
              </a:cxn>
              <a:cxn ang="0">
                <a:pos x="21" y="48"/>
              </a:cxn>
              <a:cxn ang="0">
                <a:pos x="14" y="39"/>
              </a:cxn>
              <a:cxn ang="0">
                <a:pos x="8" y="28"/>
              </a:cxn>
              <a:cxn ang="0">
                <a:pos x="4" y="16"/>
              </a:cxn>
              <a:cxn ang="0">
                <a:pos x="0" y="3"/>
              </a:cxn>
            </a:cxnLst>
            <a:rect l="0" t="0" r="r" b="b"/>
            <a:pathLst>
              <a:path w="121" h="67">
                <a:moveTo>
                  <a:pt x="0" y="3"/>
                </a:moveTo>
                <a:lnTo>
                  <a:pt x="29" y="1"/>
                </a:lnTo>
                <a:lnTo>
                  <a:pt x="29" y="14"/>
                </a:lnTo>
                <a:lnTo>
                  <a:pt x="31" y="26"/>
                </a:lnTo>
                <a:lnTo>
                  <a:pt x="33" y="34"/>
                </a:lnTo>
                <a:lnTo>
                  <a:pt x="37" y="42"/>
                </a:lnTo>
                <a:lnTo>
                  <a:pt x="43" y="47"/>
                </a:lnTo>
                <a:lnTo>
                  <a:pt x="48" y="52"/>
                </a:lnTo>
                <a:lnTo>
                  <a:pt x="55" y="54"/>
                </a:lnTo>
                <a:lnTo>
                  <a:pt x="60" y="54"/>
                </a:lnTo>
                <a:lnTo>
                  <a:pt x="67" y="52"/>
                </a:lnTo>
                <a:lnTo>
                  <a:pt x="73" y="49"/>
                </a:lnTo>
                <a:lnTo>
                  <a:pt x="79" y="44"/>
                </a:lnTo>
                <a:lnTo>
                  <a:pt x="84" y="39"/>
                </a:lnTo>
                <a:lnTo>
                  <a:pt x="87" y="31"/>
                </a:lnTo>
                <a:lnTo>
                  <a:pt x="91" y="21"/>
                </a:lnTo>
                <a:lnTo>
                  <a:pt x="93" y="11"/>
                </a:lnTo>
                <a:lnTo>
                  <a:pt x="93" y="0"/>
                </a:lnTo>
                <a:lnTo>
                  <a:pt x="121" y="11"/>
                </a:lnTo>
                <a:lnTo>
                  <a:pt x="116" y="26"/>
                </a:lnTo>
                <a:lnTo>
                  <a:pt x="109" y="39"/>
                </a:lnTo>
                <a:lnTo>
                  <a:pt x="106" y="44"/>
                </a:lnTo>
                <a:lnTo>
                  <a:pt x="101" y="48"/>
                </a:lnTo>
                <a:lnTo>
                  <a:pt x="97" y="53"/>
                </a:lnTo>
                <a:lnTo>
                  <a:pt x="93" y="56"/>
                </a:lnTo>
                <a:lnTo>
                  <a:pt x="83" y="62"/>
                </a:lnTo>
                <a:lnTo>
                  <a:pt x="74" y="66"/>
                </a:lnTo>
                <a:lnTo>
                  <a:pt x="65" y="67"/>
                </a:lnTo>
                <a:lnTo>
                  <a:pt x="55" y="67"/>
                </a:lnTo>
                <a:lnTo>
                  <a:pt x="46" y="65"/>
                </a:lnTo>
                <a:lnTo>
                  <a:pt x="37" y="61"/>
                </a:lnTo>
                <a:lnTo>
                  <a:pt x="29" y="55"/>
                </a:lnTo>
                <a:lnTo>
                  <a:pt x="21" y="48"/>
                </a:lnTo>
                <a:lnTo>
                  <a:pt x="14" y="39"/>
                </a:lnTo>
                <a:lnTo>
                  <a:pt x="8" y="28"/>
                </a:lnTo>
                <a:lnTo>
                  <a:pt x="4" y="16"/>
                </a:lnTo>
                <a:lnTo>
                  <a:pt x="0" y="3"/>
                </a:lnTo>
                <a:close/>
              </a:path>
            </a:pathLst>
          </a:custGeom>
          <a:solidFill>
            <a:srgbClr val="E35F1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7" name="Freeform 16">
            <a:extLst>
              <a:ext uri="{FF2B5EF4-FFF2-40B4-BE49-F238E27FC236}">
                <a16:creationId xmlns:a16="http://schemas.microsoft.com/office/drawing/2014/main" id="{3DFDB568-D331-B346-EC56-9885CDA062A2}"/>
              </a:ext>
            </a:extLst>
          </p:cNvPr>
          <p:cNvSpPr>
            <a:spLocks/>
          </p:cNvSpPr>
          <p:nvPr userDrawn="1"/>
        </p:nvSpPr>
        <p:spPr bwMode="auto">
          <a:xfrm>
            <a:off x="7383463" y="449048"/>
            <a:ext cx="19050" cy="28575"/>
          </a:xfrm>
          <a:custGeom>
            <a:avLst/>
            <a:gdLst/>
            <a:ahLst/>
            <a:cxnLst>
              <a:cxn ang="0">
                <a:pos x="17" y="0"/>
              </a:cxn>
              <a:cxn ang="0">
                <a:pos x="21" y="1"/>
              </a:cxn>
              <a:cxn ang="0">
                <a:pos x="24" y="2"/>
              </a:cxn>
              <a:cxn ang="0">
                <a:pos x="27" y="4"/>
              </a:cxn>
              <a:cxn ang="0">
                <a:pos x="29" y="9"/>
              </a:cxn>
              <a:cxn ang="0">
                <a:pos x="31" y="12"/>
              </a:cxn>
              <a:cxn ang="0">
                <a:pos x="34" y="17"/>
              </a:cxn>
              <a:cxn ang="0">
                <a:pos x="35" y="22"/>
              </a:cxn>
              <a:cxn ang="0">
                <a:pos x="35" y="27"/>
              </a:cxn>
              <a:cxn ang="0">
                <a:pos x="35" y="33"/>
              </a:cxn>
              <a:cxn ang="0">
                <a:pos x="34" y="38"/>
              </a:cxn>
              <a:cxn ang="0">
                <a:pos x="31" y="42"/>
              </a:cxn>
              <a:cxn ang="0">
                <a:pos x="29" y="47"/>
              </a:cxn>
              <a:cxn ang="0">
                <a:pos x="27" y="50"/>
              </a:cxn>
              <a:cxn ang="0">
                <a:pos x="24" y="53"/>
              </a:cxn>
              <a:cxn ang="0">
                <a:pos x="21" y="54"/>
              </a:cxn>
              <a:cxn ang="0">
                <a:pos x="17" y="55"/>
              </a:cxn>
              <a:cxn ang="0">
                <a:pos x="14" y="54"/>
              </a:cxn>
              <a:cxn ang="0">
                <a:pos x="11" y="53"/>
              </a:cxn>
              <a:cxn ang="0">
                <a:pos x="8" y="50"/>
              </a:cxn>
              <a:cxn ang="0">
                <a:pos x="5" y="47"/>
              </a:cxn>
              <a:cxn ang="0">
                <a:pos x="3" y="42"/>
              </a:cxn>
              <a:cxn ang="0">
                <a:pos x="2" y="38"/>
              </a:cxn>
              <a:cxn ang="0">
                <a:pos x="1" y="33"/>
              </a:cxn>
              <a:cxn ang="0">
                <a:pos x="0" y="27"/>
              </a:cxn>
              <a:cxn ang="0">
                <a:pos x="1" y="22"/>
              </a:cxn>
              <a:cxn ang="0">
                <a:pos x="2" y="17"/>
              </a:cxn>
              <a:cxn ang="0">
                <a:pos x="3" y="12"/>
              </a:cxn>
              <a:cxn ang="0">
                <a:pos x="5" y="9"/>
              </a:cxn>
              <a:cxn ang="0">
                <a:pos x="8" y="4"/>
              </a:cxn>
              <a:cxn ang="0">
                <a:pos x="11" y="2"/>
              </a:cxn>
              <a:cxn ang="0">
                <a:pos x="14" y="1"/>
              </a:cxn>
              <a:cxn ang="0">
                <a:pos x="17" y="0"/>
              </a:cxn>
            </a:cxnLst>
            <a:rect l="0" t="0" r="r" b="b"/>
            <a:pathLst>
              <a:path w="35" h="55">
                <a:moveTo>
                  <a:pt x="17" y="0"/>
                </a:moveTo>
                <a:lnTo>
                  <a:pt x="21" y="1"/>
                </a:lnTo>
                <a:lnTo>
                  <a:pt x="24" y="2"/>
                </a:lnTo>
                <a:lnTo>
                  <a:pt x="27" y="4"/>
                </a:lnTo>
                <a:lnTo>
                  <a:pt x="29" y="9"/>
                </a:lnTo>
                <a:lnTo>
                  <a:pt x="31" y="12"/>
                </a:lnTo>
                <a:lnTo>
                  <a:pt x="34" y="17"/>
                </a:lnTo>
                <a:lnTo>
                  <a:pt x="35" y="22"/>
                </a:lnTo>
                <a:lnTo>
                  <a:pt x="35" y="27"/>
                </a:lnTo>
                <a:lnTo>
                  <a:pt x="35" y="33"/>
                </a:lnTo>
                <a:lnTo>
                  <a:pt x="34" y="38"/>
                </a:lnTo>
                <a:lnTo>
                  <a:pt x="31" y="42"/>
                </a:lnTo>
                <a:lnTo>
                  <a:pt x="29" y="47"/>
                </a:lnTo>
                <a:lnTo>
                  <a:pt x="27" y="50"/>
                </a:lnTo>
                <a:lnTo>
                  <a:pt x="24" y="53"/>
                </a:lnTo>
                <a:lnTo>
                  <a:pt x="21" y="54"/>
                </a:lnTo>
                <a:lnTo>
                  <a:pt x="17" y="55"/>
                </a:lnTo>
                <a:lnTo>
                  <a:pt x="14" y="54"/>
                </a:lnTo>
                <a:lnTo>
                  <a:pt x="11" y="53"/>
                </a:lnTo>
                <a:lnTo>
                  <a:pt x="8" y="50"/>
                </a:lnTo>
                <a:lnTo>
                  <a:pt x="5" y="47"/>
                </a:lnTo>
                <a:lnTo>
                  <a:pt x="3" y="42"/>
                </a:lnTo>
                <a:lnTo>
                  <a:pt x="2" y="38"/>
                </a:lnTo>
                <a:lnTo>
                  <a:pt x="1" y="33"/>
                </a:lnTo>
                <a:lnTo>
                  <a:pt x="0" y="27"/>
                </a:lnTo>
                <a:lnTo>
                  <a:pt x="1" y="22"/>
                </a:lnTo>
                <a:lnTo>
                  <a:pt x="2" y="17"/>
                </a:lnTo>
                <a:lnTo>
                  <a:pt x="3" y="12"/>
                </a:lnTo>
                <a:lnTo>
                  <a:pt x="5" y="9"/>
                </a:lnTo>
                <a:lnTo>
                  <a:pt x="8" y="4"/>
                </a:lnTo>
                <a:lnTo>
                  <a:pt x="11" y="2"/>
                </a:lnTo>
                <a:lnTo>
                  <a:pt x="14" y="1"/>
                </a:lnTo>
                <a:lnTo>
                  <a:pt x="17" y="0"/>
                </a:lnTo>
                <a:close/>
              </a:path>
            </a:pathLst>
          </a:custGeom>
          <a:solidFill>
            <a:srgbClr val="E35F1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8" name="Rectangle 657">
            <a:extLst>
              <a:ext uri="{FF2B5EF4-FFF2-40B4-BE49-F238E27FC236}">
                <a16:creationId xmlns:a16="http://schemas.microsoft.com/office/drawing/2014/main" id="{EBC1B9D8-34D4-FF79-E9A3-4187E5E71A77}"/>
              </a:ext>
            </a:extLst>
          </p:cNvPr>
          <p:cNvSpPr>
            <a:spLocks noChangeArrowheads="1"/>
          </p:cNvSpPr>
          <p:nvPr userDrawn="1"/>
        </p:nvSpPr>
        <p:spPr bwMode="auto">
          <a:xfrm>
            <a:off x="7280275" y="449048"/>
            <a:ext cx="1588" cy="1588"/>
          </a:xfrm>
          <a:prstGeom prst="rect">
            <a:avLst/>
          </a:prstGeom>
          <a:solidFill>
            <a:srgbClr val="D2B089"/>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9" name="Freeform 18">
            <a:extLst>
              <a:ext uri="{FF2B5EF4-FFF2-40B4-BE49-F238E27FC236}">
                <a16:creationId xmlns:a16="http://schemas.microsoft.com/office/drawing/2014/main" id="{5ED0182E-939C-87E1-2C1D-CE7B4229AA59}"/>
              </a:ext>
            </a:extLst>
          </p:cNvPr>
          <p:cNvSpPr>
            <a:spLocks/>
          </p:cNvSpPr>
          <p:nvPr userDrawn="1"/>
        </p:nvSpPr>
        <p:spPr bwMode="auto">
          <a:xfrm>
            <a:off x="7291388" y="449048"/>
            <a:ext cx="1588" cy="1588"/>
          </a:xfrm>
          <a:custGeom>
            <a:avLst/>
            <a:gdLst/>
            <a:ahLst/>
            <a:cxnLst>
              <a:cxn ang="0">
                <a:pos x="0" y="0"/>
              </a:cxn>
              <a:cxn ang="0">
                <a:pos x="1" y="0"/>
              </a:cxn>
              <a:cxn ang="0">
                <a:pos x="1" y="1"/>
              </a:cxn>
              <a:cxn ang="0">
                <a:pos x="3" y="1"/>
              </a:cxn>
              <a:cxn ang="0">
                <a:pos x="3" y="1"/>
              </a:cxn>
              <a:cxn ang="0">
                <a:pos x="4" y="1"/>
              </a:cxn>
              <a:cxn ang="0">
                <a:pos x="4" y="0"/>
              </a:cxn>
              <a:cxn ang="0">
                <a:pos x="3" y="0"/>
              </a:cxn>
              <a:cxn ang="0">
                <a:pos x="3" y="0"/>
              </a:cxn>
              <a:cxn ang="0">
                <a:pos x="0" y="0"/>
              </a:cxn>
              <a:cxn ang="0">
                <a:pos x="0" y="0"/>
              </a:cxn>
            </a:cxnLst>
            <a:rect l="0" t="0" r="r" b="b"/>
            <a:pathLst>
              <a:path w="4" h="1">
                <a:moveTo>
                  <a:pt x="0" y="0"/>
                </a:moveTo>
                <a:lnTo>
                  <a:pt x="1" y="0"/>
                </a:lnTo>
                <a:lnTo>
                  <a:pt x="1" y="1"/>
                </a:lnTo>
                <a:lnTo>
                  <a:pt x="3" y="1"/>
                </a:lnTo>
                <a:lnTo>
                  <a:pt x="3" y="1"/>
                </a:lnTo>
                <a:lnTo>
                  <a:pt x="4" y="1"/>
                </a:lnTo>
                <a:lnTo>
                  <a:pt x="4" y="0"/>
                </a:lnTo>
                <a:lnTo>
                  <a:pt x="3" y="0"/>
                </a:lnTo>
                <a:lnTo>
                  <a:pt x="3" y="0"/>
                </a:lnTo>
                <a:lnTo>
                  <a:pt x="0" y="0"/>
                </a:lnTo>
                <a:lnTo>
                  <a:pt x="0" y="0"/>
                </a:lnTo>
                <a:close/>
              </a:path>
            </a:pathLst>
          </a:custGeom>
          <a:solidFill>
            <a:srgbClr val="79533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0" name="Freeform 19">
            <a:extLst>
              <a:ext uri="{FF2B5EF4-FFF2-40B4-BE49-F238E27FC236}">
                <a16:creationId xmlns:a16="http://schemas.microsoft.com/office/drawing/2014/main" id="{6E8CEDDF-3C6F-DC95-F3CB-BE316EC4216D}"/>
              </a:ext>
            </a:extLst>
          </p:cNvPr>
          <p:cNvSpPr>
            <a:spLocks/>
          </p:cNvSpPr>
          <p:nvPr userDrawn="1"/>
        </p:nvSpPr>
        <p:spPr bwMode="auto">
          <a:xfrm>
            <a:off x="7292975" y="449048"/>
            <a:ext cx="1588" cy="1588"/>
          </a:xfrm>
          <a:custGeom>
            <a:avLst/>
            <a:gdLst/>
            <a:ahLst/>
            <a:cxnLst>
              <a:cxn ang="0">
                <a:pos x="2" y="2"/>
              </a:cxn>
              <a:cxn ang="0">
                <a:pos x="2" y="2"/>
              </a:cxn>
              <a:cxn ang="0">
                <a:pos x="2" y="2"/>
              </a:cxn>
              <a:cxn ang="0">
                <a:pos x="2" y="1"/>
              </a:cxn>
              <a:cxn ang="0">
                <a:pos x="1" y="1"/>
              </a:cxn>
              <a:cxn ang="0">
                <a:pos x="1" y="1"/>
              </a:cxn>
              <a:cxn ang="0">
                <a:pos x="1" y="1"/>
              </a:cxn>
              <a:cxn ang="0">
                <a:pos x="1" y="0"/>
              </a:cxn>
              <a:cxn ang="0">
                <a:pos x="0" y="0"/>
              </a:cxn>
              <a:cxn ang="0">
                <a:pos x="0" y="0"/>
              </a:cxn>
              <a:cxn ang="0">
                <a:pos x="0" y="0"/>
              </a:cxn>
              <a:cxn ang="0">
                <a:pos x="0" y="1"/>
              </a:cxn>
              <a:cxn ang="0">
                <a:pos x="0" y="1"/>
              </a:cxn>
              <a:cxn ang="0">
                <a:pos x="0" y="1"/>
              </a:cxn>
              <a:cxn ang="0">
                <a:pos x="1" y="1"/>
              </a:cxn>
              <a:cxn ang="0">
                <a:pos x="1" y="2"/>
              </a:cxn>
              <a:cxn ang="0">
                <a:pos x="1" y="2"/>
              </a:cxn>
              <a:cxn ang="0">
                <a:pos x="1" y="2"/>
              </a:cxn>
              <a:cxn ang="0">
                <a:pos x="2" y="2"/>
              </a:cxn>
            </a:cxnLst>
            <a:rect l="0" t="0" r="r" b="b"/>
            <a:pathLst>
              <a:path w="2" h="2">
                <a:moveTo>
                  <a:pt x="2" y="2"/>
                </a:moveTo>
                <a:lnTo>
                  <a:pt x="2" y="2"/>
                </a:lnTo>
                <a:lnTo>
                  <a:pt x="2" y="2"/>
                </a:lnTo>
                <a:lnTo>
                  <a:pt x="2" y="1"/>
                </a:lnTo>
                <a:lnTo>
                  <a:pt x="1" y="1"/>
                </a:lnTo>
                <a:lnTo>
                  <a:pt x="1" y="1"/>
                </a:lnTo>
                <a:lnTo>
                  <a:pt x="1" y="1"/>
                </a:lnTo>
                <a:lnTo>
                  <a:pt x="1" y="0"/>
                </a:lnTo>
                <a:lnTo>
                  <a:pt x="0" y="0"/>
                </a:lnTo>
                <a:lnTo>
                  <a:pt x="0" y="0"/>
                </a:lnTo>
                <a:lnTo>
                  <a:pt x="0" y="0"/>
                </a:lnTo>
                <a:lnTo>
                  <a:pt x="0" y="1"/>
                </a:lnTo>
                <a:lnTo>
                  <a:pt x="0" y="1"/>
                </a:lnTo>
                <a:lnTo>
                  <a:pt x="0" y="1"/>
                </a:lnTo>
                <a:lnTo>
                  <a:pt x="1" y="1"/>
                </a:lnTo>
                <a:lnTo>
                  <a:pt x="1" y="2"/>
                </a:lnTo>
                <a:lnTo>
                  <a:pt x="1" y="2"/>
                </a:lnTo>
                <a:lnTo>
                  <a:pt x="1" y="2"/>
                </a:lnTo>
                <a:lnTo>
                  <a:pt x="2" y="2"/>
                </a:lnTo>
                <a:close/>
              </a:path>
            </a:pathLst>
          </a:custGeom>
          <a:solidFill>
            <a:srgbClr val="CAB69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1" name="Freeform 20">
            <a:extLst>
              <a:ext uri="{FF2B5EF4-FFF2-40B4-BE49-F238E27FC236}">
                <a16:creationId xmlns:a16="http://schemas.microsoft.com/office/drawing/2014/main" id="{CAA58146-FA70-2A32-26C5-6323F61E0ABC}"/>
              </a:ext>
            </a:extLst>
          </p:cNvPr>
          <p:cNvSpPr>
            <a:spLocks/>
          </p:cNvSpPr>
          <p:nvPr userDrawn="1"/>
        </p:nvSpPr>
        <p:spPr bwMode="auto">
          <a:xfrm>
            <a:off x="7277100" y="449048"/>
            <a:ext cx="1588" cy="1588"/>
          </a:xfrm>
          <a:custGeom>
            <a:avLst/>
            <a:gdLst/>
            <a:ahLst/>
            <a:cxnLst>
              <a:cxn ang="0">
                <a:pos x="0" y="3"/>
              </a:cxn>
              <a:cxn ang="0">
                <a:pos x="1" y="3"/>
              </a:cxn>
              <a:cxn ang="0">
                <a:pos x="1" y="2"/>
              </a:cxn>
              <a:cxn ang="0">
                <a:pos x="2" y="2"/>
              </a:cxn>
              <a:cxn ang="0">
                <a:pos x="2" y="2"/>
              </a:cxn>
              <a:cxn ang="0">
                <a:pos x="2" y="2"/>
              </a:cxn>
              <a:cxn ang="0">
                <a:pos x="2" y="1"/>
              </a:cxn>
              <a:cxn ang="0">
                <a:pos x="3" y="1"/>
              </a:cxn>
              <a:cxn ang="0">
                <a:pos x="3" y="1"/>
              </a:cxn>
              <a:cxn ang="0">
                <a:pos x="3" y="1"/>
              </a:cxn>
              <a:cxn ang="0">
                <a:pos x="3" y="0"/>
              </a:cxn>
              <a:cxn ang="0">
                <a:pos x="2" y="0"/>
              </a:cxn>
              <a:cxn ang="0">
                <a:pos x="2" y="1"/>
              </a:cxn>
              <a:cxn ang="0">
                <a:pos x="1" y="1"/>
              </a:cxn>
              <a:cxn ang="0">
                <a:pos x="1" y="1"/>
              </a:cxn>
              <a:cxn ang="0">
                <a:pos x="0" y="1"/>
              </a:cxn>
              <a:cxn ang="0">
                <a:pos x="0" y="3"/>
              </a:cxn>
            </a:cxnLst>
            <a:rect l="0" t="0" r="r" b="b"/>
            <a:pathLst>
              <a:path w="3" h="3">
                <a:moveTo>
                  <a:pt x="0" y="3"/>
                </a:moveTo>
                <a:lnTo>
                  <a:pt x="1" y="3"/>
                </a:lnTo>
                <a:lnTo>
                  <a:pt x="1" y="2"/>
                </a:lnTo>
                <a:lnTo>
                  <a:pt x="2" y="2"/>
                </a:lnTo>
                <a:lnTo>
                  <a:pt x="2" y="2"/>
                </a:lnTo>
                <a:lnTo>
                  <a:pt x="2" y="2"/>
                </a:lnTo>
                <a:lnTo>
                  <a:pt x="2" y="1"/>
                </a:lnTo>
                <a:lnTo>
                  <a:pt x="3" y="1"/>
                </a:lnTo>
                <a:lnTo>
                  <a:pt x="3" y="1"/>
                </a:lnTo>
                <a:lnTo>
                  <a:pt x="3" y="1"/>
                </a:lnTo>
                <a:lnTo>
                  <a:pt x="3" y="0"/>
                </a:lnTo>
                <a:lnTo>
                  <a:pt x="2" y="0"/>
                </a:lnTo>
                <a:lnTo>
                  <a:pt x="2" y="1"/>
                </a:lnTo>
                <a:lnTo>
                  <a:pt x="1" y="1"/>
                </a:lnTo>
                <a:lnTo>
                  <a:pt x="1" y="1"/>
                </a:lnTo>
                <a:lnTo>
                  <a:pt x="0" y="1"/>
                </a:lnTo>
                <a:lnTo>
                  <a:pt x="0" y="3"/>
                </a:lnTo>
                <a:close/>
              </a:path>
            </a:pathLst>
          </a:custGeom>
          <a:solidFill>
            <a:srgbClr val="F0E4CC"/>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2" name="Freeform 21">
            <a:extLst>
              <a:ext uri="{FF2B5EF4-FFF2-40B4-BE49-F238E27FC236}">
                <a16:creationId xmlns:a16="http://schemas.microsoft.com/office/drawing/2014/main" id="{82FC06F4-0D94-9BC3-70AB-1093DDF18B79}"/>
              </a:ext>
            </a:extLst>
          </p:cNvPr>
          <p:cNvSpPr>
            <a:spLocks/>
          </p:cNvSpPr>
          <p:nvPr userDrawn="1"/>
        </p:nvSpPr>
        <p:spPr bwMode="auto">
          <a:xfrm>
            <a:off x="7277100" y="450635"/>
            <a:ext cx="1588" cy="1588"/>
          </a:xfrm>
          <a:custGeom>
            <a:avLst/>
            <a:gdLst/>
            <a:ahLst/>
            <a:cxnLst>
              <a:cxn ang="0">
                <a:pos x="0" y="1"/>
              </a:cxn>
              <a:cxn ang="0">
                <a:pos x="1" y="1"/>
              </a:cxn>
              <a:cxn ang="0">
                <a:pos x="1" y="0"/>
              </a:cxn>
              <a:cxn ang="0">
                <a:pos x="1" y="0"/>
              </a:cxn>
              <a:cxn ang="0">
                <a:pos x="1" y="0"/>
              </a:cxn>
              <a:cxn ang="0">
                <a:pos x="0" y="0"/>
              </a:cxn>
              <a:cxn ang="0">
                <a:pos x="0" y="1"/>
              </a:cxn>
              <a:cxn ang="0">
                <a:pos x="0" y="1"/>
              </a:cxn>
              <a:cxn ang="0">
                <a:pos x="0" y="1"/>
              </a:cxn>
            </a:cxnLst>
            <a:rect l="0" t="0" r="r" b="b"/>
            <a:pathLst>
              <a:path w="1" h="1">
                <a:moveTo>
                  <a:pt x="0" y="1"/>
                </a:moveTo>
                <a:lnTo>
                  <a:pt x="1" y="1"/>
                </a:lnTo>
                <a:lnTo>
                  <a:pt x="1" y="0"/>
                </a:lnTo>
                <a:lnTo>
                  <a:pt x="1" y="0"/>
                </a:lnTo>
                <a:lnTo>
                  <a:pt x="1" y="0"/>
                </a:lnTo>
                <a:lnTo>
                  <a:pt x="0" y="0"/>
                </a:lnTo>
                <a:lnTo>
                  <a:pt x="0" y="1"/>
                </a:lnTo>
                <a:lnTo>
                  <a:pt x="0" y="1"/>
                </a:lnTo>
                <a:lnTo>
                  <a:pt x="0" y="1"/>
                </a:lnTo>
                <a:close/>
              </a:path>
            </a:pathLst>
          </a:custGeom>
          <a:solidFill>
            <a:srgbClr val="CF946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3" name="Freeform 22">
            <a:extLst>
              <a:ext uri="{FF2B5EF4-FFF2-40B4-BE49-F238E27FC236}">
                <a16:creationId xmlns:a16="http://schemas.microsoft.com/office/drawing/2014/main" id="{F2F8268C-791B-9088-FBF4-D5D84CA4805E}"/>
              </a:ext>
            </a:extLst>
          </p:cNvPr>
          <p:cNvSpPr>
            <a:spLocks/>
          </p:cNvSpPr>
          <p:nvPr userDrawn="1"/>
        </p:nvSpPr>
        <p:spPr bwMode="auto">
          <a:xfrm>
            <a:off x="7296150" y="450635"/>
            <a:ext cx="1588" cy="1588"/>
          </a:xfrm>
          <a:custGeom>
            <a:avLst/>
            <a:gdLst/>
            <a:ahLst/>
            <a:cxnLst>
              <a:cxn ang="0">
                <a:pos x="1" y="3"/>
              </a:cxn>
              <a:cxn ang="0">
                <a:pos x="1" y="1"/>
              </a:cxn>
              <a:cxn ang="0">
                <a:pos x="1" y="1"/>
              </a:cxn>
              <a:cxn ang="0">
                <a:pos x="1" y="0"/>
              </a:cxn>
              <a:cxn ang="0">
                <a:pos x="0" y="0"/>
              </a:cxn>
              <a:cxn ang="0">
                <a:pos x="0" y="0"/>
              </a:cxn>
              <a:cxn ang="0">
                <a:pos x="0" y="0"/>
              </a:cxn>
              <a:cxn ang="0">
                <a:pos x="0" y="1"/>
              </a:cxn>
              <a:cxn ang="0">
                <a:pos x="0" y="1"/>
              </a:cxn>
              <a:cxn ang="0">
                <a:pos x="0" y="1"/>
              </a:cxn>
              <a:cxn ang="0">
                <a:pos x="1" y="1"/>
              </a:cxn>
              <a:cxn ang="0">
                <a:pos x="1" y="3"/>
              </a:cxn>
              <a:cxn ang="0">
                <a:pos x="1" y="3"/>
              </a:cxn>
            </a:cxnLst>
            <a:rect l="0" t="0" r="r" b="b"/>
            <a:pathLst>
              <a:path w="1" h="3">
                <a:moveTo>
                  <a:pt x="1" y="3"/>
                </a:moveTo>
                <a:lnTo>
                  <a:pt x="1" y="1"/>
                </a:lnTo>
                <a:lnTo>
                  <a:pt x="1" y="1"/>
                </a:lnTo>
                <a:lnTo>
                  <a:pt x="1" y="0"/>
                </a:lnTo>
                <a:lnTo>
                  <a:pt x="0" y="0"/>
                </a:lnTo>
                <a:lnTo>
                  <a:pt x="0" y="0"/>
                </a:lnTo>
                <a:lnTo>
                  <a:pt x="0" y="0"/>
                </a:lnTo>
                <a:lnTo>
                  <a:pt x="0" y="1"/>
                </a:lnTo>
                <a:lnTo>
                  <a:pt x="0" y="1"/>
                </a:lnTo>
                <a:lnTo>
                  <a:pt x="0" y="1"/>
                </a:lnTo>
                <a:lnTo>
                  <a:pt x="1" y="1"/>
                </a:lnTo>
                <a:lnTo>
                  <a:pt x="1" y="3"/>
                </a:lnTo>
                <a:lnTo>
                  <a:pt x="1" y="3"/>
                </a:lnTo>
                <a:close/>
              </a:path>
            </a:pathLst>
          </a:custGeom>
          <a:solidFill>
            <a:srgbClr val="B7A67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4" name="Freeform 23">
            <a:extLst>
              <a:ext uri="{FF2B5EF4-FFF2-40B4-BE49-F238E27FC236}">
                <a16:creationId xmlns:a16="http://schemas.microsoft.com/office/drawing/2014/main" id="{07C54307-D85C-CCB7-7B55-41E72FDBAF53}"/>
              </a:ext>
            </a:extLst>
          </p:cNvPr>
          <p:cNvSpPr>
            <a:spLocks/>
          </p:cNvSpPr>
          <p:nvPr userDrawn="1"/>
        </p:nvSpPr>
        <p:spPr bwMode="auto">
          <a:xfrm>
            <a:off x="7283450" y="452223"/>
            <a:ext cx="3175" cy="1588"/>
          </a:xfrm>
          <a:custGeom>
            <a:avLst/>
            <a:gdLst/>
            <a:ahLst/>
            <a:cxnLst>
              <a:cxn ang="0">
                <a:pos x="6" y="2"/>
              </a:cxn>
              <a:cxn ang="0">
                <a:pos x="6" y="1"/>
              </a:cxn>
              <a:cxn ang="0">
                <a:pos x="8" y="1"/>
              </a:cxn>
              <a:cxn ang="0">
                <a:pos x="8" y="0"/>
              </a:cxn>
              <a:cxn ang="0">
                <a:pos x="1" y="0"/>
              </a:cxn>
              <a:cxn ang="0">
                <a:pos x="1" y="1"/>
              </a:cxn>
              <a:cxn ang="0">
                <a:pos x="0" y="1"/>
              </a:cxn>
              <a:cxn ang="0">
                <a:pos x="0" y="1"/>
              </a:cxn>
              <a:cxn ang="0">
                <a:pos x="1" y="1"/>
              </a:cxn>
              <a:cxn ang="0">
                <a:pos x="1" y="2"/>
              </a:cxn>
              <a:cxn ang="0">
                <a:pos x="6" y="2"/>
              </a:cxn>
            </a:cxnLst>
            <a:rect l="0" t="0" r="r" b="b"/>
            <a:pathLst>
              <a:path w="8" h="2">
                <a:moveTo>
                  <a:pt x="6" y="2"/>
                </a:moveTo>
                <a:lnTo>
                  <a:pt x="6" y="1"/>
                </a:lnTo>
                <a:lnTo>
                  <a:pt x="8" y="1"/>
                </a:lnTo>
                <a:lnTo>
                  <a:pt x="8" y="0"/>
                </a:lnTo>
                <a:lnTo>
                  <a:pt x="1" y="0"/>
                </a:lnTo>
                <a:lnTo>
                  <a:pt x="1" y="1"/>
                </a:lnTo>
                <a:lnTo>
                  <a:pt x="0" y="1"/>
                </a:lnTo>
                <a:lnTo>
                  <a:pt x="0" y="1"/>
                </a:lnTo>
                <a:lnTo>
                  <a:pt x="1" y="1"/>
                </a:lnTo>
                <a:lnTo>
                  <a:pt x="1" y="2"/>
                </a:lnTo>
                <a:lnTo>
                  <a:pt x="6" y="2"/>
                </a:lnTo>
                <a:close/>
              </a:path>
            </a:pathLst>
          </a:custGeom>
          <a:solidFill>
            <a:srgbClr val="E8DCC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5" name="Freeform 24">
            <a:extLst>
              <a:ext uri="{FF2B5EF4-FFF2-40B4-BE49-F238E27FC236}">
                <a16:creationId xmlns:a16="http://schemas.microsoft.com/office/drawing/2014/main" id="{16725694-54D5-9EE8-B004-9E98A6952447}"/>
              </a:ext>
            </a:extLst>
          </p:cNvPr>
          <p:cNvSpPr>
            <a:spLocks/>
          </p:cNvSpPr>
          <p:nvPr userDrawn="1"/>
        </p:nvSpPr>
        <p:spPr bwMode="auto">
          <a:xfrm>
            <a:off x="7296150" y="453810"/>
            <a:ext cx="1588" cy="1588"/>
          </a:xfrm>
          <a:custGeom>
            <a:avLst/>
            <a:gdLst/>
            <a:ahLst/>
            <a:cxnLst>
              <a:cxn ang="0">
                <a:pos x="1" y="4"/>
              </a:cxn>
              <a:cxn ang="0">
                <a:pos x="2" y="4"/>
              </a:cxn>
              <a:cxn ang="0">
                <a:pos x="2" y="5"/>
              </a:cxn>
              <a:cxn ang="0">
                <a:pos x="2" y="5"/>
              </a:cxn>
              <a:cxn ang="0">
                <a:pos x="2" y="3"/>
              </a:cxn>
              <a:cxn ang="0">
                <a:pos x="2" y="3"/>
              </a:cxn>
              <a:cxn ang="0">
                <a:pos x="2" y="1"/>
              </a:cxn>
              <a:cxn ang="0">
                <a:pos x="1" y="1"/>
              </a:cxn>
              <a:cxn ang="0">
                <a:pos x="1" y="0"/>
              </a:cxn>
              <a:cxn ang="0">
                <a:pos x="0" y="0"/>
              </a:cxn>
              <a:cxn ang="0">
                <a:pos x="0" y="1"/>
              </a:cxn>
              <a:cxn ang="0">
                <a:pos x="1" y="1"/>
              </a:cxn>
              <a:cxn ang="0">
                <a:pos x="1" y="2"/>
              </a:cxn>
              <a:cxn ang="0">
                <a:pos x="1" y="2"/>
              </a:cxn>
              <a:cxn ang="0">
                <a:pos x="1" y="4"/>
              </a:cxn>
            </a:cxnLst>
            <a:rect l="0" t="0" r="r" b="b"/>
            <a:pathLst>
              <a:path w="2" h="5">
                <a:moveTo>
                  <a:pt x="1" y="4"/>
                </a:moveTo>
                <a:lnTo>
                  <a:pt x="2" y="4"/>
                </a:lnTo>
                <a:lnTo>
                  <a:pt x="2" y="5"/>
                </a:lnTo>
                <a:lnTo>
                  <a:pt x="2" y="5"/>
                </a:lnTo>
                <a:lnTo>
                  <a:pt x="2" y="3"/>
                </a:lnTo>
                <a:lnTo>
                  <a:pt x="2" y="3"/>
                </a:lnTo>
                <a:lnTo>
                  <a:pt x="2" y="1"/>
                </a:lnTo>
                <a:lnTo>
                  <a:pt x="1" y="1"/>
                </a:lnTo>
                <a:lnTo>
                  <a:pt x="1" y="0"/>
                </a:lnTo>
                <a:lnTo>
                  <a:pt x="0" y="0"/>
                </a:lnTo>
                <a:lnTo>
                  <a:pt x="0" y="1"/>
                </a:lnTo>
                <a:lnTo>
                  <a:pt x="1" y="1"/>
                </a:lnTo>
                <a:lnTo>
                  <a:pt x="1" y="2"/>
                </a:lnTo>
                <a:lnTo>
                  <a:pt x="1" y="2"/>
                </a:lnTo>
                <a:lnTo>
                  <a:pt x="1" y="4"/>
                </a:lnTo>
                <a:close/>
              </a:path>
            </a:pathLst>
          </a:custGeom>
          <a:solidFill>
            <a:srgbClr val="E8DCC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6" name="Freeform 25">
            <a:extLst>
              <a:ext uri="{FF2B5EF4-FFF2-40B4-BE49-F238E27FC236}">
                <a16:creationId xmlns:a16="http://schemas.microsoft.com/office/drawing/2014/main" id="{3AEF439A-8C98-4971-1282-925336A39493}"/>
              </a:ext>
            </a:extLst>
          </p:cNvPr>
          <p:cNvSpPr>
            <a:spLocks/>
          </p:cNvSpPr>
          <p:nvPr userDrawn="1"/>
        </p:nvSpPr>
        <p:spPr bwMode="auto">
          <a:xfrm>
            <a:off x="7280275" y="453810"/>
            <a:ext cx="1588" cy="1588"/>
          </a:xfrm>
          <a:custGeom>
            <a:avLst/>
            <a:gdLst/>
            <a:ahLst/>
            <a:cxnLst>
              <a:cxn ang="0">
                <a:pos x="0" y="1"/>
              </a:cxn>
              <a:cxn ang="0">
                <a:pos x="0" y="2"/>
              </a:cxn>
              <a:cxn ang="0">
                <a:pos x="2" y="2"/>
              </a:cxn>
              <a:cxn ang="0">
                <a:pos x="2" y="2"/>
              </a:cxn>
              <a:cxn ang="0">
                <a:pos x="4" y="2"/>
              </a:cxn>
              <a:cxn ang="0">
                <a:pos x="4" y="1"/>
              </a:cxn>
              <a:cxn ang="0">
                <a:pos x="3" y="1"/>
              </a:cxn>
              <a:cxn ang="0">
                <a:pos x="3" y="0"/>
              </a:cxn>
              <a:cxn ang="0">
                <a:pos x="1" y="0"/>
              </a:cxn>
              <a:cxn ang="0">
                <a:pos x="1" y="1"/>
              </a:cxn>
              <a:cxn ang="0">
                <a:pos x="1" y="1"/>
              </a:cxn>
              <a:cxn ang="0">
                <a:pos x="1" y="1"/>
              </a:cxn>
              <a:cxn ang="0">
                <a:pos x="0" y="1"/>
              </a:cxn>
            </a:cxnLst>
            <a:rect l="0" t="0" r="r" b="b"/>
            <a:pathLst>
              <a:path w="4" h="2">
                <a:moveTo>
                  <a:pt x="0" y="1"/>
                </a:moveTo>
                <a:lnTo>
                  <a:pt x="0" y="2"/>
                </a:lnTo>
                <a:lnTo>
                  <a:pt x="2" y="2"/>
                </a:lnTo>
                <a:lnTo>
                  <a:pt x="2" y="2"/>
                </a:lnTo>
                <a:lnTo>
                  <a:pt x="4" y="2"/>
                </a:lnTo>
                <a:lnTo>
                  <a:pt x="4" y="1"/>
                </a:lnTo>
                <a:lnTo>
                  <a:pt x="3" y="1"/>
                </a:lnTo>
                <a:lnTo>
                  <a:pt x="3" y="0"/>
                </a:lnTo>
                <a:lnTo>
                  <a:pt x="1" y="0"/>
                </a:lnTo>
                <a:lnTo>
                  <a:pt x="1" y="1"/>
                </a:lnTo>
                <a:lnTo>
                  <a:pt x="1" y="1"/>
                </a:lnTo>
                <a:lnTo>
                  <a:pt x="1" y="1"/>
                </a:lnTo>
                <a:lnTo>
                  <a:pt x="0" y="1"/>
                </a:lnTo>
                <a:close/>
              </a:path>
            </a:pathLst>
          </a:custGeom>
          <a:solidFill>
            <a:srgbClr val="EBCDAB"/>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7" name="Freeform 26">
            <a:extLst>
              <a:ext uri="{FF2B5EF4-FFF2-40B4-BE49-F238E27FC236}">
                <a16:creationId xmlns:a16="http://schemas.microsoft.com/office/drawing/2014/main" id="{398246A6-3662-16D0-0955-74CD4B256BCE}"/>
              </a:ext>
            </a:extLst>
          </p:cNvPr>
          <p:cNvSpPr>
            <a:spLocks/>
          </p:cNvSpPr>
          <p:nvPr userDrawn="1"/>
        </p:nvSpPr>
        <p:spPr bwMode="auto">
          <a:xfrm>
            <a:off x="7275513" y="453810"/>
            <a:ext cx="1588" cy="1588"/>
          </a:xfrm>
          <a:custGeom>
            <a:avLst/>
            <a:gdLst/>
            <a:ahLst/>
            <a:cxnLst>
              <a:cxn ang="0">
                <a:pos x="0" y="3"/>
              </a:cxn>
              <a:cxn ang="0">
                <a:pos x="1" y="3"/>
              </a:cxn>
              <a:cxn ang="0">
                <a:pos x="1" y="2"/>
              </a:cxn>
              <a:cxn ang="0">
                <a:pos x="1" y="2"/>
              </a:cxn>
              <a:cxn ang="0">
                <a:pos x="1" y="1"/>
              </a:cxn>
              <a:cxn ang="0">
                <a:pos x="2" y="1"/>
              </a:cxn>
              <a:cxn ang="0">
                <a:pos x="2" y="0"/>
              </a:cxn>
              <a:cxn ang="0">
                <a:pos x="1" y="0"/>
              </a:cxn>
              <a:cxn ang="0">
                <a:pos x="1" y="1"/>
              </a:cxn>
              <a:cxn ang="0">
                <a:pos x="1" y="1"/>
              </a:cxn>
              <a:cxn ang="0">
                <a:pos x="1" y="1"/>
              </a:cxn>
              <a:cxn ang="0">
                <a:pos x="0" y="1"/>
              </a:cxn>
              <a:cxn ang="0">
                <a:pos x="0" y="3"/>
              </a:cxn>
            </a:cxnLst>
            <a:rect l="0" t="0" r="r" b="b"/>
            <a:pathLst>
              <a:path w="2" h="3">
                <a:moveTo>
                  <a:pt x="0" y="3"/>
                </a:moveTo>
                <a:lnTo>
                  <a:pt x="1" y="3"/>
                </a:lnTo>
                <a:lnTo>
                  <a:pt x="1" y="2"/>
                </a:lnTo>
                <a:lnTo>
                  <a:pt x="1" y="2"/>
                </a:lnTo>
                <a:lnTo>
                  <a:pt x="1" y="1"/>
                </a:lnTo>
                <a:lnTo>
                  <a:pt x="2" y="1"/>
                </a:lnTo>
                <a:lnTo>
                  <a:pt x="2" y="0"/>
                </a:lnTo>
                <a:lnTo>
                  <a:pt x="1" y="0"/>
                </a:lnTo>
                <a:lnTo>
                  <a:pt x="1" y="1"/>
                </a:lnTo>
                <a:lnTo>
                  <a:pt x="1" y="1"/>
                </a:lnTo>
                <a:lnTo>
                  <a:pt x="1" y="1"/>
                </a:lnTo>
                <a:lnTo>
                  <a:pt x="0" y="1"/>
                </a:lnTo>
                <a:lnTo>
                  <a:pt x="0" y="3"/>
                </a:lnTo>
                <a:close/>
              </a:path>
            </a:pathLst>
          </a:custGeom>
          <a:solidFill>
            <a:srgbClr val="D3BAA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8" name="Freeform 27">
            <a:extLst>
              <a:ext uri="{FF2B5EF4-FFF2-40B4-BE49-F238E27FC236}">
                <a16:creationId xmlns:a16="http://schemas.microsoft.com/office/drawing/2014/main" id="{0F7526F3-573E-95D5-4981-DF03F009EC27}"/>
              </a:ext>
            </a:extLst>
          </p:cNvPr>
          <p:cNvSpPr>
            <a:spLocks/>
          </p:cNvSpPr>
          <p:nvPr userDrawn="1"/>
        </p:nvSpPr>
        <p:spPr bwMode="auto">
          <a:xfrm>
            <a:off x="7291388" y="455398"/>
            <a:ext cx="3175" cy="1588"/>
          </a:xfrm>
          <a:custGeom>
            <a:avLst/>
            <a:gdLst/>
            <a:ahLst/>
            <a:cxnLst>
              <a:cxn ang="0">
                <a:pos x="3" y="2"/>
              </a:cxn>
              <a:cxn ang="0">
                <a:pos x="5" y="2"/>
              </a:cxn>
              <a:cxn ang="0">
                <a:pos x="5" y="2"/>
              </a:cxn>
              <a:cxn ang="0">
                <a:pos x="7" y="2"/>
              </a:cxn>
              <a:cxn ang="0">
                <a:pos x="7" y="1"/>
              </a:cxn>
              <a:cxn ang="0">
                <a:pos x="6" y="1"/>
              </a:cxn>
              <a:cxn ang="0">
                <a:pos x="6" y="1"/>
              </a:cxn>
              <a:cxn ang="0">
                <a:pos x="6" y="1"/>
              </a:cxn>
              <a:cxn ang="0">
                <a:pos x="6" y="0"/>
              </a:cxn>
              <a:cxn ang="0">
                <a:pos x="5" y="0"/>
              </a:cxn>
              <a:cxn ang="0">
                <a:pos x="5" y="0"/>
              </a:cxn>
              <a:cxn ang="0">
                <a:pos x="0" y="0"/>
              </a:cxn>
              <a:cxn ang="0">
                <a:pos x="0" y="0"/>
              </a:cxn>
              <a:cxn ang="0">
                <a:pos x="3" y="0"/>
              </a:cxn>
              <a:cxn ang="0">
                <a:pos x="3" y="1"/>
              </a:cxn>
              <a:cxn ang="0">
                <a:pos x="3" y="1"/>
              </a:cxn>
              <a:cxn ang="0">
                <a:pos x="3" y="2"/>
              </a:cxn>
            </a:cxnLst>
            <a:rect l="0" t="0" r="r" b="b"/>
            <a:pathLst>
              <a:path w="7" h="2">
                <a:moveTo>
                  <a:pt x="3" y="2"/>
                </a:moveTo>
                <a:lnTo>
                  <a:pt x="5" y="2"/>
                </a:lnTo>
                <a:lnTo>
                  <a:pt x="5" y="2"/>
                </a:lnTo>
                <a:lnTo>
                  <a:pt x="7" y="2"/>
                </a:lnTo>
                <a:lnTo>
                  <a:pt x="7" y="1"/>
                </a:lnTo>
                <a:lnTo>
                  <a:pt x="6" y="1"/>
                </a:lnTo>
                <a:lnTo>
                  <a:pt x="6" y="1"/>
                </a:lnTo>
                <a:lnTo>
                  <a:pt x="6" y="1"/>
                </a:lnTo>
                <a:lnTo>
                  <a:pt x="6" y="0"/>
                </a:lnTo>
                <a:lnTo>
                  <a:pt x="5" y="0"/>
                </a:lnTo>
                <a:lnTo>
                  <a:pt x="5" y="0"/>
                </a:lnTo>
                <a:lnTo>
                  <a:pt x="0" y="0"/>
                </a:lnTo>
                <a:lnTo>
                  <a:pt x="0" y="0"/>
                </a:lnTo>
                <a:lnTo>
                  <a:pt x="3" y="0"/>
                </a:lnTo>
                <a:lnTo>
                  <a:pt x="3" y="1"/>
                </a:lnTo>
                <a:lnTo>
                  <a:pt x="3" y="1"/>
                </a:lnTo>
                <a:lnTo>
                  <a:pt x="3" y="2"/>
                </a:lnTo>
                <a:close/>
              </a:path>
            </a:pathLst>
          </a:custGeom>
          <a:solidFill>
            <a:srgbClr val="B3774D"/>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9" name="Freeform 28">
            <a:extLst>
              <a:ext uri="{FF2B5EF4-FFF2-40B4-BE49-F238E27FC236}">
                <a16:creationId xmlns:a16="http://schemas.microsoft.com/office/drawing/2014/main" id="{52AFDF3D-F7CD-9C19-6D92-69EA12A36670}"/>
              </a:ext>
            </a:extLst>
          </p:cNvPr>
          <p:cNvSpPr>
            <a:spLocks/>
          </p:cNvSpPr>
          <p:nvPr userDrawn="1"/>
        </p:nvSpPr>
        <p:spPr bwMode="auto">
          <a:xfrm>
            <a:off x="7296150" y="455398"/>
            <a:ext cx="1588" cy="3175"/>
          </a:xfrm>
          <a:custGeom>
            <a:avLst/>
            <a:gdLst/>
            <a:ahLst/>
            <a:cxnLst>
              <a:cxn ang="0">
                <a:pos x="0" y="1"/>
              </a:cxn>
              <a:cxn ang="0">
                <a:pos x="0" y="1"/>
              </a:cxn>
              <a:cxn ang="0">
                <a:pos x="0" y="2"/>
              </a:cxn>
              <a:cxn ang="0">
                <a:pos x="1" y="2"/>
              </a:cxn>
              <a:cxn ang="0">
                <a:pos x="1" y="3"/>
              </a:cxn>
              <a:cxn ang="0">
                <a:pos x="2" y="3"/>
              </a:cxn>
              <a:cxn ang="0">
                <a:pos x="2" y="5"/>
              </a:cxn>
              <a:cxn ang="0">
                <a:pos x="2" y="5"/>
              </a:cxn>
              <a:cxn ang="0">
                <a:pos x="2" y="5"/>
              </a:cxn>
              <a:cxn ang="0">
                <a:pos x="3" y="5"/>
              </a:cxn>
              <a:cxn ang="0">
                <a:pos x="3" y="3"/>
              </a:cxn>
              <a:cxn ang="0">
                <a:pos x="2" y="3"/>
              </a:cxn>
              <a:cxn ang="0">
                <a:pos x="2" y="1"/>
              </a:cxn>
              <a:cxn ang="0">
                <a:pos x="2" y="1"/>
              </a:cxn>
              <a:cxn ang="0">
                <a:pos x="2" y="0"/>
              </a:cxn>
              <a:cxn ang="0">
                <a:pos x="1" y="0"/>
              </a:cxn>
              <a:cxn ang="0">
                <a:pos x="1" y="0"/>
              </a:cxn>
              <a:cxn ang="0">
                <a:pos x="0" y="0"/>
              </a:cxn>
              <a:cxn ang="0">
                <a:pos x="0" y="0"/>
              </a:cxn>
              <a:cxn ang="0">
                <a:pos x="0" y="0"/>
              </a:cxn>
              <a:cxn ang="0">
                <a:pos x="0" y="1"/>
              </a:cxn>
            </a:cxnLst>
            <a:rect l="0" t="0" r="r" b="b"/>
            <a:pathLst>
              <a:path w="3" h="5">
                <a:moveTo>
                  <a:pt x="0" y="1"/>
                </a:moveTo>
                <a:lnTo>
                  <a:pt x="0" y="1"/>
                </a:lnTo>
                <a:lnTo>
                  <a:pt x="0" y="2"/>
                </a:lnTo>
                <a:lnTo>
                  <a:pt x="1" y="2"/>
                </a:lnTo>
                <a:lnTo>
                  <a:pt x="1" y="3"/>
                </a:lnTo>
                <a:lnTo>
                  <a:pt x="2" y="3"/>
                </a:lnTo>
                <a:lnTo>
                  <a:pt x="2" y="5"/>
                </a:lnTo>
                <a:lnTo>
                  <a:pt x="2" y="5"/>
                </a:lnTo>
                <a:lnTo>
                  <a:pt x="2" y="5"/>
                </a:lnTo>
                <a:lnTo>
                  <a:pt x="3" y="5"/>
                </a:lnTo>
                <a:lnTo>
                  <a:pt x="3" y="3"/>
                </a:lnTo>
                <a:lnTo>
                  <a:pt x="2" y="3"/>
                </a:lnTo>
                <a:lnTo>
                  <a:pt x="2" y="1"/>
                </a:lnTo>
                <a:lnTo>
                  <a:pt x="2" y="1"/>
                </a:lnTo>
                <a:lnTo>
                  <a:pt x="2" y="0"/>
                </a:lnTo>
                <a:lnTo>
                  <a:pt x="1" y="0"/>
                </a:lnTo>
                <a:lnTo>
                  <a:pt x="1" y="0"/>
                </a:lnTo>
                <a:lnTo>
                  <a:pt x="0" y="0"/>
                </a:lnTo>
                <a:lnTo>
                  <a:pt x="0" y="0"/>
                </a:lnTo>
                <a:lnTo>
                  <a:pt x="0" y="0"/>
                </a:lnTo>
                <a:lnTo>
                  <a:pt x="0" y="1"/>
                </a:lnTo>
                <a:close/>
              </a:path>
            </a:pathLst>
          </a:custGeom>
          <a:solidFill>
            <a:srgbClr val="B4946E"/>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0" name="Freeform 29">
            <a:extLst>
              <a:ext uri="{FF2B5EF4-FFF2-40B4-BE49-F238E27FC236}">
                <a16:creationId xmlns:a16="http://schemas.microsoft.com/office/drawing/2014/main" id="{E4AC2C9B-C861-0550-C71A-BACC4B0DD844}"/>
              </a:ext>
            </a:extLst>
          </p:cNvPr>
          <p:cNvSpPr>
            <a:spLocks noEditPoints="1"/>
          </p:cNvSpPr>
          <p:nvPr userDrawn="1"/>
        </p:nvSpPr>
        <p:spPr bwMode="auto">
          <a:xfrm>
            <a:off x="7273925" y="452223"/>
            <a:ext cx="22225" cy="46038"/>
          </a:xfrm>
          <a:custGeom>
            <a:avLst/>
            <a:gdLst/>
            <a:ahLst/>
            <a:cxnLst>
              <a:cxn ang="0">
                <a:pos x="13" y="4"/>
              </a:cxn>
              <a:cxn ang="0">
                <a:pos x="9" y="4"/>
              </a:cxn>
              <a:cxn ang="0">
                <a:pos x="6" y="6"/>
              </a:cxn>
              <a:cxn ang="0">
                <a:pos x="3" y="15"/>
              </a:cxn>
              <a:cxn ang="0">
                <a:pos x="4" y="24"/>
              </a:cxn>
              <a:cxn ang="0">
                <a:pos x="3" y="26"/>
              </a:cxn>
              <a:cxn ang="0">
                <a:pos x="2" y="33"/>
              </a:cxn>
              <a:cxn ang="0">
                <a:pos x="1" y="22"/>
              </a:cxn>
              <a:cxn ang="0">
                <a:pos x="2" y="18"/>
              </a:cxn>
              <a:cxn ang="0">
                <a:pos x="0" y="21"/>
              </a:cxn>
              <a:cxn ang="0">
                <a:pos x="1" y="37"/>
              </a:cxn>
              <a:cxn ang="0">
                <a:pos x="4" y="44"/>
              </a:cxn>
              <a:cxn ang="0">
                <a:pos x="6" y="56"/>
              </a:cxn>
              <a:cxn ang="0">
                <a:pos x="9" y="61"/>
              </a:cxn>
              <a:cxn ang="0">
                <a:pos x="11" y="68"/>
              </a:cxn>
              <a:cxn ang="0">
                <a:pos x="13" y="77"/>
              </a:cxn>
              <a:cxn ang="0">
                <a:pos x="18" y="81"/>
              </a:cxn>
              <a:cxn ang="0">
                <a:pos x="22" y="84"/>
              </a:cxn>
              <a:cxn ang="0">
                <a:pos x="25" y="85"/>
              </a:cxn>
              <a:cxn ang="0">
                <a:pos x="26" y="82"/>
              </a:cxn>
              <a:cxn ang="0">
                <a:pos x="31" y="83"/>
              </a:cxn>
              <a:cxn ang="0">
                <a:pos x="32" y="78"/>
              </a:cxn>
              <a:cxn ang="0">
                <a:pos x="37" y="71"/>
              </a:cxn>
              <a:cxn ang="0">
                <a:pos x="39" y="59"/>
              </a:cxn>
              <a:cxn ang="0">
                <a:pos x="41" y="49"/>
              </a:cxn>
              <a:cxn ang="0">
                <a:pos x="41" y="36"/>
              </a:cxn>
              <a:cxn ang="0">
                <a:pos x="38" y="40"/>
              </a:cxn>
              <a:cxn ang="0">
                <a:pos x="35" y="42"/>
              </a:cxn>
              <a:cxn ang="0">
                <a:pos x="29" y="39"/>
              </a:cxn>
              <a:cxn ang="0">
                <a:pos x="25" y="42"/>
              </a:cxn>
              <a:cxn ang="0">
                <a:pos x="31" y="43"/>
              </a:cxn>
              <a:cxn ang="0">
                <a:pos x="35" y="51"/>
              </a:cxn>
              <a:cxn ang="0">
                <a:pos x="30" y="49"/>
              </a:cxn>
              <a:cxn ang="0">
                <a:pos x="23" y="47"/>
              </a:cxn>
              <a:cxn ang="0">
                <a:pos x="18" y="49"/>
              </a:cxn>
              <a:cxn ang="0">
                <a:pos x="14" y="45"/>
              </a:cxn>
              <a:cxn ang="0">
                <a:pos x="17" y="43"/>
              </a:cxn>
              <a:cxn ang="0">
                <a:pos x="15" y="39"/>
              </a:cxn>
              <a:cxn ang="0">
                <a:pos x="11" y="37"/>
              </a:cxn>
              <a:cxn ang="0">
                <a:pos x="7" y="34"/>
              </a:cxn>
              <a:cxn ang="0">
                <a:pos x="5" y="26"/>
              </a:cxn>
              <a:cxn ang="0">
                <a:pos x="6" y="9"/>
              </a:cxn>
              <a:cxn ang="0">
                <a:pos x="10" y="14"/>
              </a:cxn>
              <a:cxn ang="0">
                <a:pos x="38" y="11"/>
              </a:cxn>
              <a:cxn ang="0">
                <a:pos x="11" y="16"/>
              </a:cxn>
              <a:cxn ang="0">
                <a:pos x="40" y="11"/>
              </a:cxn>
              <a:cxn ang="0">
                <a:pos x="40" y="7"/>
              </a:cxn>
              <a:cxn ang="0">
                <a:pos x="38" y="4"/>
              </a:cxn>
              <a:cxn ang="0">
                <a:pos x="36" y="2"/>
              </a:cxn>
              <a:cxn ang="0">
                <a:pos x="31" y="1"/>
              </a:cxn>
              <a:cxn ang="0">
                <a:pos x="14" y="1"/>
              </a:cxn>
              <a:cxn ang="0">
                <a:pos x="14" y="3"/>
              </a:cxn>
              <a:cxn ang="0">
                <a:pos x="24" y="2"/>
              </a:cxn>
              <a:cxn ang="0">
                <a:pos x="36" y="4"/>
              </a:cxn>
              <a:cxn ang="0">
                <a:pos x="37" y="6"/>
              </a:cxn>
              <a:cxn ang="0">
                <a:pos x="9" y="42"/>
              </a:cxn>
              <a:cxn ang="0">
                <a:pos x="17" y="40"/>
              </a:cxn>
              <a:cxn ang="0">
                <a:pos x="17" y="41"/>
              </a:cxn>
              <a:cxn ang="0">
                <a:pos x="13" y="44"/>
              </a:cxn>
              <a:cxn ang="0">
                <a:pos x="10" y="51"/>
              </a:cxn>
              <a:cxn ang="0">
                <a:pos x="13" y="42"/>
              </a:cxn>
              <a:cxn ang="0">
                <a:pos x="17" y="0"/>
              </a:cxn>
              <a:cxn ang="0">
                <a:pos x="22" y="22"/>
              </a:cxn>
            </a:cxnLst>
            <a:rect l="0" t="0" r="r" b="b"/>
            <a:pathLst>
              <a:path w="42" h="86">
                <a:moveTo>
                  <a:pt x="37" y="6"/>
                </a:moveTo>
                <a:lnTo>
                  <a:pt x="36" y="6"/>
                </a:lnTo>
                <a:lnTo>
                  <a:pt x="36" y="6"/>
                </a:lnTo>
                <a:lnTo>
                  <a:pt x="14" y="6"/>
                </a:lnTo>
                <a:lnTo>
                  <a:pt x="12" y="6"/>
                </a:lnTo>
                <a:lnTo>
                  <a:pt x="12" y="4"/>
                </a:lnTo>
                <a:lnTo>
                  <a:pt x="13" y="4"/>
                </a:lnTo>
                <a:lnTo>
                  <a:pt x="13" y="4"/>
                </a:lnTo>
                <a:lnTo>
                  <a:pt x="12" y="4"/>
                </a:lnTo>
                <a:lnTo>
                  <a:pt x="12" y="4"/>
                </a:lnTo>
                <a:lnTo>
                  <a:pt x="10" y="4"/>
                </a:lnTo>
                <a:lnTo>
                  <a:pt x="10" y="3"/>
                </a:lnTo>
                <a:lnTo>
                  <a:pt x="10" y="3"/>
                </a:lnTo>
                <a:lnTo>
                  <a:pt x="10" y="4"/>
                </a:lnTo>
                <a:lnTo>
                  <a:pt x="9" y="4"/>
                </a:lnTo>
                <a:lnTo>
                  <a:pt x="9" y="4"/>
                </a:lnTo>
                <a:lnTo>
                  <a:pt x="9" y="4"/>
                </a:lnTo>
                <a:lnTo>
                  <a:pt x="9" y="5"/>
                </a:lnTo>
                <a:lnTo>
                  <a:pt x="7" y="5"/>
                </a:lnTo>
                <a:lnTo>
                  <a:pt x="7" y="5"/>
                </a:lnTo>
                <a:lnTo>
                  <a:pt x="6" y="5"/>
                </a:lnTo>
                <a:lnTo>
                  <a:pt x="6" y="6"/>
                </a:lnTo>
                <a:lnTo>
                  <a:pt x="6" y="6"/>
                </a:lnTo>
                <a:lnTo>
                  <a:pt x="6" y="6"/>
                </a:lnTo>
                <a:lnTo>
                  <a:pt x="5" y="6"/>
                </a:lnTo>
                <a:lnTo>
                  <a:pt x="5" y="7"/>
                </a:lnTo>
                <a:lnTo>
                  <a:pt x="5" y="7"/>
                </a:lnTo>
                <a:lnTo>
                  <a:pt x="5" y="9"/>
                </a:lnTo>
                <a:lnTo>
                  <a:pt x="4" y="9"/>
                </a:lnTo>
                <a:lnTo>
                  <a:pt x="4" y="10"/>
                </a:lnTo>
                <a:lnTo>
                  <a:pt x="3" y="10"/>
                </a:lnTo>
                <a:lnTo>
                  <a:pt x="3" y="15"/>
                </a:lnTo>
                <a:lnTo>
                  <a:pt x="3" y="15"/>
                </a:lnTo>
                <a:lnTo>
                  <a:pt x="3" y="16"/>
                </a:lnTo>
                <a:lnTo>
                  <a:pt x="3" y="16"/>
                </a:lnTo>
                <a:lnTo>
                  <a:pt x="3" y="15"/>
                </a:lnTo>
                <a:lnTo>
                  <a:pt x="4" y="15"/>
                </a:lnTo>
                <a:lnTo>
                  <a:pt x="4" y="14"/>
                </a:lnTo>
                <a:lnTo>
                  <a:pt x="4" y="14"/>
                </a:lnTo>
                <a:lnTo>
                  <a:pt x="4" y="24"/>
                </a:lnTo>
                <a:lnTo>
                  <a:pt x="4" y="24"/>
                </a:lnTo>
                <a:lnTo>
                  <a:pt x="4" y="23"/>
                </a:lnTo>
                <a:lnTo>
                  <a:pt x="3" y="23"/>
                </a:lnTo>
                <a:lnTo>
                  <a:pt x="3" y="22"/>
                </a:lnTo>
                <a:lnTo>
                  <a:pt x="2" y="22"/>
                </a:lnTo>
                <a:lnTo>
                  <a:pt x="2" y="24"/>
                </a:lnTo>
                <a:lnTo>
                  <a:pt x="3" y="24"/>
                </a:lnTo>
                <a:lnTo>
                  <a:pt x="3" y="26"/>
                </a:lnTo>
                <a:lnTo>
                  <a:pt x="3" y="26"/>
                </a:lnTo>
                <a:lnTo>
                  <a:pt x="3" y="27"/>
                </a:lnTo>
                <a:lnTo>
                  <a:pt x="4" y="27"/>
                </a:lnTo>
                <a:lnTo>
                  <a:pt x="4" y="31"/>
                </a:lnTo>
                <a:lnTo>
                  <a:pt x="3" y="31"/>
                </a:lnTo>
                <a:lnTo>
                  <a:pt x="3" y="34"/>
                </a:lnTo>
                <a:lnTo>
                  <a:pt x="2" y="34"/>
                </a:lnTo>
                <a:lnTo>
                  <a:pt x="2" y="33"/>
                </a:lnTo>
                <a:lnTo>
                  <a:pt x="2" y="33"/>
                </a:lnTo>
                <a:lnTo>
                  <a:pt x="2" y="32"/>
                </a:lnTo>
                <a:lnTo>
                  <a:pt x="1" y="32"/>
                </a:lnTo>
                <a:lnTo>
                  <a:pt x="1" y="30"/>
                </a:lnTo>
                <a:lnTo>
                  <a:pt x="0" y="30"/>
                </a:lnTo>
                <a:lnTo>
                  <a:pt x="0" y="22"/>
                </a:lnTo>
                <a:lnTo>
                  <a:pt x="1" y="22"/>
                </a:lnTo>
                <a:lnTo>
                  <a:pt x="1" y="22"/>
                </a:lnTo>
                <a:lnTo>
                  <a:pt x="2" y="22"/>
                </a:lnTo>
                <a:lnTo>
                  <a:pt x="2" y="21"/>
                </a:lnTo>
                <a:lnTo>
                  <a:pt x="2" y="21"/>
                </a:lnTo>
                <a:lnTo>
                  <a:pt x="2" y="20"/>
                </a:lnTo>
                <a:lnTo>
                  <a:pt x="1" y="20"/>
                </a:lnTo>
                <a:lnTo>
                  <a:pt x="1" y="19"/>
                </a:lnTo>
                <a:lnTo>
                  <a:pt x="2" y="19"/>
                </a:lnTo>
                <a:lnTo>
                  <a:pt x="2" y="18"/>
                </a:lnTo>
                <a:lnTo>
                  <a:pt x="1" y="18"/>
                </a:lnTo>
                <a:lnTo>
                  <a:pt x="1" y="9"/>
                </a:lnTo>
                <a:lnTo>
                  <a:pt x="0" y="9"/>
                </a:lnTo>
                <a:lnTo>
                  <a:pt x="0" y="20"/>
                </a:lnTo>
                <a:lnTo>
                  <a:pt x="1" y="20"/>
                </a:lnTo>
                <a:lnTo>
                  <a:pt x="1" y="21"/>
                </a:lnTo>
                <a:lnTo>
                  <a:pt x="0" y="21"/>
                </a:lnTo>
                <a:lnTo>
                  <a:pt x="0" y="21"/>
                </a:lnTo>
                <a:lnTo>
                  <a:pt x="0" y="21"/>
                </a:lnTo>
                <a:lnTo>
                  <a:pt x="0" y="31"/>
                </a:lnTo>
                <a:lnTo>
                  <a:pt x="0" y="31"/>
                </a:lnTo>
                <a:lnTo>
                  <a:pt x="0" y="36"/>
                </a:lnTo>
                <a:lnTo>
                  <a:pt x="1" y="36"/>
                </a:lnTo>
                <a:lnTo>
                  <a:pt x="1" y="36"/>
                </a:lnTo>
                <a:lnTo>
                  <a:pt x="1" y="36"/>
                </a:lnTo>
                <a:lnTo>
                  <a:pt x="1" y="37"/>
                </a:lnTo>
                <a:lnTo>
                  <a:pt x="2" y="37"/>
                </a:lnTo>
                <a:lnTo>
                  <a:pt x="2" y="39"/>
                </a:lnTo>
                <a:lnTo>
                  <a:pt x="3" y="39"/>
                </a:lnTo>
                <a:lnTo>
                  <a:pt x="3" y="40"/>
                </a:lnTo>
                <a:lnTo>
                  <a:pt x="4" y="40"/>
                </a:lnTo>
                <a:lnTo>
                  <a:pt x="4" y="41"/>
                </a:lnTo>
                <a:lnTo>
                  <a:pt x="4" y="41"/>
                </a:lnTo>
                <a:lnTo>
                  <a:pt x="4" y="44"/>
                </a:lnTo>
                <a:lnTo>
                  <a:pt x="4" y="45"/>
                </a:lnTo>
                <a:lnTo>
                  <a:pt x="4" y="45"/>
                </a:lnTo>
                <a:lnTo>
                  <a:pt x="4" y="53"/>
                </a:lnTo>
                <a:lnTo>
                  <a:pt x="4" y="53"/>
                </a:lnTo>
                <a:lnTo>
                  <a:pt x="4" y="54"/>
                </a:lnTo>
                <a:lnTo>
                  <a:pt x="5" y="54"/>
                </a:lnTo>
                <a:lnTo>
                  <a:pt x="5" y="56"/>
                </a:lnTo>
                <a:lnTo>
                  <a:pt x="6" y="56"/>
                </a:lnTo>
                <a:lnTo>
                  <a:pt x="6" y="59"/>
                </a:lnTo>
                <a:lnTo>
                  <a:pt x="6" y="59"/>
                </a:lnTo>
                <a:lnTo>
                  <a:pt x="6" y="58"/>
                </a:lnTo>
                <a:lnTo>
                  <a:pt x="9" y="58"/>
                </a:lnTo>
                <a:lnTo>
                  <a:pt x="9" y="59"/>
                </a:lnTo>
                <a:lnTo>
                  <a:pt x="7" y="59"/>
                </a:lnTo>
                <a:lnTo>
                  <a:pt x="7" y="61"/>
                </a:lnTo>
                <a:lnTo>
                  <a:pt x="9" y="61"/>
                </a:lnTo>
                <a:lnTo>
                  <a:pt x="9" y="62"/>
                </a:lnTo>
                <a:lnTo>
                  <a:pt x="9" y="62"/>
                </a:lnTo>
                <a:lnTo>
                  <a:pt x="9" y="64"/>
                </a:lnTo>
                <a:lnTo>
                  <a:pt x="10" y="64"/>
                </a:lnTo>
                <a:lnTo>
                  <a:pt x="10" y="66"/>
                </a:lnTo>
                <a:lnTo>
                  <a:pt x="10" y="66"/>
                </a:lnTo>
                <a:lnTo>
                  <a:pt x="10" y="68"/>
                </a:lnTo>
                <a:lnTo>
                  <a:pt x="11" y="68"/>
                </a:lnTo>
                <a:lnTo>
                  <a:pt x="11" y="69"/>
                </a:lnTo>
                <a:lnTo>
                  <a:pt x="11" y="69"/>
                </a:lnTo>
                <a:lnTo>
                  <a:pt x="11" y="71"/>
                </a:lnTo>
                <a:lnTo>
                  <a:pt x="12" y="71"/>
                </a:lnTo>
                <a:lnTo>
                  <a:pt x="12" y="75"/>
                </a:lnTo>
                <a:lnTo>
                  <a:pt x="12" y="75"/>
                </a:lnTo>
                <a:lnTo>
                  <a:pt x="12" y="77"/>
                </a:lnTo>
                <a:lnTo>
                  <a:pt x="13" y="77"/>
                </a:lnTo>
                <a:lnTo>
                  <a:pt x="13" y="75"/>
                </a:lnTo>
                <a:lnTo>
                  <a:pt x="14" y="75"/>
                </a:lnTo>
                <a:lnTo>
                  <a:pt x="14" y="78"/>
                </a:lnTo>
                <a:lnTo>
                  <a:pt x="15" y="78"/>
                </a:lnTo>
                <a:lnTo>
                  <a:pt x="15" y="81"/>
                </a:lnTo>
                <a:lnTo>
                  <a:pt x="15" y="81"/>
                </a:lnTo>
                <a:lnTo>
                  <a:pt x="15" y="81"/>
                </a:lnTo>
                <a:lnTo>
                  <a:pt x="18" y="81"/>
                </a:lnTo>
                <a:lnTo>
                  <a:pt x="18" y="79"/>
                </a:lnTo>
                <a:lnTo>
                  <a:pt x="19" y="79"/>
                </a:lnTo>
                <a:lnTo>
                  <a:pt x="19" y="81"/>
                </a:lnTo>
                <a:lnTo>
                  <a:pt x="19" y="81"/>
                </a:lnTo>
                <a:lnTo>
                  <a:pt x="19" y="83"/>
                </a:lnTo>
                <a:lnTo>
                  <a:pt x="20" y="83"/>
                </a:lnTo>
                <a:lnTo>
                  <a:pt x="20" y="84"/>
                </a:lnTo>
                <a:lnTo>
                  <a:pt x="22" y="84"/>
                </a:lnTo>
                <a:lnTo>
                  <a:pt x="22" y="83"/>
                </a:lnTo>
                <a:lnTo>
                  <a:pt x="23" y="83"/>
                </a:lnTo>
                <a:lnTo>
                  <a:pt x="23" y="85"/>
                </a:lnTo>
                <a:lnTo>
                  <a:pt x="24" y="85"/>
                </a:lnTo>
                <a:lnTo>
                  <a:pt x="24" y="86"/>
                </a:lnTo>
                <a:lnTo>
                  <a:pt x="24" y="86"/>
                </a:lnTo>
                <a:lnTo>
                  <a:pt x="24" y="85"/>
                </a:lnTo>
                <a:lnTo>
                  <a:pt x="25" y="85"/>
                </a:lnTo>
                <a:lnTo>
                  <a:pt x="25" y="85"/>
                </a:lnTo>
                <a:lnTo>
                  <a:pt x="25" y="85"/>
                </a:lnTo>
                <a:lnTo>
                  <a:pt x="25" y="83"/>
                </a:lnTo>
                <a:lnTo>
                  <a:pt x="24" y="83"/>
                </a:lnTo>
                <a:lnTo>
                  <a:pt x="24" y="80"/>
                </a:lnTo>
                <a:lnTo>
                  <a:pt x="25" y="80"/>
                </a:lnTo>
                <a:lnTo>
                  <a:pt x="25" y="82"/>
                </a:lnTo>
                <a:lnTo>
                  <a:pt x="26" y="82"/>
                </a:lnTo>
                <a:lnTo>
                  <a:pt x="26" y="84"/>
                </a:lnTo>
                <a:lnTo>
                  <a:pt x="27" y="84"/>
                </a:lnTo>
                <a:lnTo>
                  <a:pt x="27" y="85"/>
                </a:lnTo>
                <a:lnTo>
                  <a:pt x="28" y="85"/>
                </a:lnTo>
                <a:lnTo>
                  <a:pt x="28" y="84"/>
                </a:lnTo>
                <a:lnTo>
                  <a:pt x="30" y="84"/>
                </a:lnTo>
                <a:lnTo>
                  <a:pt x="30" y="83"/>
                </a:lnTo>
                <a:lnTo>
                  <a:pt x="31" y="83"/>
                </a:lnTo>
                <a:lnTo>
                  <a:pt x="31" y="81"/>
                </a:lnTo>
                <a:lnTo>
                  <a:pt x="30" y="81"/>
                </a:lnTo>
                <a:lnTo>
                  <a:pt x="30" y="80"/>
                </a:lnTo>
                <a:lnTo>
                  <a:pt x="31" y="80"/>
                </a:lnTo>
                <a:lnTo>
                  <a:pt x="31" y="79"/>
                </a:lnTo>
                <a:lnTo>
                  <a:pt x="32" y="79"/>
                </a:lnTo>
                <a:lnTo>
                  <a:pt x="32" y="78"/>
                </a:lnTo>
                <a:lnTo>
                  <a:pt x="32" y="78"/>
                </a:lnTo>
                <a:lnTo>
                  <a:pt x="32" y="77"/>
                </a:lnTo>
                <a:lnTo>
                  <a:pt x="35" y="77"/>
                </a:lnTo>
                <a:lnTo>
                  <a:pt x="35" y="78"/>
                </a:lnTo>
                <a:lnTo>
                  <a:pt x="35" y="78"/>
                </a:lnTo>
                <a:lnTo>
                  <a:pt x="35" y="77"/>
                </a:lnTo>
                <a:lnTo>
                  <a:pt x="36" y="77"/>
                </a:lnTo>
                <a:lnTo>
                  <a:pt x="36" y="71"/>
                </a:lnTo>
                <a:lnTo>
                  <a:pt x="37" y="71"/>
                </a:lnTo>
                <a:lnTo>
                  <a:pt x="37" y="71"/>
                </a:lnTo>
                <a:lnTo>
                  <a:pt x="37" y="71"/>
                </a:lnTo>
                <a:lnTo>
                  <a:pt x="37" y="67"/>
                </a:lnTo>
                <a:lnTo>
                  <a:pt x="38" y="67"/>
                </a:lnTo>
                <a:lnTo>
                  <a:pt x="38" y="62"/>
                </a:lnTo>
                <a:lnTo>
                  <a:pt x="38" y="62"/>
                </a:lnTo>
                <a:lnTo>
                  <a:pt x="38" y="59"/>
                </a:lnTo>
                <a:lnTo>
                  <a:pt x="39" y="59"/>
                </a:lnTo>
                <a:lnTo>
                  <a:pt x="39" y="56"/>
                </a:lnTo>
                <a:lnTo>
                  <a:pt x="41" y="56"/>
                </a:lnTo>
                <a:lnTo>
                  <a:pt x="41" y="55"/>
                </a:lnTo>
                <a:lnTo>
                  <a:pt x="41" y="55"/>
                </a:lnTo>
                <a:lnTo>
                  <a:pt x="41" y="52"/>
                </a:lnTo>
                <a:lnTo>
                  <a:pt x="42" y="52"/>
                </a:lnTo>
                <a:lnTo>
                  <a:pt x="42" y="49"/>
                </a:lnTo>
                <a:lnTo>
                  <a:pt x="41" y="49"/>
                </a:lnTo>
                <a:lnTo>
                  <a:pt x="41" y="48"/>
                </a:lnTo>
                <a:lnTo>
                  <a:pt x="42" y="48"/>
                </a:lnTo>
                <a:lnTo>
                  <a:pt x="42" y="46"/>
                </a:lnTo>
                <a:lnTo>
                  <a:pt x="42" y="46"/>
                </a:lnTo>
                <a:lnTo>
                  <a:pt x="42" y="36"/>
                </a:lnTo>
                <a:lnTo>
                  <a:pt x="41" y="36"/>
                </a:lnTo>
                <a:lnTo>
                  <a:pt x="41" y="36"/>
                </a:lnTo>
                <a:lnTo>
                  <a:pt x="41" y="36"/>
                </a:lnTo>
                <a:lnTo>
                  <a:pt x="41" y="35"/>
                </a:lnTo>
                <a:lnTo>
                  <a:pt x="40" y="35"/>
                </a:lnTo>
                <a:lnTo>
                  <a:pt x="40" y="36"/>
                </a:lnTo>
                <a:lnTo>
                  <a:pt x="39" y="36"/>
                </a:lnTo>
                <a:lnTo>
                  <a:pt x="39" y="39"/>
                </a:lnTo>
                <a:lnTo>
                  <a:pt x="39" y="39"/>
                </a:lnTo>
                <a:lnTo>
                  <a:pt x="39" y="40"/>
                </a:lnTo>
                <a:lnTo>
                  <a:pt x="38" y="40"/>
                </a:lnTo>
                <a:lnTo>
                  <a:pt x="38" y="40"/>
                </a:lnTo>
                <a:lnTo>
                  <a:pt x="38" y="40"/>
                </a:lnTo>
                <a:lnTo>
                  <a:pt x="38" y="42"/>
                </a:lnTo>
                <a:lnTo>
                  <a:pt x="37" y="42"/>
                </a:lnTo>
                <a:lnTo>
                  <a:pt x="37" y="43"/>
                </a:lnTo>
                <a:lnTo>
                  <a:pt x="36" y="43"/>
                </a:lnTo>
                <a:lnTo>
                  <a:pt x="36" y="42"/>
                </a:lnTo>
                <a:lnTo>
                  <a:pt x="35" y="42"/>
                </a:lnTo>
                <a:lnTo>
                  <a:pt x="35" y="41"/>
                </a:lnTo>
                <a:lnTo>
                  <a:pt x="35" y="41"/>
                </a:lnTo>
                <a:lnTo>
                  <a:pt x="35" y="41"/>
                </a:lnTo>
                <a:lnTo>
                  <a:pt x="34" y="41"/>
                </a:lnTo>
                <a:lnTo>
                  <a:pt x="34" y="40"/>
                </a:lnTo>
                <a:lnTo>
                  <a:pt x="31" y="40"/>
                </a:lnTo>
                <a:lnTo>
                  <a:pt x="31" y="39"/>
                </a:lnTo>
                <a:lnTo>
                  <a:pt x="29" y="39"/>
                </a:lnTo>
                <a:lnTo>
                  <a:pt x="29" y="39"/>
                </a:lnTo>
                <a:lnTo>
                  <a:pt x="25" y="39"/>
                </a:lnTo>
                <a:lnTo>
                  <a:pt x="25" y="39"/>
                </a:lnTo>
                <a:lnTo>
                  <a:pt x="24" y="39"/>
                </a:lnTo>
                <a:lnTo>
                  <a:pt x="24" y="42"/>
                </a:lnTo>
                <a:lnTo>
                  <a:pt x="25" y="42"/>
                </a:lnTo>
                <a:lnTo>
                  <a:pt x="25" y="42"/>
                </a:lnTo>
                <a:lnTo>
                  <a:pt x="25" y="42"/>
                </a:lnTo>
                <a:lnTo>
                  <a:pt x="25" y="41"/>
                </a:lnTo>
                <a:lnTo>
                  <a:pt x="26" y="41"/>
                </a:lnTo>
                <a:lnTo>
                  <a:pt x="26" y="42"/>
                </a:lnTo>
                <a:lnTo>
                  <a:pt x="28" y="42"/>
                </a:lnTo>
                <a:lnTo>
                  <a:pt x="28" y="42"/>
                </a:lnTo>
                <a:lnTo>
                  <a:pt x="31" y="42"/>
                </a:lnTo>
                <a:lnTo>
                  <a:pt x="31" y="43"/>
                </a:lnTo>
                <a:lnTo>
                  <a:pt x="31" y="43"/>
                </a:lnTo>
                <a:lnTo>
                  <a:pt x="31" y="43"/>
                </a:lnTo>
                <a:lnTo>
                  <a:pt x="32" y="43"/>
                </a:lnTo>
                <a:lnTo>
                  <a:pt x="32" y="45"/>
                </a:lnTo>
                <a:lnTo>
                  <a:pt x="35" y="45"/>
                </a:lnTo>
                <a:lnTo>
                  <a:pt x="35" y="45"/>
                </a:lnTo>
                <a:lnTo>
                  <a:pt x="35" y="45"/>
                </a:lnTo>
                <a:lnTo>
                  <a:pt x="35" y="47"/>
                </a:lnTo>
                <a:lnTo>
                  <a:pt x="35" y="51"/>
                </a:lnTo>
                <a:lnTo>
                  <a:pt x="34" y="51"/>
                </a:lnTo>
                <a:lnTo>
                  <a:pt x="34" y="52"/>
                </a:lnTo>
                <a:lnTo>
                  <a:pt x="32" y="52"/>
                </a:lnTo>
                <a:lnTo>
                  <a:pt x="32" y="52"/>
                </a:lnTo>
                <a:lnTo>
                  <a:pt x="31" y="52"/>
                </a:lnTo>
                <a:lnTo>
                  <a:pt x="31" y="51"/>
                </a:lnTo>
                <a:lnTo>
                  <a:pt x="30" y="51"/>
                </a:lnTo>
                <a:lnTo>
                  <a:pt x="30" y="49"/>
                </a:lnTo>
                <a:lnTo>
                  <a:pt x="29" y="49"/>
                </a:lnTo>
                <a:lnTo>
                  <a:pt x="29" y="49"/>
                </a:lnTo>
                <a:lnTo>
                  <a:pt x="28" y="49"/>
                </a:lnTo>
                <a:lnTo>
                  <a:pt x="28" y="47"/>
                </a:lnTo>
                <a:lnTo>
                  <a:pt x="27" y="47"/>
                </a:lnTo>
                <a:lnTo>
                  <a:pt x="27" y="47"/>
                </a:lnTo>
                <a:lnTo>
                  <a:pt x="23" y="47"/>
                </a:lnTo>
                <a:lnTo>
                  <a:pt x="23" y="47"/>
                </a:lnTo>
                <a:lnTo>
                  <a:pt x="22" y="47"/>
                </a:lnTo>
                <a:lnTo>
                  <a:pt x="22" y="47"/>
                </a:lnTo>
                <a:lnTo>
                  <a:pt x="22" y="47"/>
                </a:lnTo>
                <a:lnTo>
                  <a:pt x="22" y="47"/>
                </a:lnTo>
                <a:lnTo>
                  <a:pt x="19" y="47"/>
                </a:lnTo>
                <a:lnTo>
                  <a:pt x="19" y="48"/>
                </a:lnTo>
                <a:lnTo>
                  <a:pt x="18" y="48"/>
                </a:lnTo>
                <a:lnTo>
                  <a:pt x="18" y="49"/>
                </a:lnTo>
                <a:lnTo>
                  <a:pt x="18" y="49"/>
                </a:lnTo>
                <a:lnTo>
                  <a:pt x="18" y="49"/>
                </a:lnTo>
                <a:lnTo>
                  <a:pt x="15" y="49"/>
                </a:lnTo>
                <a:lnTo>
                  <a:pt x="15" y="51"/>
                </a:lnTo>
                <a:lnTo>
                  <a:pt x="14" y="51"/>
                </a:lnTo>
                <a:lnTo>
                  <a:pt x="14" y="46"/>
                </a:lnTo>
                <a:lnTo>
                  <a:pt x="14" y="46"/>
                </a:lnTo>
                <a:lnTo>
                  <a:pt x="14" y="45"/>
                </a:lnTo>
                <a:lnTo>
                  <a:pt x="15" y="45"/>
                </a:lnTo>
                <a:lnTo>
                  <a:pt x="15" y="45"/>
                </a:lnTo>
                <a:lnTo>
                  <a:pt x="16" y="45"/>
                </a:lnTo>
                <a:lnTo>
                  <a:pt x="16" y="44"/>
                </a:lnTo>
                <a:lnTo>
                  <a:pt x="16" y="44"/>
                </a:lnTo>
                <a:lnTo>
                  <a:pt x="16" y="44"/>
                </a:lnTo>
                <a:lnTo>
                  <a:pt x="17" y="44"/>
                </a:lnTo>
                <a:lnTo>
                  <a:pt x="17" y="43"/>
                </a:lnTo>
                <a:lnTo>
                  <a:pt x="23" y="43"/>
                </a:lnTo>
                <a:lnTo>
                  <a:pt x="23" y="40"/>
                </a:lnTo>
                <a:lnTo>
                  <a:pt x="23" y="40"/>
                </a:lnTo>
                <a:lnTo>
                  <a:pt x="23" y="39"/>
                </a:lnTo>
                <a:lnTo>
                  <a:pt x="20" y="39"/>
                </a:lnTo>
                <a:lnTo>
                  <a:pt x="20" y="37"/>
                </a:lnTo>
                <a:lnTo>
                  <a:pt x="15" y="37"/>
                </a:lnTo>
                <a:lnTo>
                  <a:pt x="15" y="39"/>
                </a:lnTo>
                <a:lnTo>
                  <a:pt x="14" y="39"/>
                </a:lnTo>
                <a:lnTo>
                  <a:pt x="14" y="40"/>
                </a:lnTo>
                <a:lnTo>
                  <a:pt x="13" y="40"/>
                </a:lnTo>
                <a:lnTo>
                  <a:pt x="13" y="40"/>
                </a:lnTo>
                <a:lnTo>
                  <a:pt x="11" y="40"/>
                </a:lnTo>
                <a:lnTo>
                  <a:pt x="11" y="39"/>
                </a:lnTo>
                <a:lnTo>
                  <a:pt x="11" y="39"/>
                </a:lnTo>
                <a:lnTo>
                  <a:pt x="11" y="37"/>
                </a:lnTo>
                <a:lnTo>
                  <a:pt x="10" y="37"/>
                </a:lnTo>
                <a:lnTo>
                  <a:pt x="10" y="36"/>
                </a:lnTo>
                <a:lnTo>
                  <a:pt x="9" y="36"/>
                </a:lnTo>
                <a:lnTo>
                  <a:pt x="9" y="36"/>
                </a:lnTo>
                <a:lnTo>
                  <a:pt x="9" y="36"/>
                </a:lnTo>
                <a:lnTo>
                  <a:pt x="9" y="35"/>
                </a:lnTo>
                <a:lnTo>
                  <a:pt x="7" y="35"/>
                </a:lnTo>
                <a:lnTo>
                  <a:pt x="7" y="34"/>
                </a:lnTo>
                <a:lnTo>
                  <a:pt x="7" y="34"/>
                </a:lnTo>
                <a:lnTo>
                  <a:pt x="7" y="32"/>
                </a:lnTo>
                <a:lnTo>
                  <a:pt x="6" y="32"/>
                </a:lnTo>
                <a:lnTo>
                  <a:pt x="6" y="29"/>
                </a:lnTo>
                <a:lnTo>
                  <a:pt x="6" y="29"/>
                </a:lnTo>
                <a:lnTo>
                  <a:pt x="6" y="27"/>
                </a:lnTo>
                <a:lnTo>
                  <a:pt x="5" y="27"/>
                </a:lnTo>
                <a:lnTo>
                  <a:pt x="5" y="26"/>
                </a:lnTo>
                <a:lnTo>
                  <a:pt x="5" y="26"/>
                </a:lnTo>
                <a:lnTo>
                  <a:pt x="5" y="15"/>
                </a:lnTo>
                <a:lnTo>
                  <a:pt x="5" y="15"/>
                </a:lnTo>
                <a:lnTo>
                  <a:pt x="5" y="10"/>
                </a:lnTo>
                <a:lnTo>
                  <a:pt x="6" y="10"/>
                </a:lnTo>
                <a:lnTo>
                  <a:pt x="6" y="10"/>
                </a:lnTo>
                <a:lnTo>
                  <a:pt x="6" y="10"/>
                </a:lnTo>
                <a:lnTo>
                  <a:pt x="6" y="9"/>
                </a:lnTo>
                <a:lnTo>
                  <a:pt x="7" y="9"/>
                </a:lnTo>
                <a:lnTo>
                  <a:pt x="7" y="10"/>
                </a:lnTo>
                <a:lnTo>
                  <a:pt x="10" y="10"/>
                </a:lnTo>
                <a:lnTo>
                  <a:pt x="10" y="11"/>
                </a:lnTo>
                <a:lnTo>
                  <a:pt x="11" y="11"/>
                </a:lnTo>
                <a:lnTo>
                  <a:pt x="11" y="11"/>
                </a:lnTo>
                <a:lnTo>
                  <a:pt x="10" y="11"/>
                </a:lnTo>
                <a:lnTo>
                  <a:pt x="10" y="14"/>
                </a:lnTo>
                <a:lnTo>
                  <a:pt x="25" y="14"/>
                </a:lnTo>
                <a:lnTo>
                  <a:pt x="25" y="13"/>
                </a:lnTo>
                <a:lnTo>
                  <a:pt x="38" y="13"/>
                </a:lnTo>
                <a:lnTo>
                  <a:pt x="38" y="11"/>
                </a:lnTo>
                <a:lnTo>
                  <a:pt x="37" y="11"/>
                </a:lnTo>
                <a:lnTo>
                  <a:pt x="37" y="10"/>
                </a:lnTo>
                <a:lnTo>
                  <a:pt x="38" y="10"/>
                </a:lnTo>
                <a:lnTo>
                  <a:pt x="38" y="11"/>
                </a:lnTo>
                <a:lnTo>
                  <a:pt x="39" y="11"/>
                </a:lnTo>
                <a:lnTo>
                  <a:pt x="39" y="14"/>
                </a:lnTo>
                <a:lnTo>
                  <a:pt x="37" y="14"/>
                </a:lnTo>
                <a:lnTo>
                  <a:pt x="37" y="15"/>
                </a:lnTo>
                <a:lnTo>
                  <a:pt x="28" y="15"/>
                </a:lnTo>
                <a:lnTo>
                  <a:pt x="28" y="15"/>
                </a:lnTo>
                <a:lnTo>
                  <a:pt x="11" y="15"/>
                </a:lnTo>
                <a:lnTo>
                  <a:pt x="11" y="16"/>
                </a:lnTo>
                <a:lnTo>
                  <a:pt x="10" y="16"/>
                </a:lnTo>
                <a:lnTo>
                  <a:pt x="10" y="18"/>
                </a:lnTo>
                <a:lnTo>
                  <a:pt x="39" y="18"/>
                </a:lnTo>
                <a:lnTo>
                  <a:pt x="39" y="16"/>
                </a:lnTo>
                <a:lnTo>
                  <a:pt x="39" y="16"/>
                </a:lnTo>
                <a:lnTo>
                  <a:pt x="39" y="10"/>
                </a:lnTo>
                <a:lnTo>
                  <a:pt x="40" y="10"/>
                </a:lnTo>
                <a:lnTo>
                  <a:pt x="40" y="11"/>
                </a:lnTo>
                <a:lnTo>
                  <a:pt x="41" y="11"/>
                </a:lnTo>
                <a:lnTo>
                  <a:pt x="41" y="13"/>
                </a:lnTo>
                <a:lnTo>
                  <a:pt x="41" y="13"/>
                </a:lnTo>
                <a:lnTo>
                  <a:pt x="41" y="9"/>
                </a:lnTo>
                <a:lnTo>
                  <a:pt x="41" y="9"/>
                </a:lnTo>
                <a:lnTo>
                  <a:pt x="41" y="9"/>
                </a:lnTo>
                <a:lnTo>
                  <a:pt x="40" y="9"/>
                </a:lnTo>
                <a:lnTo>
                  <a:pt x="40" y="7"/>
                </a:lnTo>
                <a:lnTo>
                  <a:pt x="40" y="7"/>
                </a:lnTo>
                <a:lnTo>
                  <a:pt x="40" y="6"/>
                </a:lnTo>
                <a:lnTo>
                  <a:pt x="39" y="6"/>
                </a:lnTo>
                <a:lnTo>
                  <a:pt x="39" y="5"/>
                </a:lnTo>
                <a:lnTo>
                  <a:pt x="39" y="5"/>
                </a:lnTo>
                <a:lnTo>
                  <a:pt x="39" y="5"/>
                </a:lnTo>
                <a:lnTo>
                  <a:pt x="38" y="5"/>
                </a:lnTo>
                <a:lnTo>
                  <a:pt x="38" y="4"/>
                </a:lnTo>
                <a:lnTo>
                  <a:pt x="38" y="4"/>
                </a:lnTo>
                <a:lnTo>
                  <a:pt x="38" y="4"/>
                </a:lnTo>
                <a:lnTo>
                  <a:pt x="37" y="4"/>
                </a:lnTo>
                <a:lnTo>
                  <a:pt x="37" y="3"/>
                </a:lnTo>
                <a:lnTo>
                  <a:pt x="36" y="3"/>
                </a:lnTo>
                <a:lnTo>
                  <a:pt x="36" y="3"/>
                </a:lnTo>
                <a:lnTo>
                  <a:pt x="36" y="3"/>
                </a:lnTo>
                <a:lnTo>
                  <a:pt x="36" y="2"/>
                </a:lnTo>
                <a:lnTo>
                  <a:pt x="35" y="2"/>
                </a:lnTo>
                <a:lnTo>
                  <a:pt x="35" y="2"/>
                </a:lnTo>
                <a:lnTo>
                  <a:pt x="35" y="2"/>
                </a:lnTo>
                <a:lnTo>
                  <a:pt x="34" y="2"/>
                </a:lnTo>
                <a:lnTo>
                  <a:pt x="34" y="1"/>
                </a:lnTo>
                <a:lnTo>
                  <a:pt x="34" y="1"/>
                </a:lnTo>
                <a:lnTo>
                  <a:pt x="34" y="1"/>
                </a:lnTo>
                <a:lnTo>
                  <a:pt x="31" y="1"/>
                </a:lnTo>
                <a:lnTo>
                  <a:pt x="31" y="0"/>
                </a:lnTo>
                <a:lnTo>
                  <a:pt x="28" y="0"/>
                </a:lnTo>
                <a:lnTo>
                  <a:pt x="28" y="0"/>
                </a:lnTo>
                <a:lnTo>
                  <a:pt x="17" y="0"/>
                </a:lnTo>
                <a:lnTo>
                  <a:pt x="17" y="0"/>
                </a:lnTo>
                <a:lnTo>
                  <a:pt x="15" y="0"/>
                </a:lnTo>
                <a:lnTo>
                  <a:pt x="15" y="1"/>
                </a:lnTo>
                <a:lnTo>
                  <a:pt x="14" y="1"/>
                </a:lnTo>
                <a:lnTo>
                  <a:pt x="14" y="1"/>
                </a:lnTo>
                <a:lnTo>
                  <a:pt x="13" y="1"/>
                </a:lnTo>
                <a:lnTo>
                  <a:pt x="13" y="2"/>
                </a:lnTo>
                <a:lnTo>
                  <a:pt x="12" y="2"/>
                </a:lnTo>
                <a:lnTo>
                  <a:pt x="12" y="2"/>
                </a:lnTo>
                <a:lnTo>
                  <a:pt x="13" y="2"/>
                </a:lnTo>
                <a:lnTo>
                  <a:pt x="13" y="3"/>
                </a:lnTo>
                <a:lnTo>
                  <a:pt x="14" y="3"/>
                </a:lnTo>
                <a:lnTo>
                  <a:pt x="14" y="4"/>
                </a:lnTo>
                <a:lnTo>
                  <a:pt x="16" y="4"/>
                </a:lnTo>
                <a:lnTo>
                  <a:pt x="16" y="3"/>
                </a:lnTo>
                <a:lnTo>
                  <a:pt x="17" y="3"/>
                </a:lnTo>
                <a:lnTo>
                  <a:pt x="17" y="3"/>
                </a:lnTo>
                <a:lnTo>
                  <a:pt x="23" y="3"/>
                </a:lnTo>
                <a:lnTo>
                  <a:pt x="23" y="2"/>
                </a:lnTo>
                <a:lnTo>
                  <a:pt x="24" y="2"/>
                </a:lnTo>
                <a:lnTo>
                  <a:pt x="24" y="3"/>
                </a:lnTo>
                <a:lnTo>
                  <a:pt x="27" y="3"/>
                </a:lnTo>
                <a:lnTo>
                  <a:pt x="27" y="4"/>
                </a:lnTo>
                <a:lnTo>
                  <a:pt x="29" y="4"/>
                </a:lnTo>
                <a:lnTo>
                  <a:pt x="29" y="3"/>
                </a:lnTo>
                <a:lnTo>
                  <a:pt x="34" y="3"/>
                </a:lnTo>
                <a:lnTo>
                  <a:pt x="34" y="4"/>
                </a:lnTo>
                <a:lnTo>
                  <a:pt x="36" y="4"/>
                </a:lnTo>
                <a:lnTo>
                  <a:pt x="36" y="4"/>
                </a:lnTo>
                <a:lnTo>
                  <a:pt x="37" y="4"/>
                </a:lnTo>
                <a:lnTo>
                  <a:pt x="37" y="5"/>
                </a:lnTo>
                <a:lnTo>
                  <a:pt x="37" y="5"/>
                </a:lnTo>
                <a:lnTo>
                  <a:pt x="37" y="5"/>
                </a:lnTo>
                <a:lnTo>
                  <a:pt x="38" y="5"/>
                </a:lnTo>
                <a:lnTo>
                  <a:pt x="38" y="6"/>
                </a:lnTo>
                <a:lnTo>
                  <a:pt x="37" y="6"/>
                </a:lnTo>
                <a:close/>
                <a:moveTo>
                  <a:pt x="7" y="37"/>
                </a:moveTo>
                <a:lnTo>
                  <a:pt x="9" y="37"/>
                </a:lnTo>
                <a:lnTo>
                  <a:pt x="9" y="39"/>
                </a:lnTo>
                <a:lnTo>
                  <a:pt x="9" y="39"/>
                </a:lnTo>
                <a:lnTo>
                  <a:pt x="9" y="40"/>
                </a:lnTo>
                <a:lnTo>
                  <a:pt x="11" y="40"/>
                </a:lnTo>
                <a:lnTo>
                  <a:pt x="11" y="42"/>
                </a:lnTo>
                <a:lnTo>
                  <a:pt x="9" y="42"/>
                </a:lnTo>
                <a:lnTo>
                  <a:pt x="9" y="41"/>
                </a:lnTo>
                <a:lnTo>
                  <a:pt x="7" y="41"/>
                </a:lnTo>
                <a:lnTo>
                  <a:pt x="7" y="37"/>
                </a:lnTo>
                <a:close/>
                <a:moveTo>
                  <a:pt x="13" y="41"/>
                </a:moveTo>
                <a:lnTo>
                  <a:pt x="13" y="40"/>
                </a:lnTo>
                <a:lnTo>
                  <a:pt x="15" y="40"/>
                </a:lnTo>
                <a:lnTo>
                  <a:pt x="15" y="40"/>
                </a:lnTo>
                <a:lnTo>
                  <a:pt x="17" y="40"/>
                </a:lnTo>
                <a:lnTo>
                  <a:pt x="17" y="39"/>
                </a:lnTo>
                <a:lnTo>
                  <a:pt x="19" y="39"/>
                </a:lnTo>
                <a:lnTo>
                  <a:pt x="19" y="41"/>
                </a:lnTo>
                <a:lnTo>
                  <a:pt x="19" y="41"/>
                </a:lnTo>
                <a:lnTo>
                  <a:pt x="19" y="42"/>
                </a:lnTo>
                <a:lnTo>
                  <a:pt x="18" y="42"/>
                </a:lnTo>
                <a:lnTo>
                  <a:pt x="18" y="41"/>
                </a:lnTo>
                <a:lnTo>
                  <a:pt x="17" y="41"/>
                </a:lnTo>
                <a:lnTo>
                  <a:pt x="17" y="42"/>
                </a:lnTo>
                <a:lnTo>
                  <a:pt x="14" y="42"/>
                </a:lnTo>
                <a:lnTo>
                  <a:pt x="14" y="43"/>
                </a:lnTo>
                <a:lnTo>
                  <a:pt x="14" y="43"/>
                </a:lnTo>
                <a:lnTo>
                  <a:pt x="14" y="44"/>
                </a:lnTo>
                <a:lnTo>
                  <a:pt x="13" y="44"/>
                </a:lnTo>
                <a:lnTo>
                  <a:pt x="13" y="44"/>
                </a:lnTo>
                <a:lnTo>
                  <a:pt x="13" y="44"/>
                </a:lnTo>
                <a:lnTo>
                  <a:pt x="13" y="45"/>
                </a:lnTo>
                <a:lnTo>
                  <a:pt x="12" y="45"/>
                </a:lnTo>
                <a:lnTo>
                  <a:pt x="12" y="47"/>
                </a:lnTo>
                <a:lnTo>
                  <a:pt x="12" y="47"/>
                </a:lnTo>
                <a:lnTo>
                  <a:pt x="12" y="51"/>
                </a:lnTo>
                <a:lnTo>
                  <a:pt x="11" y="51"/>
                </a:lnTo>
                <a:lnTo>
                  <a:pt x="11" y="51"/>
                </a:lnTo>
                <a:lnTo>
                  <a:pt x="10" y="51"/>
                </a:lnTo>
                <a:lnTo>
                  <a:pt x="10" y="45"/>
                </a:lnTo>
                <a:lnTo>
                  <a:pt x="11" y="45"/>
                </a:lnTo>
                <a:lnTo>
                  <a:pt x="11" y="44"/>
                </a:lnTo>
                <a:lnTo>
                  <a:pt x="11" y="44"/>
                </a:lnTo>
                <a:lnTo>
                  <a:pt x="11" y="44"/>
                </a:lnTo>
                <a:lnTo>
                  <a:pt x="12" y="44"/>
                </a:lnTo>
                <a:lnTo>
                  <a:pt x="12" y="42"/>
                </a:lnTo>
                <a:lnTo>
                  <a:pt x="13" y="42"/>
                </a:lnTo>
                <a:lnTo>
                  <a:pt x="13" y="41"/>
                </a:lnTo>
                <a:close/>
                <a:moveTo>
                  <a:pt x="22" y="2"/>
                </a:moveTo>
                <a:lnTo>
                  <a:pt x="17" y="2"/>
                </a:lnTo>
                <a:lnTo>
                  <a:pt x="17" y="1"/>
                </a:lnTo>
                <a:lnTo>
                  <a:pt x="16" y="1"/>
                </a:lnTo>
                <a:lnTo>
                  <a:pt x="16" y="1"/>
                </a:lnTo>
                <a:lnTo>
                  <a:pt x="17" y="1"/>
                </a:lnTo>
                <a:lnTo>
                  <a:pt x="17" y="0"/>
                </a:lnTo>
                <a:lnTo>
                  <a:pt x="24" y="0"/>
                </a:lnTo>
                <a:lnTo>
                  <a:pt x="24" y="1"/>
                </a:lnTo>
                <a:lnTo>
                  <a:pt x="22" y="1"/>
                </a:lnTo>
                <a:lnTo>
                  <a:pt x="22" y="2"/>
                </a:lnTo>
                <a:close/>
                <a:moveTo>
                  <a:pt x="25" y="22"/>
                </a:moveTo>
                <a:lnTo>
                  <a:pt x="25" y="19"/>
                </a:lnTo>
                <a:lnTo>
                  <a:pt x="22" y="19"/>
                </a:lnTo>
                <a:lnTo>
                  <a:pt x="22" y="22"/>
                </a:lnTo>
                <a:lnTo>
                  <a:pt x="25" y="22"/>
                </a:lnTo>
                <a:close/>
              </a:path>
            </a:pathLst>
          </a:custGeom>
          <a:solidFill>
            <a:srgbClr val="F0E4CC"/>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1" name="Freeform 30">
            <a:extLst>
              <a:ext uri="{FF2B5EF4-FFF2-40B4-BE49-F238E27FC236}">
                <a16:creationId xmlns:a16="http://schemas.microsoft.com/office/drawing/2014/main" id="{40CE1775-E545-6D34-F387-93ADF380BC1D}"/>
              </a:ext>
            </a:extLst>
          </p:cNvPr>
          <p:cNvSpPr>
            <a:spLocks/>
          </p:cNvSpPr>
          <p:nvPr userDrawn="1"/>
        </p:nvSpPr>
        <p:spPr bwMode="auto">
          <a:xfrm>
            <a:off x="7275513" y="455398"/>
            <a:ext cx="1588" cy="1588"/>
          </a:xfrm>
          <a:custGeom>
            <a:avLst/>
            <a:gdLst/>
            <a:ahLst/>
            <a:cxnLst>
              <a:cxn ang="0">
                <a:pos x="1" y="1"/>
              </a:cxn>
              <a:cxn ang="0">
                <a:pos x="0" y="1"/>
              </a:cxn>
              <a:cxn ang="0">
                <a:pos x="0" y="4"/>
              </a:cxn>
              <a:cxn ang="0">
                <a:pos x="2" y="4"/>
              </a:cxn>
              <a:cxn ang="0">
                <a:pos x="2" y="3"/>
              </a:cxn>
              <a:cxn ang="0">
                <a:pos x="2" y="3"/>
              </a:cxn>
              <a:cxn ang="0">
                <a:pos x="2" y="2"/>
              </a:cxn>
              <a:cxn ang="0">
                <a:pos x="3" y="2"/>
              </a:cxn>
              <a:cxn ang="0">
                <a:pos x="3" y="0"/>
              </a:cxn>
              <a:cxn ang="0">
                <a:pos x="1" y="0"/>
              </a:cxn>
              <a:cxn ang="0">
                <a:pos x="1" y="1"/>
              </a:cxn>
            </a:cxnLst>
            <a:rect l="0" t="0" r="r" b="b"/>
            <a:pathLst>
              <a:path w="3" h="4">
                <a:moveTo>
                  <a:pt x="1" y="1"/>
                </a:moveTo>
                <a:lnTo>
                  <a:pt x="0" y="1"/>
                </a:lnTo>
                <a:lnTo>
                  <a:pt x="0" y="4"/>
                </a:lnTo>
                <a:lnTo>
                  <a:pt x="2" y="4"/>
                </a:lnTo>
                <a:lnTo>
                  <a:pt x="2" y="3"/>
                </a:lnTo>
                <a:lnTo>
                  <a:pt x="2" y="3"/>
                </a:lnTo>
                <a:lnTo>
                  <a:pt x="2" y="2"/>
                </a:lnTo>
                <a:lnTo>
                  <a:pt x="3" y="2"/>
                </a:lnTo>
                <a:lnTo>
                  <a:pt x="3" y="0"/>
                </a:lnTo>
                <a:lnTo>
                  <a:pt x="1" y="0"/>
                </a:lnTo>
                <a:lnTo>
                  <a:pt x="1" y="1"/>
                </a:lnTo>
                <a:close/>
              </a:path>
            </a:pathLst>
          </a:custGeom>
          <a:solidFill>
            <a:srgbClr val="CB874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2" name="Freeform 31">
            <a:extLst>
              <a:ext uri="{FF2B5EF4-FFF2-40B4-BE49-F238E27FC236}">
                <a16:creationId xmlns:a16="http://schemas.microsoft.com/office/drawing/2014/main" id="{840A8762-8886-626B-0C90-FF3A89E08D5F}"/>
              </a:ext>
            </a:extLst>
          </p:cNvPr>
          <p:cNvSpPr>
            <a:spLocks/>
          </p:cNvSpPr>
          <p:nvPr userDrawn="1"/>
        </p:nvSpPr>
        <p:spPr bwMode="auto">
          <a:xfrm>
            <a:off x="7289800" y="452223"/>
            <a:ext cx="7938" cy="9525"/>
          </a:xfrm>
          <a:custGeom>
            <a:avLst/>
            <a:gdLst/>
            <a:ahLst/>
            <a:cxnLst>
              <a:cxn ang="0">
                <a:pos x="3" y="2"/>
              </a:cxn>
              <a:cxn ang="0">
                <a:pos x="6" y="3"/>
              </a:cxn>
              <a:cxn ang="0">
                <a:pos x="6" y="3"/>
              </a:cxn>
              <a:cxn ang="0">
                <a:pos x="7" y="4"/>
              </a:cxn>
              <a:cxn ang="0">
                <a:pos x="8" y="4"/>
              </a:cxn>
              <a:cxn ang="0">
                <a:pos x="8" y="5"/>
              </a:cxn>
              <a:cxn ang="0">
                <a:pos x="9" y="5"/>
              </a:cxn>
              <a:cxn ang="0">
                <a:pos x="10" y="6"/>
              </a:cxn>
              <a:cxn ang="0">
                <a:pos x="10" y="6"/>
              </a:cxn>
              <a:cxn ang="0">
                <a:pos x="11" y="7"/>
              </a:cxn>
              <a:cxn ang="0">
                <a:pos x="11" y="7"/>
              </a:cxn>
              <a:cxn ang="0">
                <a:pos x="12" y="8"/>
              </a:cxn>
              <a:cxn ang="0">
                <a:pos x="12" y="9"/>
              </a:cxn>
              <a:cxn ang="0">
                <a:pos x="13" y="11"/>
              </a:cxn>
              <a:cxn ang="0">
                <a:pos x="13" y="11"/>
              </a:cxn>
              <a:cxn ang="0">
                <a:pos x="14" y="12"/>
              </a:cxn>
              <a:cxn ang="0">
                <a:pos x="14" y="15"/>
              </a:cxn>
              <a:cxn ang="0">
                <a:pos x="15" y="18"/>
              </a:cxn>
              <a:cxn ang="0">
                <a:pos x="16" y="17"/>
              </a:cxn>
              <a:cxn ang="0">
                <a:pos x="17" y="18"/>
              </a:cxn>
              <a:cxn ang="0">
                <a:pos x="16" y="12"/>
              </a:cxn>
              <a:cxn ang="0">
                <a:pos x="16" y="12"/>
              </a:cxn>
              <a:cxn ang="0">
                <a:pos x="15" y="10"/>
              </a:cxn>
              <a:cxn ang="0">
                <a:pos x="14" y="9"/>
              </a:cxn>
              <a:cxn ang="0">
                <a:pos x="13" y="8"/>
              </a:cxn>
              <a:cxn ang="0">
                <a:pos x="12" y="7"/>
              </a:cxn>
              <a:cxn ang="0">
                <a:pos x="12" y="7"/>
              </a:cxn>
              <a:cxn ang="0">
                <a:pos x="11" y="6"/>
              </a:cxn>
              <a:cxn ang="0">
                <a:pos x="11" y="6"/>
              </a:cxn>
              <a:cxn ang="0">
                <a:pos x="10" y="5"/>
              </a:cxn>
              <a:cxn ang="0">
                <a:pos x="9" y="5"/>
              </a:cxn>
              <a:cxn ang="0">
                <a:pos x="9" y="4"/>
              </a:cxn>
              <a:cxn ang="0">
                <a:pos x="8" y="4"/>
              </a:cxn>
              <a:cxn ang="0">
                <a:pos x="8" y="3"/>
              </a:cxn>
              <a:cxn ang="0">
                <a:pos x="7" y="3"/>
              </a:cxn>
              <a:cxn ang="0">
                <a:pos x="6" y="2"/>
              </a:cxn>
              <a:cxn ang="0">
                <a:pos x="3" y="2"/>
              </a:cxn>
              <a:cxn ang="0">
                <a:pos x="0" y="0"/>
              </a:cxn>
              <a:cxn ang="0">
                <a:pos x="2" y="2"/>
              </a:cxn>
            </a:cxnLst>
            <a:rect l="0" t="0" r="r" b="b"/>
            <a:pathLst>
              <a:path w="17" h="18">
                <a:moveTo>
                  <a:pt x="2" y="2"/>
                </a:moveTo>
                <a:lnTo>
                  <a:pt x="3" y="2"/>
                </a:lnTo>
                <a:lnTo>
                  <a:pt x="3" y="3"/>
                </a:lnTo>
                <a:lnTo>
                  <a:pt x="6" y="3"/>
                </a:lnTo>
                <a:lnTo>
                  <a:pt x="6" y="3"/>
                </a:lnTo>
                <a:lnTo>
                  <a:pt x="6" y="3"/>
                </a:lnTo>
                <a:lnTo>
                  <a:pt x="6" y="4"/>
                </a:lnTo>
                <a:lnTo>
                  <a:pt x="7" y="4"/>
                </a:lnTo>
                <a:lnTo>
                  <a:pt x="7" y="4"/>
                </a:lnTo>
                <a:lnTo>
                  <a:pt x="8" y="4"/>
                </a:lnTo>
                <a:lnTo>
                  <a:pt x="8" y="5"/>
                </a:lnTo>
                <a:lnTo>
                  <a:pt x="8" y="5"/>
                </a:lnTo>
                <a:lnTo>
                  <a:pt x="8" y="5"/>
                </a:lnTo>
                <a:lnTo>
                  <a:pt x="9" y="5"/>
                </a:lnTo>
                <a:lnTo>
                  <a:pt x="9" y="6"/>
                </a:lnTo>
                <a:lnTo>
                  <a:pt x="10" y="6"/>
                </a:lnTo>
                <a:lnTo>
                  <a:pt x="10" y="6"/>
                </a:lnTo>
                <a:lnTo>
                  <a:pt x="10" y="6"/>
                </a:lnTo>
                <a:lnTo>
                  <a:pt x="10" y="7"/>
                </a:lnTo>
                <a:lnTo>
                  <a:pt x="11" y="7"/>
                </a:lnTo>
                <a:lnTo>
                  <a:pt x="11" y="7"/>
                </a:lnTo>
                <a:lnTo>
                  <a:pt x="11" y="7"/>
                </a:lnTo>
                <a:lnTo>
                  <a:pt x="11" y="8"/>
                </a:lnTo>
                <a:lnTo>
                  <a:pt x="12" y="8"/>
                </a:lnTo>
                <a:lnTo>
                  <a:pt x="12" y="9"/>
                </a:lnTo>
                <a:lnTo>
                  <a:pt x="12" y="9"/>
                </a:lnTo>
                <a:lnTo>
                  <a:pt x="12" y="11"/>
                </a:lnTo>
                <a:lnTo>
                  <a:pt x="13" y="11"/>
                </a:lnTo>
                <a:lnTo>
                  <a:pt x="13" y="11"/>
                </a:lnTo>
                <a:lnTo>
                  <a:pt x="13" y="11"/>
                </a:lnTo>
                <a:lnTo>
                  <a:pt x="13" y="12"/>
                </a:lnTo>
                <a:lnTo>
                  <a:pt x="14" y="12"/>
                </a:lnTo>
                <a:lnTo>
                  <a:pt x="14" y="15"/>
                </a:lnTo>
                <a:lnTo>
                  <a:pt x="14" y="15"/>
                </a:lnTo>
                <a:lnTo>
                  <a:pt x="14" y="18"/>
                </a:lnTo>
                <a:lnTo>
                  <a:pt x="15" y="18"/>
                </a:lnTo>
                <a:lnTo>
                  <a:pt x="15" y="17"/>
                </a:lnTo>
                <a:lnTo>
                  <a:pt x="16" y="17"/>
                </a:lnTo>
                <a:lnTo>
                  <a:pt x="16" y="18"/>
                </a:lnTo>
                <a:lnTo>
                  <a:pt x="17" y="18"/>
                </a:lnTo>
                <a:lnTo>
                  <a:pt x="17" y="12"/>
                </a:lnTo>
                <a:lnTo>
                  <a:pt x="16" y="12"/>
                </a:lnTo>
                <a:lnTo>
                  <a:pt x="16" y="12"/>
                </a:lnTo>
                <a:lnTo>
                  <a:pt x="16" y="12"/>
                </a:lnTo>
                <a:lnTo>
                  <a:pt x="16" y="10"/>
                </a:lnTo>
                <a:lnTo>
                  <a:pt x="15" y="10"/>
                </a:lnTo>
                <a:lnTo>
                  <a:pt x="15" y="9"/>
                </a:lnTo>
                <a:lnTo>
                  <a:pt x="14" y="9"/>
                </a:lnTo>
                <a:lnTo>
                  <a:pt x="14" y="8"/>
                </a:lnTo>
                <a:lnTo>
                  <a:pt x="13" y="8"/>
                </a:lnTo>
                <a:lnTo>
                  <a:pt x="13" y="7"/>
                </a:lnTo>
                <a:lnTo>
                  <a:pt x="12" y="7"/>
                </a:lnTo>
                <a:lnTo>
                  <a:pt x="12" y="7"/>
                </a:lnTo>
                <a:lnTo>
                  <a:pt x="12" y="7"/>
                </a:lnTo>
                <a:lnTo>
                  <a:pt x="12" y="6"/>
                </a:lnTo>
                <a:lnTo>
                  <a:pt x="11" y="6"/>
                </a:lnTo>
                <a:lnTo>
                  <a:pt x="11" y="6"/>
                </a:lnTo>
                <a:lnTo>
                  <a:pt x="11" y="6"/>
                </a:lnTo>
                <a:lnTo>
                  <a:pt x="11" y="5"/>
                </a:lnTo>
                <a:lnTo>
                  <a:pt x="10" y="5"/>
                </a:lnTo>
                <a:lnTo>
                  <a:pt x="10" y="5"/>
                </a:lnTo>
                <a:lnTo>
                  <a:pt x="9" y="5"/>
                </a:lnTo>
                <a:lnTo>
                  <a:pt x="9" y="4"/>
                </a:lnTo>
                <a:lnTo>
                  <a:pt x="9" y="4"/>
                </a:lnTo>
                <a:lnTo>
                  <a:pt x="9" y="4"/>
                </a:lnTo>
                <a:lnTo>
                  <a:pt x="8" y="4"/>
                </a:lnTo>
                <a:lnTo>
                  <a:pt x="8" y="3"/>
                </a:lnTo>
                <a:lnTo>
                  <a:pt x="8" y="3"/>
                </a:lnTo>
                <a:lnTo>
                  <a:pt x="8" y="3"/>
                </a:lnTo>
                <a:lnTo>
                  <a:pt x="7" y="3"/>
                </a:lnTo>
                <a:lnTo>
                  <a:pt x="7" y="2"/>
                </a:lnTo>
                <a:lnTo>
                  <a:pt x="6" y="2"/>
                </a:lnTo>
                <a:lnTo>
                  <a:pt x="6" y="2"/>
                </a:lnTo>
                <a:lnTo>
                  <a:pt x="3" y="2"/>
                </a:lnTo>
                <a:lnTo>
                  <a:pt x="3" y="0"/>
                </a:lnTo>
                <a:lnTo>
                  <a:pt x="0" y="0"/>
                </a:lnTo>
                <a:lnTo>
                  <a:pt x="0" y="2"/>
                </a:lnTo>
                <a:lnTo>
                  <a:pt x="2" y="2"/>
                </a:lnTo>
                <a:lnTo>
                  <a:pt x="2" y="2"/>
                </a:lnTo>
                <a:close/>
              </a:path>
            </a:pathLst>
          </a:custGeom>
          <a:solidFill>
            <a:srgbClr val="98693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3" name="Freeform 32">
            <a:extLst>
              <a:ext uri="{FF2B5EF4-FFF2-40B4-BE49-F238E27FC236}">
                <a16:creationId xmlns:a16="http://schemas.microsoft.com/office/drawing/2014/main" id="{C6D4C9AA-7B17-0ABE-78CC-C9F30D444714}"/>
              </a:ext>
            </a:extLst>
          </p:cNvPr>
          <p:cNvSpPr>
            <a:spLocks noEditPoints="1"/>
          </p:cNvSpPr>
          <p:nvPr userDrawn="1"/>
        </p:nvSpPr>
        <p:spPr bwMode="auto">
          <a:xfrm>
            <a:off x="7275513" y="447460"/>
            <a:ext cx="22225" cy="14288"/>
          </a:xfrm>
          <a:custGeom>
            <a:avLst/>
            <a:gdLst/>
            <a:ahLst/>
            <a:cxnLst>
              <a:cxn ang="0">
                <a:pos x="1" y="25"/>
              </a:cxn>
              <a:cxn ang="0">
                <a:pos x="2" y="20"/>
              </a:cxn>
              <a:cxn ang="0">
                <a:pos x="1" y="24"/>
              </a:cxn>
              <a:cxn ang="0">
                <a:pos x="4" y="15"/>
              </a:cxn>
              <a:cxn ang="0">
                <a:pos x="3" y="17"/>
              </a:cxn>
              <a:cxn ang="0">
                <a:pos x="1" y="18"/>
              </a:cxn>
              <a:cxn ang="0">
                <a:pos x="2" y="14"/>
              </a:cxn>
              <a:cxn ang="0">
                <a:pos x="8" y="14"/>
              </a:cxn>
              <a:cxn ang="0">
                <a:pos x="9" y="13"/>
              </a:cxn>
              <a:cxn ang="0">
                <a:pos x="10" y="13"/>
              </a:cxn>
              <a:cxn ang="0">
                <a:pos x="11" y="12"/>
              </a:cxn>
              <a:cxn ang="0">
                <a:pos x="13" y="11"/>
              </a:cxn>
              <a:cxn ang="0">
                <a:pos x="14" y="10"/>
              </a:cxn>
              <a:cxn ang="0">
                <a:pos x="27" y="10"/>
              </a:cxn>
              <a:cxn ang="0">
                <a:pos x="27" y="8"/>
              </a:cxn>
              <a:cxn ang="0">
                <a:pos x="33" y="10"/>
              </a:cxn>
              <a:cxn ang="0">
                <a:pos x="34" y="11"/>
              </a:cxn>
              <a:cxn ang="0">
                <a:pos x="35" y="11"/>
              </a:cxn>
              <a:cxn ang="0">
                <a:pos x="36" y="12"/>
              </a:cxn>
              <a:cxn ang="0">
                <a:pos x="37" y="13"/>
              </a:cxn>
              <a:cxn ang="0">
                <a:pos x="38" y="14"/>
              </a:cxn>
              <a:cxn ang="0">
                <a:pos x="39" y="14"/>
              </a:cxn>
              <a:cxn ang="0">
                <a:pos x="39" y="15"/>
              </a:cxn>
              <a:cxn ang="0">
                <a:pos x="41" y="16"/>
              </a:cxn>
              <a:cxn ang="0">
                <a:pos x="41" y="15"/>
              </a:cxn>
              <a:cxn ang="0">
                <a:pos x="42" y="15"/>
              </a:cxn>
              <a:cxn ang="0">
                <a:pos x="42" y="12"/>
              </a:cxn>
              <a:cxn ang="0">
                <a:pos x="41" y="11"/>
              </a:cxn>
              <a:cxn ang="0">
                <a:pos x="40" y="10"/>
              </a:cxn>
              <a:cxn ang="0">
                <a:pos x="39" y="8"/>
              </a:cxn>
              <a:cxn ang="0">
                <a:pos x="38" y="7"/>
              </a:cxn>
              <a:cxn ang="0">
                <a:pos x="37" y="5"/>
              </a:cxn>
              <a:cxn ang="0">
                <a:pos x="36" y="5"/>
              </a:cxn>
              <a:cxn ang="0">
                <a:pos x="35" y="4"/>
              </a:cxn>
              <a:cxn ang="0">
                <a:pos x="34" y="3"/>
              </a:cxn>
              <a:cxn ang="0">
                <a:pos x="33" y="3"/>
              </a:cxn>
              <a:cxn ang="0">
                <a:pos x="30" y="2"/>
              </a:cxn>
              <a:cxn ang="0">
                <a:pos x="33" y="1"/>
              </a:cxn>
              <a:cxn ang="0">
                <a:pos x="30" y="0"/>
              </a:cxn>
              <a:cxn ang="0">
                <a:pos x="17" y="0"/>
              </a:cxn>
              <a:cxn ang="0">
                <a:pos x="13" y="1"/>
              </a:cxn>
              <a:cxn ang="0">
                <a:pos x="12" y="1"/>
              </a:cxn>
              <a:cxn ang="0">
                <a:pos x="10" y="3"/>
              </a:cxn>
              <a:cxn ang="0">
                <a:pos x="8" y="4"/>
              </a:cxn>
              <a:cxn ang="0">
                <a:pos x="6" y="6"/>
              </a:cxn>
              <a:cxn ang="0">
                <a:pos x="3" y="7"/>
              </a:cxn>
              <a:cxn ang="0">
                <a:pos x="3" y="10"/>
              </a:cxn>
              <a:cxn ang="0">
                <a:pos x="2" y="11"/>
              </a:cxn>
              <a:cxn ang="0">
                <a:pos x="1" y="14"/>
              </a:cxn>
              <a:cxn ang="0">
                <a:pos x="0" y="15"/>
              </a:cxn>
              <a:cxn ang="0">
                <a:pos x="1" y="27"/>
              </a:cxn>
              <a:cxn ang="0">
                <a:pos x="1" y="26"/>
              </a:cxn>
              <a:cxn ang="0">
                <a:pos x="2" y="25"/>
              </a:cxn>
              <a:cxn ang="0">
                <a:pos x="3" y="20"/>
              </a:cxn>
              <a:cxn ang="0">
                <a:pos x="4" y="17"/>
              </a:cxn>
              <a:cxn ang="0">
                <a:pos x="5" y="16"/>
              </a:cxn>
              <a:cxn ang="0">
                <a:pos x="5" y="15"/>
              </a:cxn>
              <a:cxn ang="0">
                <a:pos x="8" y="15"/>
              </a:cxn>
            </a:cxnLst>
            <a:rect l="0" t="0" r="r" b="b"/>
            <a:pathLst>
              <a:path w="42" h="28">
                <a:moveTo>
                  <a:pt x="1" y="24"/>
                </a:moveTo>
                <a:lnTo>
                  <a:pt x="1" y="24"/>
                </a:lnTo>
                <a:lnTo>
                  <a:pt x="1" y="25"/>
                </a:lnTo>
                <a:lnTo>
                  <a:pt x="0" y="25"/>
                </a:lnTo>
                <a:lnTo>
                  <a:pt x="0" y="20"/>
                </a:lnTo>
                <a:lnTo>
                  <a:pt x="2" y="20"/>
                </a:lnTo>
                <a:lnTo>
                  <a:pt x="2" y="23"/>
                </a:lnTo>
                <a:lnTo>
                  <a:pt x="1" y="23"/>
                </a:lnTo>
                <a:lnTo>
                  <a:pt x="1" y="24"/>
                </a:lnTo>
                <a:close/>
                <a:moveTo>
                  <a:pt x="2" y="14"/>
                </a:moveTo>
                <a:lnTo>
                  <a:pt x="4" y="14"/>
                </a:lnTo>
                <a:lnTo>
                  <a:pt x="4" y="15"/>
                </a:lnTo>
                <a:lnTo>
                  <a:pt x="4" y="16"/>
                </a:lnTo>
                <a:lnTo>
                  <a:pt x="3" y="16"/>
                </a:lnTo>
                <a:lnTo>
                  <a:pt x="3" y="17"/>
                </a:lnTo>
                <a:lnTo>
                  <a:pt x="3" y="17"/>
                </a:lnTo>
                <a:lnTo>
                  <a:pt x="3" y="18"/>
                </a:lnTo>
                <a:lnTo>
                  <a:pt x="1" y="18"/>
                </a:lnTo>
                <a:lnTo>
                  <a:pt x="1" y="15"/>
                </a:lnTo>
                <a:lnTo>
                  <a:pt x="2" y="15"/>
                </a:lnTo>
                <a:lnTo>
                  <a:pt x="2" y="14"/>
                </a:lnTo>
                <a:lnTo>
                  <a:pt x="2" y="14"/>
                </a:lnTo>
                <a:close/>
                <a:moveTo>
                  <a:pt x="8" y="14"/>
                </a:moveTo>
                <a:lnTo>
                  <a:pt x="8" y="14"/>
                </a:lnTo>
                <a:lnTo>
                  <a:pt x="8" y="14"/>
                </a:lnTo>
                <a:lnTo>
                  <a:pt x="9" y="14"/>
                </a:lnTo>
                <a:lnTo>
                  <a:pt x="9" y="13"/>
                </a:lnTo>
                <a:lnTo>
                  <a:pt x="10" y="13"/>
                </a:lnTo>
                <a:lnTo>
                  <a:pt x="10" y="13"/>
                </a:lnTo>
                <a:lnTo>
                  <a:pt x="10" y="13"/>
                </a:lnTo>
                <a:lnTo>
                  <a:pt x="10" y="12"/>
                </a:lnTo>
                <a:lnTo>
                  <a:pt x="11" y="12"/>
                </a:lnTo>
                <a:lnTo>
                  <a:pt x="11" y="12"/>
                </a:lnTo>
                <a:lnTo>
                  <a:pt x="12" y="12"/>
                </a:lnTo>
                <a:lnTo>
                  <a:pt x="12" y="11"/>
                </a:lnTo>
                <a:lnTo>
                  <a:pt x="13" y="11"/>
                </a:lnTo>
                <a:lnTo>
                  <a:pt x="13" y="11"/>
                </a:lnTo>
                <a:lnTo>
                  <a:pt x="14" y="11"/>
                </a:lnTo>
                <a:lnTo>
                  <a:pt x="14" y="10"/>
                </a:lnTo>
                <a:lnTo>
                  <a:pt x="16" y="10"/>
                </a:lnTo>
                <a:lnTo>
                  <a:pt x="16" y="10"/>
                </a:lnTo>
                <a:lnTo>
                  <a:pt x="27" y="10"/>
                </a:lnTo>
                <a:lnTo>
                  <a:pt x="29" y="10"/>
                </a:lnTo>
                <a:lnTo>
                  <a:pt x="29" y="10"/>
                </a:lnTo>
                <a:lnTo>
                  <a:pt x="27" y="8"/>
                </a:lnTo>
                <a:lnTo>
                  <a:pt x="30" y="8"/>
                </a:lnTo>
                <a:lnTo>
                  <a:pt x="30" y="10"/>
                </a:lnTo>
                <a:lnTo>
                  <a:pt x="33" y="10"/>
                </a:lnTo>
                <a:lnTo>
                  <a:pt x="33" y="10"/>
                </a:lnTo>
                <a:lnTo>
                  <a:pt x="34" y="10"/>
                </a:lnTo>
                <a:lnTo>
                  <a:pt x="34" y="11"/>
                </a:lnTo>
                <a:lnTo>
                  <a:pt x="35" y="11"/>
                </a:lnTo>
                <a:lnTo>
                  <a:pt x="35" y="11"/>
                </a:lnTo>
                <a:lnTo>
                  <a:pt x="35" y="11"/>
                </a:lnTo>
                <a:lnTo>
                  <a:pt x="35" y="12"/>
                </a:lnTo>
                <a:lnTo>
                  <a:pt x="36" y="12"/>
                </a:lnTo>
                <a:lnTo>
                  <a:pt x="36" y="12"/>
                </a:lnTo>
                <a:lnTo>
                  <a:pt x="36" y="12"/>
                </a:lnTo>
                <a:lnTo>
                  <a:pt x="36" y="13"/>
                </a:lnTo>
                <a:lnTo>
                  <a:pt x="37" y="13"/>
                </a:lnTo>
                <a:lnTo>
                  <a:pt x="37" y="13"/>
                </a:lnTo>
                <a:lnTo>
                  <a:pt x="38" y="13"/>
                </a:lnTo>
                <a:lnTo>
                  <a:pt x="38" y="14"/>
                </a:lnTo>
                <a:lnTo>
                  <a:pt x="38" y="14"/>
                </a:lnTo>
                <a:lnTo>
                  <a:pt x="38" y="14"/>
                </a:lnTo>
                <a:lnTo>
                  <a:pt x="39" y="14"/>
                </a:lnTo>
                <a:lnTo>
                  <a:pt x="39" y="15"/>
                </a:lnTo>
                <a:lnTo>
                  <a:pt x="39" y="15"/>
                </a:lnTo>
                <a:lnTo>
                  <a:pt x="39" y="15"/>
                </a:lnTo>
                <a:lnTo>
                  <a:pt x="40" y="15"/>
                </a:lnTo>
                <a:lnTo>
                  <a:pt x="40" y="16"/>
                </a:lnTo>
                <a:lnTo>
                  <a:pt x="41" y="16"/>
                </a:lnTo>
                <a:lnTo>
                  <a:pt x="41" y="15"/>
                </a:lnTo>
                <a:lnTo>
                  <a:pt x="41" y="15"/>
                </a:lnTo>
                <a:lnTo>
                  <a:pt x="41" y="15"/>
                </a:lnTo>
                <a:lnTo>
                  <a:pt x="42" y="15"/>
                </a:lnTo>
                <a:lnTo>
                  <a:pt x="42" y="15"/>
                </a:lnTo>
                <a:lnTo>
                  <a:pt x="42" y="15"/>
                </a:lnTo>
                <a:lnTo>
                  <a:pt x="42" y="13"/>
                </a:lnTo>
                <a:lnTo>
                  <a:pt x="42" y="13"/>
                </a:lnTo>
                <a:lnTo>
                  <a:pt x="42" y="12"/>
                </a:lnTo>
                <a:lnTo>
                  <a:pt x="41" y="12"/>
                </a:lnTo>
                <a:lnTo>
                  <a:pt x="41" y="11"/>
                </a:lnTo>
                <a:lnTo>
                  <a:pt x="41" y="11"/>
                </a:lnTo>
                <a:lnTo>
                  <a:pt x="41" y="10"/>
                </a:lnTo>
                <a:lnTo>
                  <a:pt x="40" y="10"/>
                </a:lnTo>
                <a:lnTo>
                  <a:pt x="40" y="10"/>
                </a:lnTo>
                <a:lnTo>
                  <a:pt x="40" y="8"/>
                </a:lnTo>
                <a:lnTo>
                  <a:pt x="39" y="8"/>
                </a:lnTo>
                <a:lnTo>
                  <a:pt x="39" y="8"/>
                </a:lnTo>
                <a:lnTo>
                  <a:pt x="39" y="8"/>
                </a:lnTo>
                <a:lnTo>
                  <a:pt x="39" y="7"/>
                </a:lnTo>
                <a:lnTo>
                  <a:pt x="38" y="7"/>
                </a:lnTo>
                <a:lnTo>
                  <a:pt x="38" y="6"/>
                </a:lnTo>
                <a:lnTo>
                  <a:pt x="37" y="6"/>
                </a:lnTo>
                <a:lnTo>
                  <a:pt x="37" y="5"/>
                </a:lnTo>
                <a:lnTo>
                  <a:pt x="36" y="5"/>
                </a:lnTo>
                <a:lnTo>
                  <a:pt x="36" y="5"/>
                </a:lnTo>
                <a:lnTo>
                  <a:pt x="36" y="5"/>
                </a:lnTo>
                <a:lnTo>
                  <a:pt x="36" y="4"/>
                </a:lnTo>
                <a:lnTo>
                  <a:pt x="35" y="4"/>
                </a:lnTo>
                <a:lnTo>
                  <a:pt x="35" y="4"/>
                </a:lnTo>
                <a:lnTo>
                  <a:pt x="35" y="4"/>
                </a:lnTo>
                <a:lnTo>
                  <a:pt x="35" y="3"/>
                </a:lnTo>
                <a:lnTo>
                  <a:pt x="34" y="3"/>
                </a:lnTo>
                <a:lnTo>
                  <a:pt x="34" y="3"/>
                </a:lnTo>
                <a:lnTo>
                  <a:pt x="33" y="3"/>
                </a:lnTo>
                <a:lnTo>
                  <a:pt x="33" y="3"/>
                </a:lnTo>
                <a:lnTo>
                  <a:pt x="31" y="3"/>
                </a:lnTo>
                <a:lnTo>
                  <a:pt x="31" y="2"/>
                </a:lnTo>
                <a:lnTo>
                  <a:pt x="30" y="2"/>
                </a:lnTo>
                <a:lnTo>
                  <a:pt x="30" y="2"/>
                </a:lnTo>
                <a:lnTo>
                  <a:pt x="33" y="2"/>
                </a:lnTo>
                <a:lnTo>
                  <a:pt x="33" y="1"/>
                </a:lnTo>
                <a:lnTo>
                  <a:pt x="30" y="1"/>
                </a:lnTo>
                <a:lnTo>
                  <a:pt x="30" y="1"/>
                </a:lnTo>
                <a:lnTo>
                  <a:pt x="30" y="0"/>
                </a:lnTo>
                <a:lnTo>
                  <a:pt x="30" y="0"/>
                </a:lnTo>
                <a:lnTo>
                  <a:pt x="30" y="0"/>
                </a:lnTo>
                <a:lnTo>
                  <a:pt x="17" y="0"/>
                </a:lnTo>
                <a:lnTo>
                  <a:pt x="17" y="0"/>
                </a:lnTo>
                <a:lnTo>
                  <a:pt x="13" y="0"/>
                </a:lnTo>
                <a:lnTo>
                  <a:pt x="13" y="1"/>
                </a:lnTo>
                <a:lnTo>
                  <a:pt x="12" y="1"/>
                </a:lnTo>
                <a:lnTo>
                  <a:pt x="12" y="1"/>
                </a:lnTo>
                <a:lnTo>
                  <a:pt x="12" y="1"/>
                </a:lnTo>
                <a:lnTo>
                  <a:pt x="12" y="3"/>
                </a:lnTo>
                <a:lnTo>
                  <a:pt x="10" y="3"/>
                </a:lnTo>
                <a:lnTo>
                  <a:pt x="10" y="3"/>
                </a:lnTo>
                <a:lnTo>
                  <a:pt x="9" y="3"/>
                </a:lnTo>
                <a:lnTo>
                  <a:pt x="9" y="4"/>
                </a:lnTo>
                <a:lnTo>
                  <a:pt x="8" y="4"/>
                </a:lnTo>
                <a:lnTo>
                  <a:pt x="8" y="4"/>
                </a:lnTo>
                <a:lnTo>
                  <a:pt x="6" y="4"/>
                </a:lnTo>
                <a:lnTo>
                  <a:pt x="6" y="6"/>
                </a:lnTo>
                <a:lnTo>
                  <a:pt x="4" y="6"/>
                </a:lnTo>
                <a:lnTo>
                  <a:pt x="4" y="7"/>
                </a:lnTo>
                <a:lnTo>
                  <a:pt x="3" y="7"/>
                </a:lnTo>
                <a:lnTo>
                  <a:pt x="3" y="8"/>
                </a:lnTo>
                <a:lnTo>
                  <a:pt x="3" y="8"/>
                </a:lnTo>
                <a:lnTo>
                  <a:pt x="3" y="10"/>
                </a:lnTo>
                <a:lnTo>
                  <a:pt x="2" y="10"/>
                </a:lnTo>
                <a:lnTo>
                  <a:pt x="2" y="11"/>
                </a:lnTo>
                <a:lnTo>
                  <a:pt x="2" y="11"/>
                </a:lnTo>
                <a:lnTo>
                  <a:pt x="2" y="13"/>
                </a:lnTo>
                <a:lnTo>
                  <a:pt x="1" y="13"/>
                </a:lnTo>
                <a:lnTo>
                  <a:pt x="1" y="14"/>
                </a:lnTo>
                <a:lnTo>
                  <a:pt x="1" y="14"/>
                </a:lnTo>
                <a:lnTo>
                  <a:pt x="1" y="15"/>
                </a:lnTo>
                <a:lnTo>
                  <a:pt x="0" y="15"/>
                </a:lnTo>
                <a:lnTo>
                  <a:pt x="0" y="28"/>
                </a:lnTo>
                <a:lnTo>
                  <a:pt x="1" y="28"/>
                </a:lnTo>
                <a:lnTo>
                  <a:pt x="1" y="27"/>
                </a:lnTo>
                <a:lnTo>
                  <a:pt x="0" y="27"/>
                </a:lnTo>
                <a:lnTo>
                  <a:pt x="0" y="26"/>
                </a:lnTo>
                <a:lnTo>
                  <a:pt x="1" y="26"/>
                </a:lnTo>
                <a:lnTo>
                  <a:pt x="1" y="27"/>
                </a:lnTo>
                <a:lnTo>
                  <a:pt x="2" y="27"/>
                </a:lnTo>
                <a:lnTo>
                  <a:pt x="2" y="25"/>
                </a:lnTo>
                <a:lnTo>
                  <a:pt x="2" y="25"/>
                </a:lnTo>
                <a:lnTo>
                  <a:pt x="2" y="20"/>
                </a:lnTo>
                <a:lnTo>
                  <a:pt x="3" y="20"/>
                </a:lnTo>
                <a:lnTo>
                  <a:pt x="3" y="19"/>
                </a:lnTo>
                <a:lnTo>
                  <a:pt x="4" y="19"/>
                </a:lnTo>
                <a:lnTo>
                  <a:pt x="4" y="17"/>
                </a:lnTo>
                <a:lnTo>
                  <a:pt x="4" y="17"/>
                </a:lnTo>
                <a:lnTo>
                  <a:pt x="4" y="16"/>
                </a:lnTo>
                <a:lnTo>
                  <a:pt x="5" y="16"/>
                </a:lnTo>
                <a:lnTo>
                  <a:pt x="5" y="16"/>
                </a:lnTo>
                <a:lnTo>
                  <a:pt x="5" y="16"/>
                </a:lnTo>
                <a:lnTo>
                  <a:pt x="5" y="15"/>
                </a:lnTo>
                <a:lnTo>
                  <a:pt x="6" y="15"/>
                </a:lnTo>
                <a:lnTo>
                  <a:pt x="6" y="15"/>
                </a:lnTo>
                <a:lnTo>
                  <a:pt x="8" y="15"/>
                </a:lnTo>
                <a:lnTo>
                  <a:pt x="8" y="14"/>
                </a:lnTo>
                <a:close/>
              </a:path>
            </a:pathLst>
          </a:custGeom>
          <a:solidFill>
            <a:srgbClr val="BB8A5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4" name="Freeform 33">
            <a:extLst>
              <a:ext uri="{FF2B5EF4-FFF2-40B4-BE49-F238E27FC236}">
                <a16:creationId xmlns:a16="http://schemas.microsoft.com/office/drawing/2014/main" id="{7DC92BF8-9A0B-E9BE-DB9B-211D8C53BDFD}"/>
              </a:ext>
            </a:extLst>
          </p:cNvPr>
          <p:cNvSpPr>
            <a:spLocks/>
          </p:cNvSpPr>
          <p:nvPr userDrawn="1"/>
        </p:nvSpPr>
        <p:spPr bwMode="auto">
          <a:xfrm>
            <a:off x="7275513" y="458573"/>
            <a:ext cx="1588" cy="1588"/>
          </a:xfrm>
          <a:custGeom>
            <a:avLst/>
            <a:gdLst/>
            <a:ahLst/>
            <a:cxnLst>
              <a:cxn ang="0">
                <a:pos x="0" y="5"/>
              </a:cxn>
              <a:cxn ang="0">
                <a:pos x="1" y="5"/>
              </a:cxn>
              <a:cxn ang="0">
                <a:pos x="1" y="4"/>
              </a:cxn>
              <a:cxn ang="0">
                <a:pos x="1" y="4"/>
              </a:cxn>
              <a:cxn ang="0">
                <a:pos x="1" y="3"/>
              </a:cxn>
              <a:cxn ang="0">
                <a:pos x="2" y="3"/>
              </a:cxn>
              <a:cxn ang="0">
                <a:pos x="2" y="0"/>
              </a:cxn>
              <a:cxn ang="0">
                <a:pos x="0" y="0"/>
              </a:cxn>
              <a:cxn ang="0">
                <a:pos x="0" y="5"/>
              </a:cxn>
            </a:cxnLst>
            <a:rect l="0" t="0" r="r" b="b"/>
            <a:pathLst>
              <a:path w="2" h="5">
                <a:moveTo>
                  <a:pt x="0" y="5"/>
                </a:moveTo>
                <a:lnTo>
                  <a:pt x="1" y="5"/>
                </a:lnTo>
                <a:lnTo>
                  <a:pt x="1" y="4"/>
                </a:lnTo>
                <a:lnTo>
                  <a:pt x="1" y="4"/>
                </a:lnTo>
                <a:lnTo>
                  <a:pt x="1" y="3"/>
                </a:lnTo>
                <a:lnTo>
                  <a:pt x="2" y="3"/>
                </a:lnTo>
                <a:lnTo>
                  <a:pt x="2" y="0"/>
                </a:lnTo>
                <a:lnTo>
                  <a:pt x="0" y="0"/>
                </a:lnTo>
                <a:lnTo>
                  <a:pt x="0" y="5"/>
                </a:lnTo>
                <a:close/>
              </a:path>
            </a:pathLst>
          </a:custGeom>
          <a:solidFill>
            <a:srgbClr val="B66E3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5" name="Freeform 34">
            <a:extLst>
              <a:ext uri="{FF2B5EF4-FFF2-40B4-BE49-F238E27FC236}">
                <a16:creationId xmlns:a16="http://schemas.microsoft.com/office/drawing/2014/main" id="{B1C44EBA-CFA1-6297-5530-C3C08B4CA581}"/>
              </a:ext>
            </a:extLst>
          </p:cNvPr>
          <p:cNvSpPr>
            <a:spLocks/>
          </p:cNvSpPr>
          <p:nvPr userDrawn="1"/>
        </p:nvSpPr>
        <p:spPr bwMode="auto">
          <a:xfrm>
            <a:off x="7278688" y="458573"/>
            <a:ext cx="1588" cy="3175"/>
          </a:xfrm>
          <a:custGeom>
            <a:avLst/>
            <a:gdLst/>
            <a:ahLst/>
            <a:cxnLst>
              <a:cxn ang="0">
                <a:pos x="2" y="5"/>
              </a:cxn>
              <a:cxn ang="0">
                <a:pos x="3" y="5"/>
              </a:cxn>
              <a:cxn ang="0">
                <a:pos x="3" y="4"/>
              </a:cxn>
              <a:cxn ang="0">
                <a:pos x="3" y="4"/>
              </a:cxn>
              <a:cxn ang="0">
                <a:pos x="3" y="4"/>
              </a:cxn>
              <a:cxn ang="0">
                <a:pos x="2" y="4"/>
              </a:cxn>
              <a:cxn ang="0">
                <a:pos x="2" y="2"/>
              </a:cxn>
              <a:cxn ang="0">
                <a:pos x="2" y="2"/>
              </a:cxn>
              <a:cxn ang="0">
                <a:pos x="2" y="0"/>
              </a:cxn>
              <a:cxn ang="0">
                <a:pos x="3" y="0"/>
              </a:cxn>
              <a:cxn ang="0">
                <a:pos x="3" y="0"/>
              </a:cxn>
              <a:cxn ang="0">
                <a:pos x="2" y="0"/>
              </a:cxn>
              <a:cxn ang="0">
                <a:pos x="2" y="0"/>
              </a:cxn>
              <a:cxn ang="0">
                <a:pos x="0" y="0"/>
              </a:cxn>
              <a:cxn ang="0">
                <a:pos x="0" y="2"/>
              </a:cxn>
              <a:cxn ang="0">
                <a:pos x="0" y="2"/>
              </a:cxn>
              <a:cxn ang="0">
                <a:pos x="0" y="4"/>
              </a:cxn>
              <a:cxn ang="0">
                <a:pos x="2" y="4"/>
              </a:cxn>
              <a:cxn ang="0">
                <a:pos x="2" y="5"/>
              </a:cxn>
            </a:cxnLst>
            <a:rect l="0" t="0" r="r" b="b"/>
            <a:pathLst>
              <a:path w="3" h="5">
                <a:moveTo>
                  <a:pt x="2" y="5"/>
                </a:moveTo>
                <a:lnTo>
                  <a:pt x="3" y="5"/>
                </a:lnTo>
                <a:lnTo>
                  <a:pt x="3" y="4"/>
                </a:lnTo>
                <a:lnTo>
                  <a:pt x="3" y="4"/>
                </a:lnTo>
                <a:lnTo>
                  <a:pt x="3" y="4"/>
                </a:lnTo>
                <a:lnTo>
                  <a:pt x="2" y="4"/>
                </a:lnTo>
                <a:lnTo>
                  <a:pt x="2" y="2"/>
                </a:lnTo>
                <a:lnTo>
                  <a:pt x="2" y="2"/>
                </a:lnTo>
                <a:lnTo>
                  <a:pt x="2" y="0"/>
                </a:lnTo>
                <a:lnTo>
                  <a:pt x="3" y="0"/>
                </a:lnTo>
                <a:lnTo>
                  <a:pt x="3" y="0"/>
                </a:lnTo>
                <a:lnTo>
                  <a:pt x="2" y="0"/>
                </a:lnTo>
                <a:lnTo>
                  <a:pt x="2" y="0"/>
                </a:lnTo>
                <a:lnTo>
                  <a:pt x="0" y="0"/>
                </a:lnTo>
                <a:lnTo>
                  <a:pt x="0" y="2"/>
                </a:lnTo>
                <a:lnTo>
                  <a:pt x="0" y="2"/>
                </a:lnTo>
                <a:lnTo>
                  <a:pt x="0" y="4"/>
                </a:lnTo>
                <a:lnTo>
                  <a:pt x="2" y="4"/>
                </a:lnTo>
                <a:lnTo>
                  <a:pt x="2" y="5"/>
                </a:lnTo>
                <a:close/>
              </a:path>
            </a:pathLst>
          </a:custGeom>
          <a:solidFill>
            <a:srgbClr val="D2B089"/>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6" name="Rectangle 675">
            <a:extLst>
              <a:ext uri="{FF2B5EF4-FFF2-40B4-BE49-F238E27FC236}">
                <a16:creationId xmlns:a16="http://schemas.microsoft.com/office/drawing/2014/main" id="{C0F7FC06-A83A-CD24-814B-0E0AFE65E72C}"/>
              </a:ext>
            </a:extLst>
          </p:cNvPr>
          <p:cNvSpPr>
            <a:spLocks noChangeArrowheads="1"/>
          </p:cNvSpPr>
          <p:nvPr userDrawn="1"/>
        </p:nvSpPr>
        <p:spPr bwMode="auto">
          <a:xfrm>
            <a:off x="7275513" y="461748"/>
            <a:ext cx="1588" cy="1588"/>
          </a:xfrm>
          <a:prstGeom prst="rect">
            <a:avLst/>
          </a:prstGeom>
          <a:solidFill>
            <a:srgbClr val="947352"/>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7" name="Freeform 36">
            <a:extLst>
              <a:ext uri="{FF2B5EF4-FFF2-40B4-BE49-F238E27FC236}">
                <a16:creationId xmlns:a16="http://schemas.microsoft.com/office/drawing/2014/main" id="{D9DB7E15-376F-3511-E8CF-730FFA9BE1D1}"/>
              </a:ext>
            </a:extLst>
          </p:cNvPr>
          <p:cNvSpPr>
            <a:spLocks/>
          </p:cNvSpPr>
          <p:nvPr userDrawn="1"/>
        </p:nvSpPr>
        <p:spPr bwMode="auto">
          <a:xfrm>
            <a:off x="7297738" y="460160"/>
            <a:ext cx="1588" cy="1588"/>
          </a:xfrm>
          <a:custGeom>
            <a:avLst/>
            <a:gdLst/>
            <a:ahLst/>
            <a:cxnLst>
              <a:cxn ang="0">
                <a:pos x="2" y="1"/>
              </a:cxn>
              <a:cxn ang="0">
                <a:pos x="1" y="1"/>
              </a:cxn>
              <a:cxn ang="0">
                <a:pos x="1" y="0"/>
              </a:cxn>
              <a:cxn ang="0">
                <a:pos x="0" y="0"/>
              </a:cxn>
              <a:cxn ang="0">
                <a:pos x="0" y="2"/>
              </a:cxn>
              <a:cxn ang="0">
                <a:pos x="0" y="2"/>
              </a:cxn>
              <a:cxn ang="0">
                <a:pos x="0" y="3"/>
              </a:cxn>
              <a:cxn ang="0">
                <a:pos x="2" y="3"/>
              </a:cxn>
              <a:cxn ang="0">
                <a:pos x="2" y="1"/>
              </a:cxn>
            </a:cxnLst>
            <a:rect l="0" t="0" r="r" b="b"/>
            <a:pathLst>
              <a:path w="2" h="3">
                <a:moveTo>
                  <a:pt x="2" y="1"/>
                </a:moveTo>
                <a:lnTo>
                  <a:pt x="1" y="1"/>
                </a:lnTo>
                <a:lnTo>
                  <a:pt x="1" y="0"/>
                </a:lnTo>
                <a:lnTo>
                  <a:pt x="0" y="0"/>
                </a:lnTo>
                <a:lnTo>
                  <a:pt x="0" y="2"/>
                </a:lnTo>
                <a:lnTo>
                  <a:pt x="0" y="2"/>
                </a:lnTo>
                <a:lnTo>
                  <a:pt x="0" y="3"/>
                </a:lnTo>
                <a:lnTo>
                  <a:pt x="2" y="3"/>
                </a:lnTo>
                <a:lnTo>
                  <a:pt x="2" y="1"/>
                </a:lnTo>
                <a:close/>
              </a:path>
            </a:pathLst>
          </a:custGeom>
          <a:solidFill>
            <a:srgbClr val="93573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8" name="Freeform 37">
            <a:extLst>
              <a:ext uri="{FF2B5EF4-FFF2-40B4-BE49-F238E27FC236}">
                <a16:creationId xmlns:a16="http://schemas.microsoft.com/office/drawing/2014/main" id="{093BE8A5-1AFC-161C-8F65-3A8D91B896C7}"/>
              </a:ext>
            </a:extLst>
          </p:cNvPr>
          <p:cNvSpPr>
            <a:spLocks/>
          </p:cNvSpPr>
          <p:nvPr userDrawn="1"/>
        </p:nvSpPr>
        <p:spPr bwMode="auto">
          <a:xfrm>
            <a:off x="7277100" y="461748"/>
            <a:ext cx="4763" cy="1588"/>
          </a:xfrm>
          <a:custGeom>
            <a:avLst/>
            <a:gdLst/>
            <a:ahLst/>
            <a:cxnLst>
              <a:cxn ang="0">
                <a:pos x="0" y="1"/>
              </a:cxn>
              <a:cxn ang="0">
                <a:pos x="0" y="3"/>
              </a:cxn>
              <a:cxn ang="0">
                <a:pos x="1" y="3"/>
              </a:cxn>
              <a:cxn ang="0">
                <a:pos x="1" y="4"/>
              </a:cxn>
              <a:cxn ang="0">
                <a:pos x="1" y="4"/>
              </a:cxn>
              <a:cxn ang="0">
                <a:pos x="1" y="5"/>
              </a:cxn>
              <a:cxn ang="0">
                <a:pos x="7" y="5"/>
              </a:cxn>
              <a:cxn ang="0">
                <a:pos x="7" y="5"/>
              </a:cxn>
              <a:cxn ang="0">
                <a:pos x="9" y="5"/>
              </a:cxn>
              <a:cxn ang="0">
                <a:pos x="9" y="4"/>
              </a:cxn>
              <a:cxn ang="0">
                <a:pos x="4" y="4"/>
              </a:cxn>
              <a:cxn ang="0">
                <a:pos x="4" y="4"/>
              </a:cxn>
              <a:cxn ang="0">
                <a:pos x="4" y="4"/>
              </a:cxn>
              <a:cxn ang="0">
                <a:pos x="4" y="3"/>
              </a:cxn>
              <a:cxn ang="0">
                <a:pos x="1" y="3"/>
              </a:cxn>
              <a:cxn ang="0">
                <a:pos x="1" y="0"/>
              </a:cxn>
              <a:cxn ang="0">
                <a:pos x="1" y="0"/>
              </a:cxn>
              <a:cxn ang="0">
                <a:pos x="1" y="1"/>
              </a:cxn>
              <a:cxn ang="0">
                <a:pos x="0" y="1"/>
              </a:cxn>
            </a:cxnLst>
            <a:rect l="0" t="0" r="r" b="b"/>
            <a:pathLst>
              <a:path w="9" h="5">
                <a:moveTo>
                  <a:pt x="0" y="1"/>
                </a:moveTo>
                <a:lnTo>
                  <a:pt x="0" y="3"/>
                </a:lnTo>
                <a:lnTo>
                  <a:pt x="1" y="3"/>
                </a:lnTo>
                <a:lnTo>
                  <a:pt x="1" y="4"/>
                </a:lnTo>
                <a:lnTo>
                  <a:pt x="1" y="4"/>
                </a:lnTo>
                <a:lnTo>
                  <a:pt x="1" y="5"/>
                </a:lnTo>
                <a:lnTo>
                  <a:pt x="7" y="5"/>
                </a:lnTo>
                <a:lnTo>
                  <a:pt x="7" y="5"/>
                </a:lnTo>
                <a:lnTo>
                  <a:pt x="9" y="5"/>
                </a:lnTo>
                <a:lnTo>
                  <a:pt x="9" y="4"/>
                </a:lnTo>
                <a:lnTo>
                  <a:pt x="4" y="4"/>
                </a:lnTo>
                <a:lnTo>
                  <a:pt x="4" y="4"/>
                </a:lnTo>
                <a:lnTo>
                  <a:pt x="4" y="4"/>
                </a:lnTo>
                <a:lnTo>
                  <a:pt x="4" y="3"/>
                </a:lnTo>
                <a:lnTo>
                  <a:pt x="1" y="3"/>
                </a:lnTo>
                <a:lnTo>
                  <a:pt x="1" y="0"/>
                </a:lnTo>
                <a:lnTo>
                  <a:pt x="1" y="0"/>
                </a:lnTo>
                <a:lnTo>
                  <a:pt x="1" y="1"/>
                </a:lnTo>
                <a:lnTo>
                  <a:pt x="0" y="1"/>
                </a:lnTo>
                <a:close/>
              </a:path>
            </a:pathLst>
          </a:custGeom>
          <a:solidFill>
            <a:srgbClr val="B4946E"/>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9" name="Freeform 38">
            <a:extLst>
              <a:ext uri="{FF2B5EF4-FFF2-40B4-BE49-F238E27FC236}">
                <a16:creationId xmlns:a16="http://schemas.microsoft.com/office/drawing/2014/main" id="{8C0BFCD2-2256-540E-E854-1A1F2DE576DA}"/>
              </a:ext>
            </a:extLst>
          </p:cNvPr>
          <p:cNvSpPr>
            <a:spLocks/>
          </p:cNvSpPr>
          <p:nvPr userDrawn="1"/>
        </p:nvSpPr>
        <p:spPr bwMode="auto">
          <a:xfrm>
            <a:off x="7289800" y="461748"/>
            <a:ext cx="4763" cy="1588"/>
          </a:xfrm>
          <a:custGeom>
            <a:avLst/>
            <a:gdLst/>
            <a:ahLst/>
            <a:cxnLst>
              <a:cxn ang="0">
                <a:pos x="0" y="2"/>
              </a:cxn>
              <a:cxn ang="0">
                <a:pos x="0" y="2"/>
              </a:cxn>
              <a:cxn ang="0">
                <a:pos x="1" y="2"/>
              </a:cxn>
              <a:cxn ang="0">
                <a:pos x="1" y="3"/>
              </a:cxn>
              <a:cxn ang="0">
                <a:pos x="1" y="3"/>
              </a:cxn>
              <a:cxn ang="0">
                <a:pos x="1" y="4"/>
              </a:cxn>
              <a:cxn ang="0">
                <a:pos x="8" y="4"/>
              </a:cxn>
              <a:cxn ang="0">
                <a:pos x="8" y="3"/>
              </a:cxn>
              <a:cxn ang="0">
                <a:pos x="9" y="3"/>
              </a:cxn>
              <a:cxn ang="0">
                <a:pos x="9" y="3"/>
              </a:cxn>
              <a:cxn ang="0">
                <a:pos x="11" y="3"/>
              </a:cxn>
              <a:cxn ang="0">
                <a:pos x="11" y="0"/>
              </a:cxn>
              <a:cxn ang="0">
                <a:pos x="11" y="0"/>
              </a:cxn>
              <a:cxn ang="0">
                <a:pos x="11" y="2"/>
              </a:cxn>
              <a:cxn ang="0">
                <a:pos x="0" y="2"/>
              </a:cxn>
            </a:cxnLst>
            <a:rect l="0" t="0" r="r" b="b"/>
            <a:pathLst>
              <a:path w="11" h="4">
                <a:moveTo>
                  <a:pt x="0" y="2"/>
                </a:moveTo>
                <a:lnTo>
                  <a:pt x="0" y="2"/>
                </a:lnTo>
                <a:lnTo>
                  <a:pt x="1" y="2"/>
                </a:lnTo>
                <a:lnTo>
                  <a:pt x="1" y="3"/>
                </a:lnTo>
                <a:lnTo>
                  <a:pt x="1" y="3"/>
                </a:lnTo>
                <a:lnTo>
                  <a:pt x="1" y="4"/>
                </a:lnTo>
                <a:lnTo>
                  <a:pt x="8" y="4"/>
                </a:lnTo>
                <a:lnTo>
                  <a:pt x="8" y="3"/>
                </a:lnTo>
                <a:lnTo>
                  <a:pt x="9" y="3"/>
                </a:lnTo>
                <a:lnTo>
                  <a:pt x="9" y="3"/>
                </a:lnTo>
                <a:lnTo>
                  <a:pt x="11" y="3"/>
                </a:lnTo>
                <a:lnTo>
                  <a:pt x="11" y="0"/>
                </a:lnTo>
                <a:lnTo>
                  <a:pt x="11" y="0"/>
                </a:lnTo>
                <a:lnTo>
                  <a:pt x="11" y="2"/>
                </a:lnTo>
                <a:lnTo>
                  <a:pt x="0" y="2"/>
                </a:lnTo>
                <a:close/>
              </a:path>
            </a:pathLst>
          </a:custGeom>
          <a:solidFill>
            <a:srgbClr val="CAB69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0" name="Freeform 39">
            <a:extLst>
              <a:ext uri="{FF2B5EF4-FFF2-40B4-BE49-F238E27FC236}">
                <a16:creationId xmlns:a16="http://schemas.microsoft.com/office/drawing/2014/main" id="{D3988B82-7C83-FFE6-2079-4045E9BD1E7A}"/>
              </a:ext>
            </a:extLst>
          </p:cNvPr>
          <p:cNvSpPr>
            <a:spLocks/>
          </p:cNvSpPr>
          <p:nvPr userDrawn="1"/>
        </p:nvSpPr>
        <p:spPr bwMode="auto">
          <a:xfrm>
            <a:off x="7275513" y="460160"/>
            <a:ext cx="1588" cy="4763"/>
          </a:xfrm>
          <a:custGeom>
            <a:avLst/>
            <a:gdLst/>
            <a:ahLst/>
            <a:cxnLst>
              <a:cxn ang="0">
                <a:pos x="2" y="2"/>
              </a:cxn>
              <a:cxn ang="0">
                <a:pos x="2" y="3"/>
              </a:cxn>
              <a:cxn ang="0">
                <a:pos x="1" y="3"/>
              </a:cxn>
              <a:cxn ang="0">
                <a:pos x="1" y="4"/>
              </a:cxn>
              <a:cxn ang="0">
                <a:pos x="1" y="4"/>
              </a:cxn>
              <a:cxn ang="0">
                <a:pos x="1" y="5"/>
              </a:cxn>
              <a:cxn ang="0">
                <a:pos x="0" y="5"/>
              </a:cxn>
              <a:cxn ang="0">
                <a:pos x="0" y="6"/>
              </a:cxn>
              <a:cxn ang="0">
                <a:pos x="1" y="6"/>
              </a:cxn>
              <a:cxn ang="0">
                <a:pos x="1" y="7"/>
              </a:cxn>
              <a:cxn ang="0">
                <a:pos x="1" y="7"/>
              </a:cxn>
              <a:cxn ang="0">
                <a:pos x="1" y="8"/>
              </a:cxn>
              <a:cxn ang="0">
                <a:pos x="1" y="8"/>
              </a:cxn>
              <a:cxn ang="0">
                <a:pos x="1" y="8"/>
              </a:cxn>
              <a:cxn ang="0">
                <a:pos x="2" y="8"/>
              </a:cxn>
              <a:cxn ang="0">
                <a:pos x="2" y="9"/>
              </a:cxn>
              <a:cxn ang="0">
                <a:pos x="3" y="9"/>
              </a:cxn>
              <a:cxn ang="0">
                <a:pos x="3" y="10"/>
              </a:cxn>
              <a:cxn ang="0">
                <a:pos x="3" y="10"/>
              </a:cxn>
              <a:cxn ang="0">
                <a:pos x="3" y="0"/>
              </a:cxn>
              <a:cxn ang="0">
                <a:pos x="3" y="0"/>
              </a:cxn>
              <a:cxn ang="0">
                <a:pos x="3" y="1"/>
              </a:cxn>
              <a:cxn ang="0">
                <a:pos x="2" y="1"/>
              </a:cxn>
              <a:cxn ang="0">
                <a:pos x="2" y="2"/>
              </a:cxn>
              <a:cxn ang="0">
                <a:pos x="2" y="2"/>
              </a:cxn>
            </a:cxnLst>
            <a:rect l="0" t="0" r="r" b="b"/>
            <a:pathLst>
              <a:path w="3" h="10">
                <a:moveTo>
                  <a:pt x="2" y="2"/>
                </a:moveTo>
                <a:lnTo>
                  <a:pt x="2" y="3"/>
                </a:lnTo>
                <a:lnTo>
                  <a:pt x="1" y="3"/>
                </a:lnTo>
                <a:lnTo>
                  <a:pt x="1" y="4"/>
                </a:lnTo>
                <a:lnTo>
                  <a:pt x="1" y="4"/>
                </a:lnTo>
                <a:lnTo>
                  <a:pt x="1" y="5"/>
                </a:lnTo>
                <a:lnTo>
                  <a:pt x="0" y="5"/>
                </a:lnTo>
                <a:lnTo>
                  <a:pt x="0" y="6"/>
                </a:lnTo>
                <a:lnTo>
                  <a:pt x="1" y="6"/>
                </a:lnTo>
                <a:lnTo>
                  <a:pt x="1" y="7"/>
                </a:lnTo>
                <a:lnTo>
                  <a:pt x="1" y="7"/>
                </a:lnTo>
                <a:lnTo>
                  <a:pt x="1" y="8"/>
                </a:lnTo>
                <a:lnTo>
                  <a:pt x="1" y="8"/>
                </a:lnTo>
                <a:lnTo>
                  <a:pt x="1" y="8"/>
                </a:lnTo>
                <a:lnTo>
                  <a:pt x="2" y="8"/>
                </a:lnTo>
                <a:lnTo>
                  <a:pt x="2" y="9"/>
                </a:lnTo>
                <a:lnTo>
                  <a:pt x="3" y="9"/>
                </a:lnTo>
                <a:lnTo>
                  <a:pt x="3" y="10"/>
                </a:lnTo>
                <a:lnTo>
                  <a:pt x="3" y="10"/>
                </a:lnTo>
                <a:lnTo>
                  <a:pt x="3" y="0"/>
                </a:lnTo>
                <a:lnTo>
                  <a:pt x="3" y="0"/>
                </a:lnTo>
                <a:lnTo>
                  <a:pt x="3" y="1"/>
                </a:lnTo>
                <a:lnTo>
                  <a:pt x="2" y="1"/>
                </a:lnTo>
                <a:lnTo>
                  <a:pt x="2" y="2"/>
                </a:lnTo>
                <a:lnTo>
                  <a:pt x="2" y="2"/>
                </a:lnTo>
                <a:close/>
              </a:path>
            </a:pathLst>
          </a:custGeom>
          <a:solidFill>
            <a:srgbClr val="DBC9A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1" name="Freeform 40">
            <a:extLst>
              <a:ext uri="{FF2B5EF4-FFF2-40B4-BE49-F238E27FC236}">
                <a16:creationId xmlns:a16="http://schemas.microsoft.com/office/drawing/2014/main" id="{E288B4BE-ADF6-7AEC-F5B4-71B5FA17D0D8}"/>
              </a:ext>
            </a:extLst>
          </p:cNvPr>
          <p:cNvSpPr>
            <a:spLocks/>
          </p:cNvSpPr>
          <p:nvPr userDrawn="1"/>
        </p:nvSpPr>
        <p:spPr bwMode="auto">
          <a:xfrm>
            <a:off x="7280275" y="461748"/>
            <a:ext cx="9525" cy="3175"/>
          </a:xfrm>
          <a:custGeom>
            <a:avLst/>
            <a:gdLst/>
            <a:ahLst/>
            <a:cxnLst>
              <a:cxn ang="0">
                <a:pos x="0" y="1"/>
              </a:cxn>
              <a:cxn ang="0">
                <a:pos x="0" y="2"/>
              </a:cxn>
              <a:cxn ang="0">
                <a:pos x="0" y="2"/>
              </a:cxn>
              <a:cxn ang="0">
                <a:pos x="0" y="2"/>
              </a:cxn>
              <a:cxn ang="0">
                <a:pos x="9" y="2"/>
              </a:cxn>
              <a:cxn ang="0">
                <a:pos x="9" y="3"/>
              </a:cxn>
              <a:cxn ang="0">
                <a:pos x="10" y="3"/>
              </a:cxn>
              <a:cxn ang="0">
                <a:pos x="10" y="3"/>
              </a:cxn>
              <a:cxn ang="0">
                <a:pos x="12" y="3"/>
              </a:cxn>
              <a:cxn ang="0">
                <a:pos x="12" y="1"/>
              </a:cxn>
              <a:cxn ang="0">
                <a:pos x="15" y="1"/>
              </a:cxn>
              <a:cxn ang="0">
                <a:pos x="15" y="4"/>
              </a:cxn>
              <a:cxn ang="0">
                <a:pos x="15" y="4"/>
              </a:cxn>
              <a:cxn ang="0">
                <a:pos x="15" y="3"/>
              </a:cxn>
              <a:cxn ang="0">
                <a:pos x="16" y="3"/>
              </a:cxn>
              <a:cxn ang="0">
                <a:pos x="16" y="3"/>
              </a:cxn>
              <a:cxn ang="0">
                <a:pos x="18" y="3"/>
              </a:cxn>
              <a:cxn ang="0">
                <a:pos x="18" y="2"/>
              </a:cxn>
              <a:cxn ang="0">
                <a:pos x="19" y="2"/>
              </a:cxn>
              <a:cxn ang="0">
                <a:pos x="19" y="2"/>
              </a:cxn>
              <a:cxn ang="0">
                <a:pos x="19" y="2"/>
              </a:cxn>
              <a:cxn ang="0">
                <a:pos x="19" y="1"/>
              </a:cxn>
              <a:cxn ang="0">
                <a:pos x="19" y="1"/>
              </a:cxn>
              <a:cxn ang="0">
                <a:pos x="19" y="0"/>
              </a:cxn>
              <a:cxn ang="0">
                <a:pos x="2" y="0"/>
              </a:cxn>
              <a:cxn ang="0">
                <a:pos x="2" y="1"/>
              </a:cxn>
              <a:cxn ang="0">
                <a:pos x="0" y="1"/>
              </a:cxn>
            </a:cxnLst>
            <a:rect l="0" t="0" r="r" b="b"/>
            <a:pathLst>
              <a:path w="19" h="4">
                <a:moveTo>
                  <a:pt x="0" y="1"/>
                </a:moveTo>
                <a:lnTo>
                  <a:pt x="0" y="2"/>
                </a:lnTo>
                <a:lnTo>
                  <a:pt x="0" y="2"/>
                </a:lnTo>
                <a:lnTo>
                  <a:pt x="0" y="2"/>
                </a:lnTo>
                <a:lnTo>
                  <a:pt x="9" y="2"/>
                </a:lnTo>
                <a:lnTo>
                  <a:pt x="9" y="3"/>
                </a:lnTo>
                <a:lnTo>
                  <a:pt x="10" y="3"/>
                </a:lnTo>
                <a:lnTo>
                  <a:pt x="10" y="3"/>
                </a:lnTo>
                <a:lnTo>
                  <a:pt x="12" y="3"/>
                </a:lnTo>
                <a:lnTo>
                  <a:pt x="12" y="1"/>
                </a:lnTo>
                <a:lnTo>
                  <a:pt x="15" y="1"/>
                </a:lnTo>
                <a:lnTo>
                  <a:pt x="15" y="4"/>
                </a:lnTo>
                <a:lnTo>
                  <a:pt x="15" y="4"/>
                </a:lnTo>
                <a:lnTo>
                  <a:pt x="15" y="3"/>
                </a:lnTo>
                <a:lnTo>
                  <a:pt x="16" y="3"/>
                </a:lnTo>
                <a:lnTo>
                  <a:pt x="16" y="3"/>
                </a:lnTo>
                <a:lnTo>
                  <a:pt x="18" y="3"/>
                </a:lnTo>
                <a:lnTo>
                  <a:pt x="18" y="2"/>
                </a:lnTo>
                <a:lnTo>
                  <a:pt x="19" y="2"/>
                </a:lnTo>
                <a:lnTo>
                  <a:pt x="19" y="2"/>
                </a:lnTo>
                <a:lnTo>
                  <a:pt x="19" y="2"/>
                </a:lnTo>
                <a:lnTo>
                  <a:pt x="19" y="1"/>
                </a:lnTo>
                <a:lnTo>
                  <a:pt x="19" y="1"/>
                </a:lnTo>
                <a:lnTo>
                  <a:pt x="19" y="0"/>
                </a:lnTo>
                <a:lnTo>
                  <a:pt x="2" y="0"/>
                </a:lnTo>
                <a:lnTo>
                  <a:pt x="2" y="1"/>
                </a:lnTo>
                <a:lnTo>
                  <a:pt x="0" y="1"/>
                </a:lnTo>
                <a:close/>
              </a:path>
            </a:pathLst>
          </a:custGeom>
          <a:solidFill>
            <a:srgbClr val="CAB69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2" name="Freeform 41">
            <a:extLst>
              <a:ext uri="{FF2B5EF4-FFF2-40B4-BE49-F238E27FC236}">
                <a16:creationId xmlns:a16="http://schemas.microsoft.com/office/drawing/2014/main" id="{A608D164-094C-BB58-EF1F-DC0593837CF2}"/>
              </a:ext>
            </a:extLst>
          </p:cNvPr>
          <p:cNvSpPr>
            <a:spLocks/>
          </p:cNvSpPr>
          <p:nvPr userDrawn="1"/>
        </p:nvSpPr>
        <p:spPr bwMode="auto">
          <a:xfrm>
            <a:off x="7291388" y="463335"/>
            <a:ext cx="3175" cy="1588"/>
          </a:xfrm>
          <a:custGeom>
            <a:avLst/>
            <a:gdLst/>
            <a:ahLst/>
            <a:cxnLst>
              <a:cxn ang="0">
                <a:pos x="0" y="1"/>
              </a:cxn>
              <a:cxn ang="0">
                <a:pos x="0" y="1"/>
              </a:cxn>
              <a:cxn ang="0">
                <a:pos x="6" y="1"/>
              </a:cxn>
              <a:cxn ang="0">
                <a:pos x="6" y="2"/>
              </a:cxn>
              <a:cxn ang="0">
                <a:pos x="8" y="2"/>
              </a:cxn>
              <a:cxn ang="0">
                <a:pos x="8" y="0"/>
              </a:cxn>
              <a:cxn ang="0">
                <a:pos x="6" y="0"/>
              </a:cxn>
              <a:cxn ang="0">
                <a:pos x="6" y="0"/>
              </a:cxn>
              <a:cxn ang="0">
                <a:pos x="5" y="0"/>
              </a:cxn>
              <a:cxn ang="0">
                <a:pos x="5" y="1"/>
              </a:cxn>
              <a:cxn ang="0">
                <a:pos x="0" y="1"/>
              </a:cxn>
            </a:cxnLst>
            <a:rect l="0" t="0" r="r" b="b"/>
            <a:pathLst>
              <a:path w="8" h="2">
                <a:moveTo>
                  <a:pt x="0" y="1"/>
                </a:moveTo>
                <a:lnTo>
                  <a:pt x="0" y="1"/>
                </a:lnTo>
                <a:lnTo>
                  <a:pt x="6" y="1"/>
                </a:lnTo>
                <a:lnTo>
                  <a:pt x="6" y="2"/>
                </a:lnTo>
                <a:lnTo>
                  <a:pt x="8" y="2"/>
                </a:lnTo>
                <a:lnTo>
                  <a:pt x="8" y="0"/>
                </a:lnTo>
                <a:lnTo>
                  <a:pt x="6" y="0"/>
                </a:lnTo>
                <a:lnTo>
                  <a:pt x="6" y="0"/>
                </a:lnTo>
                <a:lnTo>
                  <a:pt x="5" y="0"/>
                </a:lnTo>
                <a:lnTo>
                  <a:pt x="5" y="1"/>
                </a:lnTo>
                <a:lnTo>
                  <a:pt x="0" y="1"/>
                </a:lnTo>
                <a:close/>
              </a:path>
            </a:pathLst>
          </a:custGeom>
          <a:solidFill>
            <a:srgbClr val="B7A67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3" name="Freeform 42">
            <a:extLst>
              <a:ext uri="{FF2B5EF4-FFF2-40B4-BE49-F238E27FC236}">
                <a16:creationId xmlns:a16="http://schemas.microsoft.com/office/drawing/2014/main" id="{228BADC3-3877-536E-15FF-1267072225DB}"/>
              </a:ext>
            </a:extLst>
          </p:cNvPr>
          <p:cNvSpPr>
            <a:spLocks/>
          </p:cNvSpPr>
          <p:nvPr userDrawn="1"/>
        </p:nvSpPr>
        <p:spPr bwMode="auto">
          <a:xfrm>
            <a:off x="7289800" y="463335"/>
            <a:ext cx="4763" cy="1588"/>
          </a:xfrm>
          <a:custGeom>
            <a:avLst/>
            <a:gdLst/>
            <a:ahLst/>
            <a:cxnLst>
              <a:cxn ang="0">
                <a:pos x="0" y="1"/>
              </a:cxn>
              <a:cxn ang="0">
                <a:pos x="1" y="1"/>
              </a:cxn>
              <a:cxn ang="0">
                <a:pos x="1" y="0"/>
              </a:cxn>
              <a:cxn ang="0">
                <a:pos x="3" y="0"/>
              </a:cxn>
              <a:cxn ang="0">
                <a:pos x="3" y="1"/>
              </a:cxn>
              <a:cxn ang="0">
                <a:pos x="4" y="1"/>
              </a:cxn>
              <a:cxn ang="0">
                <a:pos x="4" y="1"/>
              </a:cxn>
              <a:cxn ang="0">
                <a:pos x="7" y="1"/>
              </a:cxn>
              <a:cxn ang="0">
                <a:pos x="7" y="2"/>
              </a:cxn>
              <a:cxn ang="0">
                <a:pos x="8" y="2"/>
              </a:cxn>
              <a:cxn ang="0">
                <a:pos x="8" y="2"/>
              </a:cxn>
              <a:cxn ang="0">
                <a:pos x="9" y="2"/>
              </a:cxn>
              <a:cxn ang="0">
                <a:pos x="9" y="3"/>
              </a:cxn>
              <a:cxn ang="0">
                <a:pos x="11" y="3"/>
              </a:cxn>
              <a:cxn ang="0">
                <a:pos x="11" y="4"/>
              </a:cxn>
              <a:cxn ang="0">
                <a:pos x="11" y="4"/>
              </a:cxn>
              <a:cxn ang="0">
                <a:pos x="11" y="1"/>
              </a:cxn>
              <a:cxn ang="0">
                <a:pos x="9" y="1"/>
              </a:cxn>
              <a:cxn ang="0">
                <a:pos x="9" y="0"/>
              </a:cxn>
              <a:cxn ang="0">
                <a:pos x="3" y="0"/>
              </a:cxn>
              <a:cxn ang="0">
                <a:pos x="3" y="0"/>
              </a:cxn>
              <a:cxn ang="0">
                <a:pos x="1" y="0"/>
              </a:cxn>
              <a:cxn ang="0">
                <a:pos x="1" y="0"/>
              </a:cxn>
              <a:cxn ang="0">
                <a:pos x="0" y="0"/>
              </a:cxn>
              <a:cxn ang="0">
                <a:pos x="0" y="1"/>
              </a:cxn>
            </a:cxnLst>
            <a:rect l="0" t="0" r="r" b="b"/>
            <a:pathLst>
              <a:path w="11" h="4">
                <a:moveTo>
                  <a:pt x="0" y="1"/>
                </a:moveTo>
                <a:lnTo>
                  <a:pt x="1" y="1"/>
                </a:lnTo>
                <a:lnTo>
                  <a:pt x="1" y="0"/>
                </a:lnTo>
                <a:lnTo>
                  <a:pt x="3" y="0"/>
                </a:lnTo>
                <a:lnTo>
                  <a:pt x="3" y="1"/>
                </a:lnTo>
                <a:lnTo>
                  <a:pt x="4" y="1"/>
                </a:lnTo>
                <a:lnTo>
                  <a:pt x="4" y="1"/>
                </a:lnTo>
                <a:lnTo>
                  <a:pt x="7" y="1"/>
                </a:lnTo>
                <a:lnTo>
                  <a:pt x="7" y="2"/>
                </a:lnTo>
                <a:lnTo>
                  <a:pt x="8" y="2"/>
                </a:lnTo>
                <a:lnTo>
                  <a:pt x="8" y="2"/>
                </a:lnTo>
                <a:lnTo>
                  <a:pt x="9" y="2"/>
                </a:lnTo>
                <a:lnTo>
                  <a:pt x="9" y="3"/>
                </a:lnTo>
                <a:lnTo>
                  <a:pt x="11" y="3"/>
                </a:lnTo>
                <a:lnTo>
                  <a:pt x="11" y="4"/>
                </a:lnTo>
                <a:lnTo>
                  <a:pt x="11" y="4"/>
                </a:lnTo>
                <a:lnTo>
                  <a:pt x="11" y="1"/>
                </a:lnTo>
                <a:lnTo>
                  <a:pt x="9" y="1"/>
                </a:lnTo>
                <a:lnTo>
                  <a:pt x="9" y="0"/>
                </a:lnTo>
                <a:lnTo>
                  <a:pt x="3" y="0"/>
                </a:lnTo>
                <a:lnTo>
                  <a:pt x="3" y="0"/>
                </a:lnTo>
                <a:lnTo>
                  <a:pt x="1" y="0"/>
                </a:lnTo>
                <a:lnTo>
                  <a:pt x="1" y="0"/>
                </a:lnTo>
                <a:lnTo>
                  <a:pt x="0" y="0"/>
                </a:lnTo>
                <a:lnTo>
                  <a:pt x="0" y="1"/>
                </a:lnTo>
                <a:close/>
              </a:path>
            </a:pathLst>
          </a:custGeom>
          <a:solidFill>
            <a:srgbClr val="98693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4" name="Freeform 43">
            <a:extLst>
              <a:ext uri="{FF2B5EF4-FFF2-40B4-BE49-F238E27FC236}">
                <a16:creationId xmlns:a16="http://schemas.microsoft.com/office/drawing/2014/main" id="{703AA154-1D4B-EC52-28C4-DAA6FD1D00CB}"/>
              </a:ext>
            </a:extLst>
          </p:cNvPr>
          <p:cNvSpPr>
            <a:spLocks/>
          </p:cNvSpPr>
          <p:nvPr userDrawn="1"/>
        </p:nvSpPr>
        <p:spPr bwMode="auto">
          <a:xfrm>
            <a:off x="7296150" y="458573"/>
            <a:ext cx="3175" cy="6350"/>
          </a:xfrm>
          <a:custGeom>
            <a:avLst/>
            <a:gdLst/>
            <a:ahLst/>
            <a:cxnLst>
              <a:cxn ang="0">
                <a:pos x="2" y="5"/>
              </a:cxn>
              <a:cxn ang="0">
                <a:pos x="0" y="5"/>
              </a:cxn>
              <a:cxn ang="0">
                <a:pos x="0" y="7"/>
              </a:cxn>
              <a:cxn ang="0">
                <a:pos x="1" y="7"/>
              </a:cxn>
              <a:cxn ang="0">
                <a:pos x="1" y="12"/>
              </a:cxn>
              <a:cxn ang="0">
                <a:pos x="2" y="12"/>
              </a:cxn>
              <a:cxn ang="0">
                <a:pos x="2" y="11"/>
              </a:cxn>
              <a:cxn ang="0">
                <a:pos x="2" y="11"/>
              </a:cxn>
              <a:cxn ang="0">
                <a:pos x="2" y="10"/>
              </a:cxn>
              <a:cxn ang="0">
                <a:pos x="2" y="10"/>
              </a:cxn>
              <a:cxn ang="0">
                <a:pos x="2" y="9"/>
              </a:cxn>
              <a:cxn ang="0">
                <a:pos x="3" y="9"/>
              </a:cxn>
              <a:cxn ang="0">
                <a:pos x="3" y="10"/>
              </a:cxn>
              <a:cxn ang="0">
                <a:pos x="4" y="10"/>
              </a:cxn>
              <a:cxn ang="0">
                <a:pos x="4" y="10"/>
              </a:cxn>
              <a:cxn ang="0">
                <a:pos x="4" y="10"/>
              </a:cxn>
              <a:cxn ang="0">
                <a:pos x="4" y="11"/>
              </a:cxn>
              <a:cxn ang="0">
                <a:pos x="6" y="11"/>
              </a:cxn>
              <a:cxn ang="0">
                <a:pos x="6" y="8"/>
              </a:cxn>
              <a:cxn ang="0">
                <a:pos x="6" y="8"/>
              </a:cxn>
              <a:cxn ang="0">
                <a:pos x="6" y="2"/>
              </a:cxn>
              <a:cxn ang="0">
                <a:pos x="4" y="2"/>
              </a:cxn>
              <a:cxn ang="0">
                <a:pos x="4" y="0"/>
              </a:cxn>
              <a:cxn ang="0">
                <a:pos x="4" y="0"/>
              </a:cxn>
              <a:cxn ang="0">
                <a:pos x="4" y="7"/>
              </a:cxn>
              <a:cxn ang="0">
                <a:pos x="2" y="7"/>
              </a:cxn>
              <a:cxn ang="0">
                <a:pos x="2" y="6"/>
              </a:cxn>
              <a:cxn ang="0">
                <a:pos x="2" y="6"/>
              </a:cxn>
              <a:cxn ang="0">
                <a:pos x="2" y="5"/>
              </a:cxn>
            </a:cxnLst>
            <a:rect l="0" t="0" r="r" b="b"/>
            <a:pathLst>
              <a:path w="6" h="12">
                <a:moveTo>
                  <a:pt x="2" y="5"/>
                </a:moveTo>
                <a:lnTo>
                  <a:pt x="0" y="5"/>
                </a:lnTo>
                <a:lnTo>
                  <a:pt x="0" y="7"/>
                </a:lnTo>
                <a:lnTo>
                  <a:pt x="1" y="7"/>
                </a:lnTo>
                <a:lnTo>
                  <a:pt x="1" y="12"/>
                </a:lnTo>
                <a:lnTo>
                  <a:pt x="2" y="12"/>
                </a:lnTo>
                <a:lnTo>
                  <a:pt x="2" y="11"/>
                </a:lnTo>
                <a:lnTo>
                  <a:pt x="2" y="11"/>
                </a:lnTo>
                <a:lnTo>
                  <a:pt x="2" y="10"/>
                </a:lnTo>
                <a:lnTo>
                  <a:pt x="2" y="10"/>
                </a:lnTo>
                <a:lnTo>
                  <a:pt x="2" y="9"/>
                </a:lnTo>
                <a:lnTo>
                  <a:pt x="3" y="9"/>
                </a:lnTo>
                <a:lnTo>
                  <a:pt x="3" y="10"/>
                </a:lnTo>
                <a:lnTo>
                  <a:pt x="4" y="10"/>
                </a:lnTo>
                <a:lnTo>
                  <a:pt x="4" y="10"/>
                </a:lnTo>
                <a:lnTo>
                  <a:pt x="4" y="10"/>
                </a:lnTo>
                <a:lnTo>
                  <a:pt x="4" y="11"/>
                </a:lnTo>
                <a:lnTo>
                  <a:pt x="6" y="11"/>
                </a:lnTo>
                <a:lnTo>
                  <a:pt x="6" y="8"/>
                </a:lnTo>
                <a:lnTo>
                  <a:pt x="6" y="8"/>
                </a:lnTo>
                <a:lnTo>
                  <a:pt x="6" y="2"/>
                </a:lnTo>
                <a:lnTo>
                  <a:pt x="4" y="2"/>
                </a:lnTo>
                <a:lnTo>
                  <a:pt x="4" y="0"/>
                </a:lnTo>
                <a:lnTo>
                  <a:pt x="4" y="0"/>
                </a:lnTo>
                <a:lnTo>
                  <a:pt x="4" y="7"/>
                </a:lnTo>
                <a:lnTo>
                  <a:pt x="2" y="7"/>
                </a:lnTo>
                <a:lnTo>
                  <a:pt x="2" y="6"/>
                </a:lnTo>
                <a:lnTo>
                  <a:pt x="2" y="6"/>
                </a:lnTo>
                <a:lnTo>
                  <a:pt x="2" y="5"/>
                </a:lnTo>
                <a:close/>
              </a:path>
            </a:pathLst>
          </a:custGeom>
          <a:solidFill>
            <a:srgbClr val="C8A98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5" name="Freeform 44">
            <a:extLst>
              <a:ext uri="{FF2B5EF4-FFF2-40B4-BE49-F238E27FC236}">
                <a16:creationId xmlns:a16="http://schemas.microsoft.com/office/drawing/2014/main" id="{5D0B2683-9C01-E3F0-85DB-175244BDA270}"/>
              </a:ext>
            </a:extLst>
          </p:cNvPr>
          <p:cNvSpPr>
            <a:spLocks/>
          </p:cNvSpPr>
          <p:nvPr userDrawn="1"/>
        </p:nvSpPr>
        <p:spPr bwMode="auto">
          <a:xfrm>
            <a:off x="7277100" y="456985"/>
            <a:ext cx="9525" cy="14288"/>
          </a:xfrm>
          <a:custGeom>
            <a:avLst/>
            <a:gdLst/>
            <a:ahLst/>
            <a:cxnLst>
              <a:cxn ang="0">
                <a:pos x="5" y="26"/>
              </a:cxn>
              <a:cxn ang="0">
                <a:pos x="6" y="26"/>
              </a:cxn>
              <a:cxn ang="0">
                <a:pos x="9" y="26"/>
              </a:cxn>
              <a:cxn ang="0">
                <a:pos x="7" y="25"/>
              </a:cxn>
              <a:cxn ang="0">
                <a:pos x="5" y="24"/>
              </a:cxn>
              <a:cxn ang="0">
                <a:pos x="5" y="23"/>
              </a:cxn>
              <a:cxn ang="0">
                <a:pos x="4" y="21"/>
              </a:cxn>
              <a:cxn ang="0">
                <a:pos x="4" y="21"/>
              </a:cxn>
              <a:cxn ang="0">
                <a:pos x="2" y="18"/>
              </a:cxn>
              <a:cxn ang="0">
                <a:pos x="4" y="18"/>
              </a:cxn>
              <a:cxn ang="0">
                <a:pos x="6" y="18"/>
              </a:cxn>
              <a:cxn ang="0">
                <a:pos x="7" y="19"/>
              </a:cxn>
              <a:cxn ang="0">
                <a:pos x="7" y="19"/>
              </a:cxn>
              <a:cxn ang="0">
                <a:pos x="12" y="19"/>
              </a:cxn>
              <a:cxn ang="0">
                <a:pos x="13" y="21"/>
              </a:cxn>
              <a:cxn ang="0">
                <a:pos x="13" y="23"/>
              </a:cxn>
              <a:cxn ang="0">
                <a:pos x="13" y="22"/>
              </a:cxn>
              <a:cxn ang="0">
                <a:pos x="14" y="21"/>
              </a:cxn>
              <a:cxn ang="0">
                <a:pos x="15" y="24"/>
              </a:cxn>
              <a:cxn ang="0">
                <a:pos x="17" y="22"/>
              </a:cxn>
              <a:cxn ang="0">
                <a:pos x="17" y="17"/>
              </a:cxn>
              <a:cxn ang="0">
                <a:pos x="17" y="19"/>
              </a:cxn>
              <a:cxn ang="0">
                <a:pos x="15" y="18"/>
              </a:cxn>
              <a:cxn ang="0">
                <a:pos x="14" y="18"/>
              </a:cxn>
              <a:cxn ang="0">
                <a:pos x="14" y="17"/>
              </a:cxn>
              <a:cxn ang="0">
                <a:pos x="13" y="15"/>
              </a:cxn>
              <a:cxn ang="0">
                <a:pos x="12" y="17"/>
              </a:cxn>
              <a:cxn ang="0">
                <a:pos x="12" y="18"/>
              </a:cxn>
              <a:cxn ang="0">
                <a:pos x="11" y="17"/>
              </a:cxn>
              <a:cxn ang="0">
                <a:pos x="9" y="17"/>
              </a:cxn>
              <a:cxn ang="0">
                <a:pos x="8" y="18"/>
              </a:cxn>
              <a:cxn ang="0">
                <a:pos x="7" y="17"/>
              </a:cxn>
              <a:cxn ang="0">
                <a:pos x="7" y="17"/>
              </a:cxn>
              <a:cxn ang="0">
                <a:pos x="5" y="15"/>
              </a:cxn>
              <a:cxn ang="0">
                <a:pos x="2" y="15"/>
              </a:cxn>
              <a:cxn ang="0">
                <a:pos x="0" y="6"/>
              </a:cxn>
              <a:cxn ang="0">
                <a:pos x="1" y="7"/>
              </a:cxn>
              <a:cxn ang="0">
                <a:pos x="1" y="8"/>
              </a:cxn>
              <a:cxn ang="0">
                <a:pos x="2" y="7"/>
              </a:cxn>
              <a:cxn ang="0">
                <a:pos x="4" y="6"/>
              </a:cxn>
              <a:cxn ang="0">
                <a:pos x="2" y="4"/>
              </a:cxn>
              <a:cxn ang="0">
                <a:pos x="2" y="2"/>
              </a:cxn>
              <a:cxn ang="0">
                <a:pos x="4" y="2"/>
              </a:cxn>
              <a:cxn ang="0">
                <a:pos x="5" y="1"/>
              </a:cxn>
              <a:cxn ang="0">
                <a:pos x="2" y="0"/>
              </a:cxn>
              <a:cxn ang="0">
                <a:pos x="1" y="1"/>
              </a:cxn>
              <a:cxn ang="0">
                <a:pos x="1" y="1"/>
              </a:cxn>
              <a:cxn ang="0">
                <a:pos x="0" y="6"/>
              </a:cxn>
              <a:cxn ang="0">
                <a:pos x="0" y="17"/>
              </a:cxn>
              <a:cxn ang="0">
                <a:pos x="0" y="18"/>
              </a:cxn>
              <a:cxn ang="0">
                <a:pos x="1" y="20"/>
              </a:cxn>
              <a:cxn ang="0">
                <a:pos x="1" y="23"/>
              </a:cxn>
              <a:cxn ang="0">
                <a:pos x="2" y="25"/>
              </a:cxn>
              <a:cxn ang="0">
                <a:pos x="2" y="26"/>
              </a:cxn>
              <a:cxn ang="0">
                <a:pos x="4" y="27"/>
              </a:cxn>
              <a:cxn ang="0">
                <a:pos x="4" y="27"/>
              </a:cxn>
            </a:cxnLst>
            <a:rect l="0" t="0" r="r" b="b"/>
            <a:pathLst>
              <a:path w="17" h="27">
                <a:moveTo>
                  <a:pt x="5" y="27"/>
                </a:moveTo>
                <a:lnTo>
                  <a:pt x="5" y="26"/>
                </a:lnTo>
                <a:lnTo>
                  <a:pt x="6" y="26"/>
                </a:lnTo>
                <a:lnTo>
                  <a:pt x="6" y="26"/>
                </a:lnTo>
                <a:lnTo>
                  <a:pt x="9" y="26"/>
                </a:lnTo>
                <a:lnTo>
                  <a:pt x="9" y="26"/>
                </a:lnTo>
                <a:lnTo>
                  <a:pt x="7" y="26"/>
                </a:lnTo>
                <a:lnTo>
                  <a:pt x="7" y="25"/>
                </a:lnTo>
                <a:lnTo>
                  <a:pt x="5" y="25"/>
                </a:lnTo>
                <a:lnTo>
                  <a:pt x="5" y="24"/>
                </a:lnTo>
                <a:lnTo>
                  <a:pt x="5" y="24"/>
                </a:lnTo>
                <a:lnTo>
                  <a:pt x="5" y="23"/>
                </a:lnTo>
                <a:lnTo>
                  <a:pt x="4" y="23"/>
                </a:lnTo>
                <a:lnTo>
                  <a:pt x="4" y="21"/>
                </a:lnTo>
                <a:lnTo>
                  <a:pt x="4" y="21"/>
                </a:lnTo>
                <a:lnTo>
                  <a:pt x="4" y="21"/>
                </a:lnTo>
                <a:lnTo>
                  <a:pt x="2" y="21"/>
                </a:lnTo>
                <a:lnTo>
                  <a:pt x="2" y="18"/>
                </a:lnTo>
                <a:lnTo>
                  <a:pt x="4" y="18"/>
                </a:lnTo>
                <a:lnTo>
                  <a:pt x="4" y="18"/>
                </a:lnTo>
                <a:lnTo>
                  <a:pt x="6" y="18"/>
                </a:lnTo>
                <a:lnTo>
                  <a:pt x="6" y="18"/>
                </a:lnTo>
                <a:lnTo>
                  <a:pt x="7" y="18"/>
                </a:lnTo>
                <a:lnTo>
                  <a:pt x="7" y="19"/>
                </a:lnTo>
                <a:lnTo>
                  <a:pt x="7" y="19"/>
                </a:lnTo>
                <a:lnTo>
                  <a:pt x="7" y="19"/>
                </a:lnTo>
                <a:lnTo>
                  <a:pt x="12" y="19"/>
                </a:lnTo>
                <a:lnTo>
                  <a:pt x="12" y="19"/>
                </a:lnTo>
                <a:lnTo>
                  <a:pt x="13" y="19"/>
                </a:lnTo>
                <a:lnTo>
                  <a:pt x="13" y="21"/>
                </a:lnTo>
                <a:lnTo>
                  <a:pt x="13" y="21"/>
                </a:lnTo>
                <a:lnTo>
                  <a:pt x="13" y="23"/>
                </a:lnTo>
                <a:lnTo>
                  <a:pt x="13" y="23"/>
                </a:lnTo>
                <a:lnTo>
                  <a:pt x="13" y="22"/>
                </a:lnTo>
                <a:lnTo>
                  <a:pt x="14" y="22"/>
                </a:lnTo>
                <a:lnTo>
                  <a:pt x="14" y="21"/>
                </a:lnTo>
                <a:lnTo>
                  <a:pt x="15" y="21"/>
                </a:lnTo>
                <a:lnTo>
                  <a:pt x="15" y="24"/>
                </a:lnTo>
                <a:lnTo>
                  <a:pt x="17" y="24"/>
                </a:lnTo>
                <a:lnTo>
                  <a:pt x="17" y="22"/>
                </a:lnTo>
                <a:lnTo>
                  <a:pt x="17" y="22"/>
                </a:lnTo>
                <a:lnTo>
                  <a:pt x="17" y="17"/>
                </a:lnTo>
                <a:lnTo>
                  <a:pt x="17" y="17"/>
                </a:lnTo>
                <a:lnTo>
                  <a:pt x="17" y="19"/>
                </a:lnTo>
                <a:lnTo>
                  <a:pt x="15" y="19"/>
                </a:lnTo>
                <a:lnTo>
                  <a:pt x="15" y="18"/>
                </a:lnTo>
                <a:lnTo>
                  <a:pt x="14" y="18"/>
                </a:lnTo>
                <a:lnTo>
                  <a:pt x="14" y="18"/>
                </a:lnTo>
                <a:lnTo>
                  <a:pt x="14" y="18"/>
                </a:lnTo>
                <a:lnTo>
                  <a:pt x="14" y="17"/>
                </a:lnTo>
                <a:lnTo>
                  <a:pt x="13" y="17"/>
                </a:lnTo>
                <a:lnTo>
                  <a:pt x="13" y="15"/>
                </a:lnTo>
                <a:lnTo>
                  <a:pt x="12" y="15"/>
                </a:lnTo>
                <a:lnTo>
                  <a:pt x="12" y="17"/>
                </a:lnTo>
                <a:lnTo>
                  <a:pt x="12" y="17"/>
                </a:lnTo>
                <a:lnTo>
                  <a:pt x="12" y="18"/>
                </a:lnTo>
                <a:lnTo>
                  <a:pt x="11" y="18"/>
                </a:lnTo>
                <a:lnTo>
                  <a:pt x="11" y="17"/>
                </a:lnTo>
                <a:lnTo>
                  <a:pt x="9" y="17"/>
                </a:lnTo>
                <a:lnTo>
                  <a:pt x="9" y="17"/>
                </a:lnTo>
                <a:lnTo>
                  <a:pt x="8" y="17"/>
                </a:lnTo>
                <a:lnTo>
                  <a:pt x="8" y="18"/>
                </a:lnTo>
                <a:lnTo>
                  <a:pt x="7" y="18"/>
                </a:lnTo>
                <a:lnTo>
                  <a:pt x="7" y="17"/>
                </a:lnTo>
                <a:lnTo>
                  <a:pt x="7" y="17"/>
                </a:lnTo>
                <a:lnTo>
                  <a:pt x="7" y="17"/>
                </a:lnTo>
                <a:lnTo>
                  <a:pt x="5" y="17"/>
                </a:lnTo>
                <a:lnTo>
                  <a:pt x="5" y="15"/>
                </a:lnTo>
                <a:lnTo>
                  <a:pt x="2" y="15"/>
                </a:lnTo>
                <a:lnTo>
                  <a:pt x="2" y="15"/>
                </a:lnTo>
                <a:lnTo>
                  <a:pt x="0" y="15"/>
                </a:lnTo>
                <a:lnTo>
                  <a:pt x="0" y="6"/>
                </a:lnTo>
                <a:lnTo>
                  <a:pt x="1" y="6"/>
                </a:lnTo>
                <a:lnTo>
                  <a:pt x="1" y="7"/>
                </a:lnTo>
                <a:lnTo>
                  <a:pt x="1" y="7"/>
                </a:lnTo>
                <a:lnTo>
                  <a:pt x="1" y="8"/>
                </a:lnTo>
                <a:lnTo>
                  <a:pt x="2" y="8"/>
                </a:lnTo>
                <a:lnTo>
                  <a:pt x="2" y="7"/>
                </a:lnTo>
                <a:lnTo>
                  <a:pt x="4" y="7"/>
                </a:lnTo>
                <a:lnTo>
                  <a:pt x="4" y="6"/>
                </a:lnTo>
                <a:lnTo>
                  <a:pt x="2" y="6"/>
                </a:lnTo>
                <a:lnTo>
                  <a:pt x="2" y="4"/>
                </a:lnTo>
                <a:lnTo>
                  <a:pt x="2" y="4"/>
                </a:lnTo>
                <a:lnTo>
                  <a:pt x="2" y="2"/>
                </a:lnTo>
                <a:lnTo>
                  <a:pt x="4" y="2"/>
                </a:lnTo>
                <a:lnTo>
                  <a:pt x="4" y="2"/>
                </a:lnTo>
                <a:lnTo>
                  <a:pt x="5" y="2"/>
                </a:lnTo>
                <a:lnTo>
                  <a:pt x="5" y="1"/>
                </a:lnTo>
                <a:lnTo>
                  <a:pt x="2" y="1"/>
                </a:lnTo>
                <a:lnTo>
                  <a:pt x="2" y="0"/>
                </a:lnTo>
                <a:lnTo>
                  <a:pt x="1" y="0"/>
                </a:lnTo>
                <a:lnTo>
                  <a:pt x="1" y="1"/>
                </a:lnTo>
                <a:lnTo>
                  <a:pt x="1" y="1"/>
                </a:lnTo>
                <a:lnTo>
                  <a:pt x="1" y="1"/>
                </a:lnTo>
                <a:lnTo>
                  <a:pt x="0" y="1"/>
                </a:lnTo>
                <a:lnTo>
                  <a:pt x="0" y="6"/>
                </a:lnTo>
                <a:lnTo>
                  <a:pt x="0" y="6"/>
                </a:lnTo>
                <a:lnTo>
                  <a:pt x="0" y="17"/>
                </a:lnTo>
                <a:lnTo>
                  <a:pt x="0" y="17"/>
                </a:lnTo>
                <a:lnTo>
                  <a:pt x="0" y="18"/>
                </a:lnTo>
                <a:lnTo>
                  <a:pt x="1" y="18"/>
                </a:lnTo>
                <a:lnTo>
                  <a:pt x="1" y="20"/>
                </a:lnTo>
                <a:lnTo>
                  <a:pt x="1" y="20"/>
                </a:lnTo>
                <a:lnTo>
                  <a:pt x="1" y="23"/>
                </a:lnTo>
                <a:lnTo>
                  <a:pt x="2" y="23"/>
                </a:lnTo>
                <a:lnTo>
                  <a:pt x="2" y="25"/>
                </a:lnTo>
                <a:lnTo>
                  <a:pt x="2" y="25"/>
                </a:lnTo>
                <a:lnTo>
                  <a:pt x="2" y="26"/>
                </a:lnTo>
                <a:lnTo>
                  <a:pt x="4" y="26"/>
                </a:lnTo>
                <a:lnTo>
                  <a:pt x="4" y="27"/>
                </a:lnTo>
                <a:lnTo>
                  <a:pt x="4" y="27"/>
                </a:lnTo>
                <a:lnTo>
                  <a:pt x="4" y="27"/>
                </a:lnTo>
                <a:lnTo>
                  <a:pt x="5" y="27"/>
                </a:lnTo>
                <a:close/>
              </a:path>
            </a:pathLst>
          </a:custGeom>
          <a:solidFill>
            <a:srgbClr val="B9883D"/>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6" name="Freeform 45">
            <a:extLst>
              <a:ext uri="{FF2B5EF4-FFF2-40B4-BE49-F238E27FC236}">
                <a16:creationId xmlns:a16="http://schemas.microsoft.com/office/drawing/2014/main" id="{B50BFFC8-850B-9B47-6D35-D06F786174A5}"/>
              </a:ext>
            </a:extLst>
          </p:cNvPr>
          <p:cNvSpPr>
            <a:spLocks/>
          </p:cNvSpPr>
          <p:nvPr userDrawn="1"/>
        </p:nvSpPr>
        <p:spPr bwMode="auto">
          <a:xfrm>
            <a:off x="7277100" y="463335"/>
            <a:ext cx="3175" cy="1588"/>
          </a:xfrm>
          <a:custGeom>
            <a:avLst/>
            <a:gdLst/>
            <a:ahLst/>
            <a:cxnLst>
              <a:cxn ang="0">
                <a:pos x="4" y="2"/>
              </a:cxn>
              <a:cxn ang="0">
                <a:pos x="1" y="2"/>
              </a:cxn>
              <a:cxn ang="0">
                <a:pos x="1" y="1"/>
              </a:cxn>
              <a:cxn ang="0">
                <a:pos x="1" y="1"/>
              </a:cxn>
              <a:cxn ang="0">
                <a:pos x="1" y="0"/>
              </a:cxn>
              <a:cxn ang="0">
                <a:pos x="0" y="0"/>
              </a:cxn>
              <a:cxn ang="0">
                <a:pos x="0" y="3"/>
              </a:cxn>
              <a:cxn ang="0">
                <a:pos x="1" y="3"/>
              </a:cxn>
              <a:cxn ang="0">
                <a:pos x="1" y="3"/>
              </a:cxn>
              <a:cxn ang="0">
                <a:pos x="4" y="3"/>
              </a:cxn>
              <a:cxn ang="0">
                <a:pos x="4" y="2"/>
              </a:cxn>
            </a:cxnLst>
            <a:rect l="0" t="0" r="r" b="b"/>
            <a:pathLst>
              <a:path w="4" h="3">
                <a:moveTo>
                  <a:pt x="4" y="2"/>
                </a:moveTo>
                <a:lnTo>
                  <a:pt x="1" y="2"/>
                </a:lnTo>
                <a:lnTo>
                  <a:pt x="1" y="1"/>
                </a:lnTo>
                <a:lnTo>
                  <a:pt x="1" y="1"/>
                </a:lnTo>
                <a:lnTo>
                  <a:pt x="1" y="0"/>
                </a:lnTo>
                <a:lnTo>
                  <a:pt x="0" y="0"/>
                </a:lnTo>
                <a:lnTo>
                  <a:pt x="0" y="3"/>
                </a:lnTo>
                <a:lnTo>
                  <a:pt x="1" y="3"/>
                </a:lnTo>
                <a:lnTo>
                  <a:pt x="1" y="3"/>
                </a:lnTo>
                <a:lnTo>
                  <a:pt x="4" y="3"/>
                </a:lnTo>
                <a:lnTo>
                  <a:pt x="4" y="2"/>
                </a:lnTo>
                <a:close/>
              </a:path>
            </a:pathLst>
          </a:custGeom>
          <a:solidFill>
            <a:srgbClr val="CB874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7" name="Freeform 46">
            <a:extLst>
              <a:ext uri="{FF2B5EF4-FFF2-40B4-BE49-F238E27FC236}">
                <a16:creationId xmlns:a16="http://schemas.microsoft.com/office/drawing/2014/main" id="{EB89B5B4-57CA-3E03-C311-38978DB67460}"/>
              </a:ext>
            </a:extLst>
          </p:cNvPr>
          <p:cNvSpPr>
            <a:spLocks/>
          </p:cNvSpPr>
          <p:nvPr userDrawn="1"/>
        </p:nvSpPr>
        <p:spPr bwMode="auto">
          <a:xfrm>
            <a:off x="7280275" y="463335"/>
            <a:ext cx="6350" cy="1588"/>
          </a:xfrm>
          <a:custGeom>
            <a:avLst/>
            <a:gdLst/>
            <a:ahLst/>
            <a:cxnLst>
              <a:cxn ang="0">
                <a:pos x="4" y="4"/>
              </a:cxn>
              <a:cxn ang="0">
                <a:pos x="6" y="4"/>
              </a:cxn>
              <a:cxn ang="0">
                <a:pos x="6" y="4"/>
              </a:cxn>
              <a:cxn ang="0">
                <a:pos x="6" y="4"/>
              </a:cxn>
              <a:cxn ang="0">
                <a:pos x="6" y="3"/>
              </a:cxn>
              <a:cxn ang="0">
                <a:pos x="10" y="3"/>
              </a:cxn>
              <a:cxn ang="0">
                <a:pos x="10" y="2"/>
              </a:cxn>
              <a:cxn ang="0">
                <a:pos x="10" y="2"/>
              </a:cxn>
              <a:cxn ang="0">
                <a:pos x="10" y="1"/>
              </a:cxn>
              <a:cxn ang="0">
                <a:pos x="8" y="1"/>
              </a:cxn>
              <a:cxn ang="0">
                <a:pos x="8" y="1"/>
              </a:cxn>
              <a:cxn ang="0">
                <a:pos x="7" y="1"/>
              </a:cxn>
              <a:cxn ang="0">
                <a:pos x="7" y="0"/>
              </a:cxn>
              <a:cxn ang="0">
                <a:pos x="3" y="0"/>
              </a:cxn>
              <a:cxn ang="0">
                <a:pos x="3" y="2"/>
              </a:cxn>
              <a:cxn ang="0">
                <a:pos x="1" y="2"/>
              </a:cxn>
              <a:cxn ang="0">
                <a:pos x="1" y="2"/>
              </a:cxn>
              <a:cxn ang="0">
                <a:pos x="0" y="2"/>
              </a:cxn>
              <a:cxn ang="0">
                <a:pos x="0" y="3"/>
              </a:cxn>
              <a:cxn ang="0">
                <a:pos x="4" y="3"/>
              </a:cxn>
              <a:cxn ang="0">
                <a:pos x="4" y="3"/>
              </a:cxn>
              <a:cxn ang="0">
                <a:pos x="5" y="3"/>
              </a:cxn>
              <a:cxn ang="0">
                <a:pos x="5" y="4"/>
              </a:cxn>
              <a:cxn ang="0">
                <a:pos x="4" y="4"/>
              </a:cxn>
              <a:cxn ang="0">
                <a:pos x="4" y="4"/>
              </a:cxn>
            </a:cxnLst>
            <a:rect l="0" t="0" r="r" b="b"/>
            <a:pathLst>
              <a:path w="10" h="4">
                <a:moveTo>
                  <a:pt x="4" y="4"/>
                </a:moveTo>
                <a:lnTo>
                  <a:pt x="6" y="4"/>
                </a:lnTo>
                <a:lnTo>
                  <a:pt x="6" y="4"/>
                </a:lnTo>
                <a:lnTo>
                  <a:pt x="6" y="4"/>
                </a:lnTo>
                <a:lnTo>
                  <a:pt x="6" y="3"/>
                </a:lnTo>
                <a:lnTo>
                  <a:pt x="10" y="3"/>
                </a:lnTo>
                <a:lnTo>
                  <a:pt x="10" y="2"/>
                </a:lnTo>
                <a:lnTo>
                  <a:pt x="10" y="2"/>
                </a:lnTo>
                <a:lnTo>
                  <a:pt x="10" y="1"/>
                </a:lnTo>
                <a:lnTo>
                  <a:pt x="8" y="1"/>
                </a:lnTo>
                <a:lnTo>
                  <a:pt x="8" y="1"/>
                </a:lnTo>
                <a:lnTo>
                  <a:pt x="7" y="1"/>
                </a:lnTo>
                <a:lnTo>
                  <a:pt x="7" y="0"/>
                </a:lnTo>
                <a:lnTo>
                  <a:pt x="3" y="0"/>
                </a:lnTo>
                <a:lnTo>
                  <a:pt x="3" y="2"/>
                </a:lnTo>
                <a:lnTo>
                  <a:pt x="1" y="2"/>
                </a:lnTo>
                <a:lnTo>
                  <a:pt x="1" y="2"/>
                </a:lnTo>
                <a:lnTo>
                  <a:pt x="0" y="2"/>
                </a:lnTo>
                <a:lnTo>
                  <a:pt x="0" y="3"/>
                </a:lnTo>
                <a:lnTo>
                  <a:pt x="4" y="3"/>
                </a:lnTo>
                <a:lnTo>
                  <a:pt x="4" y="3"/>
                </a:lnTo>
                <a:lnTo>
                  <a:pt x="5" y="3"/>
                </a:lnTo>
                <a:lnTo>
                  <a:pt x="5" y="4"/>
                </a:lnTo>
                <a:lnTo>
                  <a:pt x="4" y="4"/>
                </a:lnTo>
                <a:lnTo>
                  <a:pt x="4" y="4"/>
                </a:lnTo>
                <a:close/>
              </a:path>
            </a:pathLst>
          </a:custGeom>
          <a:solidFill>
            <a:srgbClr val="664E3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8" name="Freeform 47">
            <a:extLst>
              <a:ext uri="{FF2B5EF4-FFF2-40B4-BE49-F238E27FC236}">
                <a16:creationId xmlns:a16="http://schemas.microsoft.com/office/drawing/2014/main" id="{7045471B-B032-1615-37D0-43ECC614DB55}"/>
              </a:ext>
            </a:extLst>
          </p:cNvPr>
          <p:cNvSpPr>
            <a:spLocks/>
          </p:cNvSpPr>
          <p:nvPr userDrawn="1"/>
        </p:nvSpPr>
        <p:spPr bwMode="auto">
          <a:xfrm>
            <a:off x="7286625" y="464923"/>
            <a:ext cx="1588" cy="1588"/>
          </a:xfrm>
          <a:custGeom>
            <a:avLst/>
            <a:gdLst/>
            <a:ahLst/>
            <a:cxnLst>
              <a:cxn ang="0">
                <a:pos x="3" y="2"/>
              </a:cxn>
              <a:cxn ang="0">
                <a:pos x="3" y="0"/>
              </a:cxn>
              <a:cxn ang="0">
                <a:pos x="0" y="0"/>
              </a:cxn>
              <a:cxn ang="0">
                <a:pos x="0" y="1"/>
              </a:cxn>
              <a:cxn ang="0">
                <a:pos x="1" y="1"/>
              </a:cxn>
              <a:cxn ang="0">
                <a:pos x="1" y="1"/>
              </a:cxn>
              <a:cxn ang="0">
                <a:pos x="2" y="1"/>
              </a:cxn>
              <a:cxn ang="0">
                <a:pos x="2" y="1"/>
              </a:cxn>
              <a:cxn ang="0">
                <a:pos x="2" y="1"/>
              </a:cxn>
              <a:cxn ang="0">
                <a:pos x="2" y="2"/>
              </a:cxn>
              <a:cxn ang="0">
                <a:pos x="3" y="2"/>
              </a:cxn>
            </a:cxnLst>
            <a:rect l="0" t="0" r="r" b="b"/>
            <a:pathLst>
              <a:path w="3" h="2">
                <a:moveTo>
                  <a:pt x="3" y="2"/>
                </a:moveTo>
                <a:lnTo>
                  <a:pt x="3" y="0"/>
                </a:lnTo>
                <a:lnTo>
                  <a:pt x="0" y="0"/>
                </a:lnTo>
                <a:lnTo>
                  <a:pt x="0" y="1"/>
                </a:lnTo>
                <a:lnTo>
                  <a:pt x="1" y="1"/>
                </a:lnTo>
                <a:lnTo>
                  <a:pt x="1" y="1"/>
                </a:lnTo>
                <a:lnTo>
                  <a:pt x="2" y="1"/>
                </a:lnTo>
                <a:lnTo>
                  <a:pt x="2" y="1"/>
                </a:lnTo>
                <a:lnTo>
                  <a:pt x="2" y="1"/>
                </a:lnTo>
                <a:lnTo>
                  <a:pt x="2" y="2"/>
                </a:lnTo>
                <a:lnTo>
                  <a:pt x="3" y="2"/>
                </a:lnTo>
                <a:close/>
              </a:path>
            </a:pathLst>
          </a:custGeom>
          <a:solidFill>
            <a:srgbClr val="94735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9" name="Freeform 48">
            <a:extLst>
              <a:ext uri="{FF2B5EF4-FFF2-40B4-BE49-F238E27FC236}">
                <a16:creationId xmlns:a16="http://schemas.microsoft.com/office/drawing/2014/main" id="{AC9B98BE-C08E-19D7-1055-8FAED955A142}"/>
              </a:ext>
            </a:extLst>
          </p:cNvPr>
          <p:cNvSpPr>
            <a:spLocks/>
          </p:cNvSpPr>
          <p:nvPr userDrawn="1"/>
        </p:nvSpPr>
        <p:spPr bwMode="auto">
          <a:xfrm>
            <a:off x="7291388" y="464923"/>
            <a:ext cx="1588" cy="1588"/>
          </a:xfrm>
          <a:custGeom>
            <a:avLst/>
            <a:gdLst/>
            <a:ahLst/>
            <a:cxnLst>
              <a:cxn ang="0">
                <a:pos x="3" y="1"/>
              </a:cxn>
              <a:cxn ang="0">
                <a:pos x="4" y="1"/>
              </a:cxn>
              <a:cxn ang="0">
                <a:pos x="4" y="0"/>
              </a:cxn>
              <a:cxn ang="0">
                <a:pos x="3" y="0"/>
              </a:cxn>
              <a:cxn ang="0">
                <a:pos x="3" y="0"/>
              </a:cxn>
              <a:cxn ang="0">
                <a:pos x="0" y="0"/>
              </a:cxn>
              <a:cxn ang="0">
                <a:pos x="0" y="1"/>
              </a:cxn>
              <a:cxn ang="0">
                <a:pos x="3" y="1"/>
              </a:cxn>
              <a:cxn ang="0">
                <a:pos x="3" y="1"/>
              </a:cxn>
            </a:cxnLst>
            <a:rect l="0" t="0" r="r" b="b"/>
            <a:pathLst>
              <a:path w="4" h="1">
                <a:moveTo>
                  <a:pt x="3" y="1"/>
                </a:moveTo>
                <a:lnTo>
                  <a:pt x="4" y="1"/>
                </a:lnTo>
                <a:lnTo>
                  <a:pt x="4" y="0"/>
                </a:lnTo>
                <a:lnTo>
                  <a:pt x="3" y="0"/>
                </a:lnTo>
                <a:lnTo>
                  <a:pt x="3" y="0"/>
                </a:lnTo>
                <a:lnTo>
                  <a:pt x="0" y="0"/>
                </a:lnTo>
                <a:lnTo>
                  <a:pt x="0" y="1"/>
                </a:lnTo>
                <a:lnTo>
                  <a:pt x="3" y="1"/>
                </a:lnTo>
                <a:lnTo>
                  <a:pt x="3" y="1"/>
                </a:lnTo>
                <a:close/>
              </a:path>
            </a:pathLst>
          </a:custGeom>
          <a:solidFill>
            <a:srgbClr val="725B5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0" name="Freeform 49">
            <a:extLst>
              <a:ext uri="{FF2B5EF4-FFF2-40B4-BE49-F238E27FC236}">
                <a16:creationId xmlns:a16="http://schemas.microsoft.com/office/drawing/2014/main" id="{75F273BB-589B-7F80-9C39-ACC184B77863}"/>
              </a:ext>
            </a:extLst>
          </p:cNvPr>
          <p:cNvSpPr>
            <a:spLocks/>
          </p:cNvSpPr>
          <p:nvPr userDrawn="1"/>
        </p:nvSpPr>
        <p:spPr bwMode="auto">
          <a:xfrm>
            <a:off x="7273925" y="464923"/>
            <a:ext cx="1588" cy="1588"/>
          </a:xfrm>
          <a:custGeom>
            <a:avLst/>
            <a:gdLst/>
            <a:ahLst/>
            <a:cxnLst>
              <a:cxn ang="0">
                <a:pos x="0" y="2"/>
              </a:cxn>
              <a:cxn ang="0">
                <a:pos x="1" y="2"/>
              </a:cxn>
              <a:cxn ang="0">
                <a:pos x="1" y="1"/>
              </a:cxn>
              <a:cxn ang="0">
                <a:pos x="2" y="1"/>
              </a:cxn>
              <a:cxn ang="0">
                <a:pos x="2" y="2"/>
              </a:cxn>
              <a:cxn ang="0">
                <a:pos x="2" y="2"/>
              </a:cxn>
              <a:cxn ang="0">
                <a:pos x="2" y="0"/>
              </a:cxn>
              <a:cxn ang="0">
                <a:pos x="1" y="0"/>
              </a:cxn>
              <a:cxn ang="0">
                <a:pos x="1" y="0"/>
              </a:cxn>
              <a:cxn ang="0">
                <a:pos x="0" y="0"/>
              </a:cxn>
              <a:cxn ang="0">
                <a:pos x="0" y="2"/>
              </a:cxn>
            </a:cxnLst>
            <a:rect l="0" t="0" r="r" b="b"/>
            <a:pathLst>
              <a:path w="2" h="2">
                <a:moveTo>
                  <a:pt x="0" y="2"/>
                </a:moveTo>
                <a:lnTo>
                  <a:pt x="1" y="2"/>
                </a:lnTo>
                <a:lnTo>
                  <a:pt x="1" y="1"/>
                </a:lnTo>
                <a:lnTo>
                  <a:pt x="2" y="1"/>
                </a:lnTo>
                <a:lnTo>
                  <a:pt x="2" y="2"/>
                </a:lnTo>
                <a:lnTo>
                  <a:pt x="2" y="2"/>
                </a:lnTo>
                <a:lnTo>
                  <a:pt x="2" y="0"/>
                </a:lnTo>
                <a:lnTo>
                  <a:pt x="1" y="0"/>
                </a:lnTo>
                <a:lnTo>
                  <a:pt x="1" y="0"/>
                </a:lnTo>
                <a:lnTo>
                  <a:pt x="0" y="0"/>
                </a:lnTo>
                <a:lnTo>
                  <a:pt x="0" y="2"/>
                </a:lnTo>
                <a:close/>
              </a:path>
            </a:pathLst>
          </a:custGeom>
          <a:solidFill>
            <a:srgbClr val="B4946E"/>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1" name="Freeform 50">
            <a:extLst>
              <a:ext uri="{FF2B5EF4-FFF2-40B4-BE49-F238E27FC236}">
                <a16:creationId xmlns:a16="http://schemas.microsoft.com/office/drawing/2014/main" id="{E9CFD156-9A43-2DF7-A223-178788CA0014}"/>
              </a:ext>
            </a:extLst>
          </p:cNvPr>
          <p:cNvSpPr>
            <a:spLocks/>
          </p:cNvSpPr>
          <p:nvPr userDrawn="1"/>
        </p:nvSpPr>
        <p:spPr bwMode="auto">
          <a:xfrm>
            <a:off x="7288213" y="463335"/>
            <a:ext cx="4763" cy="3175"/>
          </a:xfrm>
          <a:custGeom>
            <a:avLst/>
            <a:gdLst/>
            <a:ahLst/>
            <a:cxnLst>
              <a:cxn ang="0">
                <a:pos x="0" y="2"/>
              </a:cxn>
              <a:cxn ang="0">
                <a:pos x="0" y="2"/>
              </a:cxn>
              <a:cxn ang="0">
                <a:pos x="1" y="2"/>
              </a:cxn>
              <a:cxn ang="0">
                <a:pos x="1" y="3"/>
              </a:cxn>
              <a:cxn ang="0">
                <a:pos x="1" y="3"/>
              </a:cxn>
              <a:cxn ang="0">
                <a:pos x="1" y="4"/>
              </a:cxn>
              <a:cxn ang="0">
                <a:pos x="3" y="4"/>
              </a:cxn>
              <a:cxn ang="0">
                <a:pos x="3" y="4"/>
              </a:cxn>
              <a:cxn ang="0">
                <a:pos x="4" y="4"/>
              </a:cxn>
              <a:cxn ang="0">
                <a:pos x="4" y="6"/>
              </a:cxn>
              <a:cxn ang="0">
                <a:pos x="5" y="6"/>
              </a:cxn>
              <a:cxn ang="0">
                <a:pos x="5" y="4"/>
              </a:cxn>
              <a:cxn ang="0">
                <a:pos x="4" y="4"/>
              </a:cxn>
              <a:cxn ang="0">
                <a:pos x="4" y="3"/>
              </a:cxn>
              <a:cxn ang="0">
                <a:pos x="9" y="3"/>
              </a:cxn>
              <a:cxn ang="0">
                <a:pos x="9" y="3"/>
              </a:cxn>
              <a:cxn ang="0">
                <a:pos x="6" y="3"/>
              </a:cxn>
              <a:cxn ang="0">
                <a:pos x="6" y="2"/>
              </a:cxn>
              <a:cxn ang="0">
                <a:pos x="9" y="2"/>
              </a:cxn>
              <a:cxn ang="0">
                <a:pos x="9" y="2"/>
              </a:cxn>
              <a:cxn ang="0">
                <a:pos x="10" y="2"/>
              </a:cxn>
              <a:cxn ang="0">
                <a:pos x="10" y="2"/>
              </a:cxn>
              <a:cxn ang="0">
                <a:pos x="10" y="2"/>
              </a:cxn>
              <a:cxn ang="0">
                <a:pos x="10" y="1"/>
              </a:cxn>
              <a:cxn ang="0">
                <a:pos x="7" y="1"/>
              </a:cxn>
              <a:cxn ang="0">
                <a:pos x="7" y="1"/>
              </a:cxn>
              <a:cxn ang="0">
                <a:pos x="6" y="1"/>
              </a:cxn>
              <a:cxn ang="0">
                <a:pos x="6" y="0"/>
              </a:cxn>
              <a:cxn ang="0">
                <a:pos x="4" y="0"/>
              </a:cxn>
              <a:cxn ang="0">
                <a:pos x="4" y="1"/>
              </a:cxn>
              <a:cxn ang="0">
                <a:pos x="1" y="1"/>
              </a:cxn>
              <a:cxn ang="0">
                <a:pos x="1" y="1"/>
              </a:cxn>
              <a:cxn ang="0">
                <a:pos x="0" y="1"/>
              </a:cxn>
              <a:cxn ang="0">
                <a:pos x="0" y="2"/>
              </a:cxn>
              <a:cxn ang="0">
                <a:pos x="0" y="2"/>
              </a:cxn>
            </a:cxnLst>
            <a:rect l="0" t="0" r="r" b="b"/>
            <a:pathLst>
              <a:path w="10" h="6">
                <a:moveTo>
                  <a:pt x="0" y="2"/>
                </a:moveTo>
                <a:lnTo>
                  <a:pt x="0" y="2"/>
                </a:lnTo>
                <a:lnTo>
                  <a:pt x="1" y="2"/>
                </a:lnTo>
                <a:lnTo>
                  <a:pt x="1" y="3"/>
                </a:lnTo>
                <a:lnTo>
                  <a:pt x="1" y="3"/>
                </a:lnTo>
                <a:lnTo>
                  <a:pt x="1" y="4"/>
                </a:lnTo>
                <a:lnTo>
                  <a:pt x="3" y="4"/>
                </a:lnTo>
                <a:lnTo>
                  <a:pt x="3" y="4"/>
                </a:lnTo>
                <a:lnTo>
                  <a:pt x="4" y="4"/>
                </a:lnTo>
                <a:lnTo>
                  <a:pt x="4" y="6"/>
                </a:lnTo>
                <a:lnTo>
                  <a:pt x="5" y="6"/>
                </a:lnTo>
                <a:lnTo>
                  <a:pt x="5" y="4"/>
                </a:lnTo>
                <a:lnTo>
                  <a:pt x="4" y="4"/>
                </a:lnTo>
                <a:lnTo>
                  <a:pt x="4" y="3"/>
                </a:lnTo>
                <a:lnTo>
                  <a:pt x="9" y="3"/>
                </a:lnTo>
                <a:lnTo>
                  <a:pt x="9" y="3"/>
                </a:lnTo>
                <a:lnTo>
                  <a:pt x="6" y="3"/>
                </a:lnTo>
                <a:lnTo>
                  <a:pt x="6" y="2"/>
                </a:lnTo>
                <a:lnTo>
                  <a:pt x="9" y="2"/>
                </a:lnTo>
                <a:lnTo>
                  <a:pt x="9" y="2"/>
                </a:lnTo>
                <a:lnTo>
                  <a:pt x="10" y="2"/>
                </a:lnTo>
                <a:lnTo>
                  <a:pt x="10" y="2"/>
                </a:lnTo>
                <a:lnTo>
                  <a:pt x="10" y="2"/>
                </a:lnTo>
                <a:lnTo>
                  <a:pt x="10" y="1"/>
                </a:lnTo>
                <a:lnTo>
                  <a:pt x="7" y="1"/>
                </a:lnTo>
                <a:lnTo>
                  <a:pt x="7" y="1"/>
                </a:lnTo>
                <a:lnTo>
                  <a:pt x="6" y="1"/>
                </a:lnTo>
                <a:lnTo>
                  <a:pt x="6" y="0"/>
                </a:lnTo>
                <a:lnTo>
                  <a:pt x="4" y="0"/>
                </a:lnTo>
                <a:lnTo>
                  <a:pt x="4" y="1"/>
                </a:lnTo>
                <a:lnTo>
                  <a:pt x="1" y="1"/>
                </a:lnTo>
                <a:lnTo>
                  <a:pt x="1" y="1"/>
                </a:lnTo>
                <a:lnTo>
                  <a:pt x="0" y="1"/>
                </a:lnTo>
                <a:lnTo>
                  <a:pt x="0" y="2"/>
                </a:lnTo>
                <a:lnTo>
                  <a:pt x="0" y="2"/>
                </a:lnTo>
                <a:close/>
              </a:path>
            </a:pathLst>
          </a:custGeom>
          <a:solidFill>
            <a:srgbClr val="593A3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2" name="Freeform 51">
            <a:extLst>
              <a:ext uri="{FF2B5EF4-FFF2-40B4-BE49-F238E27FC236}">
                <a16:creationId xmlns:a16="http://schemas.microsoft.com/office/drawing/2014/main" id="{DA7FC6F9-491E-E0AF-74AE-7189DFBA55D6}"/>
              </a:ext>
            </a:extLst>
          </p:cNvPr>
          <p:cNvSpPr>
            <a:spLocks/>
          </p:cNvSpPr>
          <p:nvPr userDrawn="1"/>
        </p:nvSpPr>
        <p:spPr bwMode="auto">
          <a:xfrm>
            <a:off x="7297738" y="463335"/>
            <a:ext cx="1588" cy="4763"/>
          </a:xfrm>
          <a:custGeom>
            <a:avLst/>
            <a:gdLst/>
            <a:ahLst/>
            <a:cxnLst>
              <a:cxn ang="0">
                <a:pos x="0" y="6"/>
              </a:cxn>
              <a:cxn ang="0">
                <a:pos x="0" y="6"/>
              </a:cxn>
              <a:cxn ang="0">
                <a:pos x="0" y="4"/>
              </a:cxn>
              <a:cxn ang="0">
                <a:pos x="1" y="4"/>
              </a:cxn>
              <a:cxn ang="0">
                <a:pos x="1" y="4"/>
              </a:cxn>
              <a:cxn ang="0">
                <a:pos x="1" y="4"/>
              </a:cxn>
              <a:cxn ang="0">
                <a:pos x="1" y="3"/>
              </a:cxn>
              <a:cxn ang="0">
                <a:pos x="2" y="3"/>
              </a:cxn>
              <a:cxn ang="0">
                <a:pos x="2" y="8"/>
              </a:cxn>
              <a:cxn ang="0">
                <a:pos x="4" y="8"/>
              </a:cxn>
              <a:cxn ang="0">
                <a:pos x="4" y="2"/>
              </a:cxn>
              <a:cxn ang="0">
                <a:pos x="2" y="2"/>
              </a:cxn>
              <a:cxn ang="0">
                <a:pos x="2" y="1"/>
              </a:cxn>
              <a:cxn ang="0">
                <a:pos x="2" y="1"/>
              </a:cxn>
              <a:cxn ang="0">
                <a:pos x="2" y="1"/>
              </a:cxn>
              <a:cxn ang="0">
                <a:pos x="1" y="1"/>
              </a:cxn>
              <a:cxn ang="0">
                <a:pos x="1" y="0"/>
              </a:cxn>
              <a:cxn ang="0">
                <a:pos x="0" y="0"/>
              </a:cxn>
              <a:cxn ang="0">
                <a:pos x="0" y="1"/>
              </a:cxn>
              <a:cxn ang="0">
                <a:pos x="0" y="1"/>
              </a:cxn>
              <a:cxn ang="0">
                <a:pos x="0" y="2"/>
              </a:cxn>
              <a:cxn ang="0">
                <a:pos x="0" y="2"/>
              </a:cxn>
              <a:cxn ang="0">
                <a:pos x="0" y="6"/>
              </a:cxn>
            </a:cxnLst>
            <a:rect l="0" t="0" r="r" b="b"/>
            <a:pathLst>
              <a:path w="4" h="8">
                <a:moveTo>
                  <a:pt x="0" y="6"/>
                </a:moveTo>
                <a:lnTo>
                  <a:pt x="0" y="6"/>
                </a:lnTo>
                <a:lnTo>
                  <a:pt x="0" y="4"/>
                </a:lnTo>
                <a:lnTo>
                  <a:pt x="1" y="4"/>
                </a:lnTo>
                <a:lnTo>
                  <a:pt x="1" y="4"/>
                </a:lnTo>
                <a:lnTo>
                  <a:pt x="1" y="4"/>
                </a:lnTo>
                <a:lnTo>
                  <a:pt x="1" y="3"/>
                </a:lnTo>
                <a:lnTo>
                  <a:pt x="2" y="3"/>
                </a:lnTo>
                <a:lnTo>
                  <a:pt x="2" y="8"/>
                </a:lnTo>
                <a:lnTo>
                  <a:pt x="4" y="8"/>
                </a:lnTo>
                <a:lnTo>
                  <a:pt x="4" y="2"/>
                </a:lnTo>
                <a:lnTo>
                  <a:pt x="2" y="2"/>
                </a:lnTo>
                <a:lnTo>
                  <a:pt x="2" y="1"/>
                </a:lnTo>
                <a:lnTo>
                  <a:pt x="2" y="1"/>
                </a:lnTo>
                <a:lnTo>
                  <a:pt x="2" y="1"/>
                </a:lnTo>
                <a:lnTo>
                  <a:pt x="1" y="1"/>
                </a:lnTo>
                <a:lnTo>
                  <a:pt x="1" y="0"/>
                </a:lnTo>
                <a:lnTo>
                  <a:pt x="0" y="0"/>
                </a:lnTo>
                <a:lnTo>
                  <a:pt x="0" y="1"/>
                </a:lnTo>
                <a:lnTo>
                  <a:pt x="0" y="1"/>
                </a:lnTo>
                <a:lnTo>
                  <a:pt x="0" y="2"/>
                </a:lnTo>
                <a:lnTo>
                  <a:pt x="0" y="2"/>
                </a:lnTo>
                <a:lnTo>
                  <a:pt x="0" y="6"/>
                </a:lnTo>
                <a:close/>
              </a:path>
            </a:pathLst>
          </a:custGeom>
          <a:solidFill>
            <a:srgbClr val="B48B4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3" name="Freeform 52">
            <a:extLst>
              <a:ext uri="{FF2B5EF4-FFF2-40B4-BE49-F238E27FC236}">
                <a16:creationId xmlns:a16="http://schemas.microsoft.com/office/drawing/2014/main" id="{B44006A3-E9F0-8AE1-DE13-A72CE44CD56A}"/>
              </a:ext>
            </a:extLst>
          </p:cNvPr>
          <p:cNvSpPr>
            <a:spLocks/>
          </p:cNvSpPr>
          <p:nvPr userDrawn="1"/>
        </p:nvSpPr>
        <p:spPr bwMode="auto">
          <a:xfrm>
            <a:off x="7277100" y="460160"/>
            <a:ext cx="3175" cy="4763"/>
          </a:xfrm>
          <a:custGeom>
            <a:avLst/>
            <a:gdLst/>
            <a:ahLst/>
            <a:cxnLst>
              <a:cxn ang="0">
                <a:pos x="2" y="9"/>
              </a:cxn>
              <a:cxn ang="0">
                <a:pos x="2" y="8"/>
              </a:cxn>
              <a:cxn ang="0">
                <a:pos x="4" y="8"/>
              </a:cxn>
              <a:cxn ang="0">
                <a:pos x="4" y="7"/>
              </a:cxn>
              <a:cxn ang="0">
                <a:pos x="5" y="7"/>
              </a:cxn>
              <a:cxn ang="0">
                <a:pos x="5" y="7"/>
              </a:cxn>
              <a:cxn ang="0">
                <a:pos x="6" y="7"/>
              </a:cxn>
              <a:cxn ang="0">
                <a:pos x="6" y="6"/>
              </a:cxn>
              <a:cxn ang="0">
                <a:pos x="5" y="6"/>
              </a:cxn>
              <a:cxn ang="0">
                <a:pos x="5" y="7"/>
              </a:cxn>
              <a:cxn ang="0">
                <a:pos x="2" y="7"/>
              </a:cxn>
              <a:cxn ang="0">
                <a:pos x="2" y="7"/>
              </a:cxn>
              <a:cxn ang="0">
                <a:pos x="1" y="7"/>
              </a:cxn>
              <a:cxn ang="0">
                <a:pos x="1" y="1"/>
              </a:cxn>
              <a:cxn ang="0">
                <a:pos x="1" y="1"/>
              </a:cxn>
              <a:cxn ang="0">
                <a:pos x="1" y="0"/>
              </a:cxn>
              <a:cxn ang="0">
                <a:pos x="0" y="0"/>
              </a:cxn>
              <a:cxn ang="0">
                <a:pos x="0" y="9"/>
              </a:cxn>
              <a:cxn ang="0">
                <a:pos x="2" y="9"/>
              </a:cxn>
            </a:cxnLst>
            <a:rect l="0" t="0" r="r" b="b"/>
            <a:pathLst>
              <a:path w="6" h="9">
                <a:moveTo>
                  <a:pt x="2" y="9"/>
                </a:moveTo>
                <a:lnTo>
                  <a:pt x="2" y="8"/>
                </a:lnTo>
                <a:lnTo>
                  <a:pt x="4" y="8"/>
                </a:lnTo>
                <a:lnTo>
                  <a:pt x="4" y="7"/>
                </a:lnTo>
                <a:lnTo>
                  <a:pt x="5" y="7"/>
                </a:lnTo>
                <a:lnTo>
                  <a:pt x="5" y="7"/>
                </a:lnTo>
                <a:lnTo>
                  <a:pt x="6" y="7"/>
                </a:lnTo>
                <a:lnTo>
                  <a:pt x="6" y="6"/>
                </a:lnTo>
                <a:lnTo>
                  <a:pt x="5" y="6"/>
                </a:lnTo>
                <a:lnTo>
                  <a:pt x="5" y="7"/>
                </a:lnTo>
                <a:lnTo>
                  <a:pt x="2" y="7"/>
                </a:lnTo>
                <a:lnTo>
                  <a:pt x="2" y="7"/>
                </a:lnTo>
                <a:lnTo>
                  <a:pt x="1" y="7"/>
                </a:lnTo>
                <a:lnTo>
                  <a:pt x="1" y="1"/>
                </a:lnTo>
                <a:lnTo>
                  <a:pt x="1" y="1"/>
                </a:lnTo>
                <a:lnTo>
                  <a:pt x="1" y="0"/>
                </a:lnTo>
                <a:lnTo>
                  <a:pt x="0" y="0"/>
                </a:lnTo>
                <a:lnTo>
                  <a:pt x="0" y="9"/>
                </a:lnTo>
                <a:lnTo>
                  <a:pt x="2" y="9"/>
                </a:lnTo>
                <a:close/>
              </a:path>
            </a:pathLst>
          </a:custGeom>
          <a:solidFill>
            <a:srgbClr val="98693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4" name="Freeform 53">
            <a:extLst>
              <a:ext uri="{FF2B5EF4-FFF2-40B4-BE49-F238E27FC236}">
                <a16:creationId xmlns:a16="http://schemas.microsoft.com/office/drawing/2014/main" id="{AFBBE8B7-0811-2B2E-4702-6DBAFF7C1A5E}"/>
              </a:ext>
            </a:extLst>
          </p:cNvPr>
          <p:cNvSpPr>
            <a:spLocks/>
          </p:cNvSpPr>
          <p:nvPr userDrawn="1"/>
        </p:nvSpPr>
        <p:spPr bwMode="auto">
          <a:xfrm>
            <a:off x="7278688" y="463335"/>
            <a:ext cx="3175" cy="3175"/>
          </a:xfrm>
          <a:custGeom>
            <a:avLst/>
            <a:gdLst/>
            <a:ahLst/>
            <a:cxnLst>
              <a:cxn ang="0">
                <a:pos x="4" y="0"/>
              </a:cxn>
              <a:cxn ang="0">
                <a:pos x="4" y="1"/>
              </a:cxn>
              <a:cxn ang="0">
                <a:pos x="3" y="1"/>
              </a:cxn>
              <a:cxn ang="0">
                <a:pos x="3" y="1"/>
              </a:cxn>
              <a:cxn ang="0">
                <a:pos x="2" y="1"/>
              </a:cxn>
              <a:cxn ang="0">
                <a:pos x="2" y="2"/>
              </a:cxn>
              <a:cxn ang="0">
                <a:pos x="0" y="2"/>
              </a:cxn>
              <a:cxn ang="0">
                <a:pos x="0" y="3"/>
              </a:cxn>
              <a:cxn ang="0">
                <a:pos x="0" y="3"/>
              </a:cxn>
              <a:cxn ang="0">
                <a:pos x="0" y="3"/>
              </a:cxn>
              <a:cxn ang="0">
                <a:pos x="3" y="3"/>
              </a:cxn>
              <a:cxn ang="0">
                <a:pos x="3" y="5"/>
              </a:cxn>
              <a:cxn ang="0">
                <a:pos x="5" y="5"/>
              </a:cxn>
              <a:cxn ang="0">
                <a:pos x="5" y="3"/>
              </a:cxn>
              <a:cxn ang="0">
                <a:pos x="6" y="3"/>
              </a:cxn>
              <a:cxn ang="0">
                <a:pos x="6" y="3"/>
              </a:cxn>
              <a:cxn ang="0">
                <a:pos x="5" y="3"/>
              </a:cxn>
              <a:cxn ang="0">
                <a:pos x="5" y="2"/>
              </a:cxn>
              <a:cxn ang="0">
                <a:pos x="6" y="2"/>
              </a:cxn>
              <a:cxn ang="0">
                <a:pos x="6" y="2"/>
              </a:cxn>
              <a:cxn ang="0">
                <a:pos x="5" y="2"/>
              </a:cxn>
              <a:cxn ang="0">
                <a:pos x="5" y="1"/>
              </a:cxn>
              <a:cxn ang="0">
                <a:pos x="6" y="1"/>
              </a:cxn>
              <a:cxn ang="0">
                <a:pos x="6" y="1"/>
              </a:cxn>
              <a:cxn ang="0">
                <a:pos x="8" y="1"/>
              </a:cxn>
              <a:cxn ang="0">
                <a:pos x="8" y="0"/>
              </a:cxn>
              <a:cxn ang="0">
                <a:pos x="6" y="0"/>
              </a:cxn>
              <a:cxn ang="0">
                <a:pos x="6" y="0"/>
              </a:cxn>
              <a:cxn ang="0">
                <a:pos x="4" y="0"/>
              </a:cxn>
            </a:cxnLst>
            <a:rect l="0" t="0" r="r" b="b"/>
            <a:pathLst>
              <a:path w="8" h="5">
                <a:moveTo>
                  <a:pt x="4" y="0"/>
                </a:moveTo>
                <a:lnTo>
                  <a:pt x="4" y="1"/>
                </a:lnTo>
                <a:lnTo>
                  <a:pt x="3" y="1"/>
                </a:lnTo>
                <a:lnTo>
                  <a:pt x="3" y="1"/>
                </a:lnTo>
                <a:lnTo>
                  <a:pt x="2" y="1"/>
                </a:lnTo>
                <a:lnTo>
                  <a:pt x="2" y="2"/>
                </a:lnTo>
                <a:lnTo>
                  <a:pt x="0" y="2"/>
                </a:lnTo>
                <a:lnTo>
                  <a:pt x="0" y="3"/>
                </a:lnTo>
                <a:lnTo>
                  <a:pt x="0" y="3"/>
                </a:lnTo>
                <a:lnTo>
                  <a:pt x="0" y="3"/>
                </a:lnTo>
                <a:lnTo>
                  <a:pt x="3" y="3"/>
                </a:lnTo>
                <a:lnTo>
                  <a:pt x="3" y="5"/>
                </a:lnTo>
                <a:lnTo>
                  <a:pt x="5" y="5"/>
                </a:lnTo>
                <a:lnTo>
                  <a:pt x="5" y="3"/>
                </a:lnTo>
                <a:lnTo>
                  <a:pt x="6" y="3"/>
                </a:lnTo>
                <a:lnTo>
                  <a:pt x="6" y="3"/>
                </a:lnTo>
                <a:lnTo>
                  <a:pt x="5" y="3"/>
                </a:lnTo>
                <a:lnTo>
                  <a:pt x="5" y="2"/>
                </a:lnTo>
                <a:lnTo>
                  <a:pt x="6" y="2"/>
                </a:lnTo>
                <a:lnTo>
                  <a:pt x="6" y="2"/>
                </a:lnTo>
                <a:lnTo>
                  <a:pt x="5" y="2"/>
                </a:lnTo>
                <a:lnTo>
                  <a:pt x="5" y="1"/>
                </a:lnTo>
                <a:lnTo>
                  <a:pt x="6" y="1"/>
                </a:lnTo>
                <a:lnTo>
                  <a:pt x="6" y="1"/>
                </a:lnTo>
                <a:lnTo>
                  <a:pt x="8" y="1"/>
                </a:lnTo>
                <a:lnTo>
                  <a:pt x="8" y="0"/>
                </a:lnTo>
                <a:lnTo>
                  <a:pt x="6" y="0"/>
                </a:lnTo>
                <a:lnTo>
                  <a:pt x="6" y="0"/>
                </a:lnTo>
                <a:lnTo>
                  <a:pt x="4" y="0"/>
                </a:lnTo>
                <a:close/>
              </a:path>
            </a:pathLst>
          </a:custGeom>
          <a:solidFill>
            <a:srgbClr val="754A2C"/>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5" name="Freeform 54">
            <a:extLst>
              <a:ext uri="{FF2B5EF4-FFF2-40B4-BE49-F238E27FC236}">
                <a16:creationId xmlns:a16="http://schemas.microsoft.com/office/drawing/2014/main" id="{525D0699-85A6-6249-EA15-A6411EDF60EF}"/>
              </a:ext>
            </a:extLst>
          </p:cNvPr>
          <p:cNvSpPr>
            <a:spLocks/>
          </p:cNvSpPr>
          <p:nvPr userDrawn="1"/>
        </p:nvSpPr>
        <p:spPr bwMode="auto">
          <a:xfrm>
            <a:off x="7280275" y="464923"/>
            <a:ext cx="3175" cy="1588"/>
          </a:xfrm>
          <a:custGeom>
            <a:avLst/>
            <a:gdLst/>
            <a:ahLst/>
            <a:cxnLst>
              <a:cxn ang="0">
                <a:pos x="1" y="3"/>
              </a:cxn>
              <a:cxn ang="0">
                <a:pos x="2" y="3"/>
              </a:cxn>
              <a:cxn ang="0">
                <a:pos x="2" y="1"/>
              </a:cxn>
              <a:cxn ang="0">
                <a:pos x="2" y="1"/>
              </a:cxn>
              <a:cxn ang="0">
                <a:pos x="2" y="1"/>
              </a:cxn>
              <a:cxn ang="0">
                <a:pos x="4" y="1"/>
              </a:cxn>
              <a:cxn ang="0">
                <a:pos x="4" y="3"/>
              </a:cxn>
              <a:cxn ang="0">
                <a:pos x="4" y="3"/>
              </a:cxn>
              <a:cxn ang="0">
                <a:pos x="4" y="1"/>
              </a:cxn>
              <a:cxn ang="0">
                <a:pos x="5" y="1"/>
              </a:cxn>
              <a:cxn ang="0">
                <a:pos x="5" y="0"/>
              </a:cxn>
              <a:cxn ang="0">
                <a:pos x="4" y="0"/>
              </a:cxn>
              <a:cxn ang="0">
                <a:pos x="4" y="0"/>
              </a:cxn>
              <a:cxn ang="0">
                <a:pos x="1" y="0"/>
              </a:cxn>
              <a:cxn ang="0">
                <a:pos x="1" y="0"/>
              </a:cxn>
              <a:cxn ang="0">
                <a:pos x="0" y="0"/>
              </a:cxn>
              <a:cxn ang="0">
                <a:pos x="0" y="1"/>
              </a:cxn>
              <a:cxn ang="0">
                <a:pos x="1" y="1"/>
              </a:cxn>
              <a:cxn ang="0">
                <a:pos x="1" y="3"/>
              </a:cxn>
            </a:cxnLst>
            <a:rect l="0" t="0" r="r" b="b"/>
            <a:pathLst>
              <a:path w="5" h="3">
                <a:moveTo>
                  <a:pt x="1" y="3"/>
                </a:moveTo>
                <a:lnTo>
                  <a:pt x="2" y="3"/>
                </a:lnTo>
                <a:lnTo>
                  <a:pt x="2" y="1"/>
                </a:lnTo>
                <a:lnTo>
                  <a:pt x="2" y="1"/>
                </a:lnTo>
                <a:lnTo>
                  <a:pt x="2" y="1"/>
                </a:lnTo>
                <a:lnTo>
                  <a:pt x="4" y="1"/>
                </a:lnTo>
                <a:lnTo>
                  <a:pt x="4" y="3"/>
                </a:lnTo>
                <a:lnTo>
                  <a:pt x="4" y="3"/>
                </a:lnTo>
                <a:lnTo>
                  <a:pt x="4" y="1"/>
                </a:lnTo>
                <a:lnTo>
                  <a:pt x="5" y="1"/>
                </a:lnTo>
                <a:lnTo>
                  <a:pt x="5" y="0"/>
                </a:lnTo>
                <a:lnTo>
                  <a:pt x="4" y="0"/>
                </a:lnTo>
                <a:lnTo>
                  <a:pt x="4" y="0"/>
                </a:lnTo>
                <a:lnTo>
                  <a:pt x="1" y="0"/>
                </a:lnTo>
                <a:lnTo>
                  <a:pt x="1" y="0"/>
                </a:lnTo>
                <a:lnTo>
                  <a:pt x="0" y="0"/>
                </a:lnTo>
                <a:lnTo>
                  <a:pt x="0" y="1"/>
                </a:lnTo>
                <a:lnTo>
                  <a:pt x="1" y="1"/>
                </a:lnTo>
                <a:lnTo>
                  <a:pt x="1" y="3"/>
                </a:lnTo>
                <a:close/>
              </a:path>
            </a:pathLst>
          </a:custGeom>
          <a:solidFill>
            <a:srgbClr val="593A3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6" name="Freeform 55">
            <a:extLst>
              <a:ext uri="{FF2B5EF4-FFF2-40B4-BE49-F238E27FC236}">
                <a16:creationId xmlns:a16="http://schemas.microsoft.com/office/drawing/2014/main" id="{9377DC2A-382E-6E0B-A0EA-0DA9F4B5DB2F}"/>
              </a:ext>
            </a:extLst>
          </p:cNvPr>
          <p:cNvSpPr>
            <a:spLocks/>
          </p:cNvSpPr>
          <p:nvPr userDrawn="1"/>
        </p:nvSpPr>
        <p:spPr bwMode="auto">
          <a:xfrm>
            <a:off x="7292975" y="464923"/>
            <a:ext cx="1588" cy="1588"/>
          </a:xfrm>
          <a:custGeom>
            <a:avLst/>
            <a:gdLst/>
            <a:ahLst/>
            <a:cxnLst>
              <a:cxn ang="0">
                <a:pos x="2" y="4"/>
              </a:cxn>
              <a:cxn ang="0">
                <a:pos x="2" y="2"/>
              </a:cxn>
              <a:cxn ang="0">
                <a:pos x="3" y="2"/>
              </a:cxn>
              <a:cxn ang="0">
                <a:pos x="3" y="1"/>
              </a:cxn>
              <a:cxn ang="0">
                <a:pos x="2" y="1"/>
              </a:cxn>
              <a:cxn ang="0">
                <a:pos x="2" y="0"/>
              </a:cxn>
              <a:cxn ang="0">
                <a:pos x="1" y="0"/>
              </a:cxn>
              <a:cxn ang="0">
                <a:pos x="1" y="0"/>
              </a:cxn>
              <a:cxn ang="0">
                <a:pos x="0" y="0"/>
              </a:cxn>
              <a:cxn ang="0">
                <a:pos x="0" y="0"/>
              </a:cxn>
              <a:cxn ang="0">
                <a:pos x="0" y="0"/>
              </a:cxn>
              <a:cxn ang="0">
                <a:pos x="0" y="4"/>
              </a:cxn>
              <a:cxn ang="0">
                <a:pos x="2" y="4"/>
              </a:cxn>
            </a:cxnLst>
            <a:rect l="0" t="0" r="r" b="b"/>
            <a:pathLst>
              <a:path w="3" h="4">
                <a:moveTo>
                  <a:pt x="2" y="4"/>
                </a:moveTo>
                <a:lnTo>
                  <a:pt x="2" y="2"/>
                </a:lnTo>
                <a:lnTo>
                  <a:pt x="3" y="2"/>
                </a:lnTo>
                <a:lnTo>
                  <a:pt x="3" y="1"/>
                </a:lnTo>
                <a:lnTo>
                  <a:pt x="2" y="1"/>
                </a:lnTo>
                <a:lnTo>
                  <a:pt x="2" y="0"/>
                </a:lnTo>
                <a:lnTo>
                  <a:pt x="1" y="0"/>
                </a:lnTo>
                <a:lnTo>
                  <a:pt x="1" y="0"/>
                </a:lnTo>
                <a:lnTo>
                  <a:pt x="0" y="0"/>
                </a:lnTo>
                <a:lnTo>
                  <a:pt x="0" y="0"/>
                </a:lnTo>
                <a:lnTo>
                  <a:pt x="0" y="0"/>
                </a:lnTo>
                <a:lnTo>
                  <a:pt x="0" y="4"/>
                </a:lnTo>
                <a:lnTo>
                  <a:pt x="2" y="4"/>
                </a:lnTo>
                <a:close/>
              </a:path>
            </a:pathLst>
          </a:custGeom>
          <a:solidFill>
            <a:srgbClr val="60342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7" name="Freeform 56">
            <a:extLst>
              <a:ext uri="{FF2B5EF4-FFF2-40B4-BE49-F238E27FC236}">
                <a16:creationId xmlns:a16="http://schemas.microsoft.com/office/drawing/2014/main" id="{5B83DACB-2ED4-C65B-0934-8A6E8D6C0DED}"/>
              </a:ext>
            </a:extLst>
          </p:cNvPr>
          <p:cNvSpPr>
            <a:spLocks/>
          </p:cNvSpPr>
          <p:nvPr userDrawn="1"/>
        </p:nvSpPr>
        <p:spPr bwMode="auto">
          <a:xfrm>
            <a:off x="7270750" y="455398"/>
            <a:ext cx="4763" cy="22225"/>
          </a:xfrm>
          <a:custGeom>
            <a:avLst/>
            <a:gdLst/>
            <a:ahLst/>
            <a:cxnLst>
              <a:cxn ang="0">
                <a:pos x="0" y="41"/>
              </a:cxn>
              <a:cxn ang="0">
                <a:pos x="3" y="41"/>
              </a:cxn>
              <a:cxn ang="0">
                <a:pos x="3" y="43"/>
              </a:cxn>
              <a:cxn ang="0">
                <a:pos x="4" y="43"/>
              </a:cxn>
              <a:cxn ang="0">
                <a:pos x="4" y="42"/>
              </a:cxn>
              <a:cxn ang="0">
                <a:pos x="4" y="42"/>
              </a:cxn>
              <a:cxn ang="0">
                <a:pos x="4" y="42"/>
              </a:cxn>
              <a:cxn ang="0">
                <a:pos x="5" y="42"/>
              </a:cxn>
              <a:cxn ang="0">
                <a:pos x="5" y="41"/>
              </a:cxn>
              <a:cxn ang="0">
                <a:pos x="5" y="41"/>
              </a:cxn>
              <a:cxn ang="0">
                <a:pos x="5" y="41"/>
              </a:cxn>
              <a:cxn ang="0">
                <a:pos x="6" y="41"/>
              </a:cxn>
              <a:cxn ang="0">
                <a:pos x="6" y="40"/>
              </a:cxn>
              <a:cxn ang="0">
                <a:pos x="7" y="40"/>
              </a:cxn>
              <a:cxn ang="0">
                <a:pos x="7" y="39"/>
              </a:cxn>
              <a:cxn ang="0">
                <a:pos x="4" y="39"/>
              </a:cxn>
              <a:cxn ang="0">
                <a:pos x="4" y="38"/>
              </a:cxn>
              <a:cxn ang="0">
                <a:pos x="4" y="38"/>
              </a:cxn>
              <a:cxn ang="0">
                <a:pos x="4" y="34"/>
              </a:cxn>
              <a:cxn ang="0">
                <a:pos x="5" y="34"/>
              </a:cxn>
              <a:cxn ang="0">
                <a:pos x="5" y="35"/>
              </a:cxn>
              <a:cxn ang="0">
                <a:pos x="6" y="35"/>
              </a:cxn>
              <a:cxn ang="0">
                <a:pos x="6" y="35"/>
              </a:cxn>
              <a:cxn ang="0">
                <a:pos x="7" y="35"/>
              </a:cxn>
              <a:cxn ang="0">
                <a:pos x="7" y="34"/>
              </a:cxn>
              <a:cxn ang="0">
                <a:pos x="8" y="34"/>
              </a:cxn>
              <a:cxn ang="0">
                <a:pos x="8" y="32"/>
              </a:cxn>
              <a:cxn ang="0">
                <a:pos x="7" y="32"/>
              </a:cxn>
              <a:cxn ang="0">
                <a:pos x="7" y="31"/>
              </a:cxn>
              <a:cxn ang="0">
                <a:pos x="7" y="31"/>
              </a:cxn>
              <a:cxn ang="0">
                <a:pos x="7" y="31"/>
              </a:cxn>
              <a:cxn ang="0">
                <a:pos x="6" y="31"/>
              </a:cxn>
              <a:cxn ang="0">
                <a:pos x="6" y="26"/>
              </a:cxn>
              <a:cxn ang="0">
                <a:pos x="6" y="26"/>
              </a:cxn>
              <a:cxn ang="0">
                <a:pos x="6" y="16"/>
              </a:cxn>
              <a:cxn ang="0">
                <a:pos x="6" y="16"/>
              </a:cxn>
              <a:cxn ang="0">
                <a:pos x="6" y="16"/>
              </a:cxn>
              <a:cxn ang="0">
                <a:pos x="7" y="16"/>
              </a:cxn>
              <a:cxn ang="0">
                <a:pos x="7" y="15"/>
              </a:cxn>
              <a:cxn ang="0">
                <a:pos x="6" y="15"/>
              </a:cxn>
              <a:cxn ang="0">
                <a:pos x="6" y="4"/>
              </a:cxn>
              <a:cxn ang="0">
                <a:pos x="7" y="4"/>
              </a:cxn>
              <a:cxn ang="0">
                <a:pos x="7" y="0"/>
              </a:cxn>
              <a:cxn ang="0">
                <a:pos x="6" y="0"/>
              </a:cxn>
              <a:cxn ang="0">
                <a:pos x="6" y="3"/>
              </a:cxn>
              <a:cxn ang="0">
                <a:pos x="6" y="3"/>
              </a:cxn>
              <a:cxn ang="0">
                <a:pos x="6" y="14"/>
              </a:cxn>
              <a:cxn ang="0">
                <a:pos x="5" y="14"/>
              </a:cxn>
              <a:cxn ang="0">
                <a:pos x="5" y="22"/>
              </a:cxn>
              <a:cxn ang="0">
                <a:pos x="5" y="22"/>
              </a:cxn>
              <a:cxn ang="0">
                <a:pos x="5" y="31"/>
              </a:cxn>
              <a:cxn ang="0">
                <a:pos x="4" y="31"/>
              </a:cxn>
              <a:cxn ang="0">
                <a:pos x="4" y="32"/>
              </a:cxn>
              <a:cxn ang="0">
                <a:pos x="4" y="32"/>
              </a:cxn>
              <a:cxn ang="0">
                <a:pos x="4" y="35"/>
              </a:cxn>
              <a:cxn ang="0">
                <a:pos x="3" y="35"/>
              </a:cxn>
              <a:cxn ang="0">
                <a:pos x="3" y="39"/>
              </a:cxn>
              <a:cxn ang="0">
                <a:pos x="3" y="39"/>
              </a:cxn>
              <a:cxn ang="0">
                <a:pos x="3" y="40"/>
              </a:cxn>
              <a:cxn ang="0">
                <a:pos x="2" y="40"/>
              </a:cxn>
              <a:cxn ang="0">
                <a:pos x="2" y="41"/>
              </a:cxn>
              <a:cxn ang="0">
                <a:pos x="0" y="41"/>
              </a:cxn>
              <a:cxn ang="0">
                <a:pos x="0" y="41"/>
              </a:cxn>
            </a:cxnLst>
            <a:rect l="0" t="0" r="r" b="b"/>
            <a:pathLst>
              <a:path w="8" h="43">
                <a:moveTo>
                  <a:pt x="0" y="41"/>
                </a:moveTo>
                <a:lnTo>
                  <a:pt x="3" y="41"/>
                </a:lnTo>
                <a:lnTo>
                  <a:pt x="3" y="43"/>
                </a:lnTo>
                <a:lnTo>
                  <a:pt x="4" y="43"/>
                </a:lnTo>
                <a:lnTo>
                  <a:pt x="4" y="42"/>
                </a:lnTo>
                <a:lnTo>
                  <a:pt x="4" y="42"/>
                </a:lnTo>
                <a:lnTo>
                  <a:pt x="4" y="42"/>
                </a:lnTo>
                <a:lnTo>
                  <a:pt x="5" y="42"/>
                </a:lnTo>
                <a:lnTo>
                  <a:pt x="5" y="41"/>
                </a:lnTo>
                <a:lnTo>
                  <a:pt x="5" y="41"/>
                </a:lnTo>
                <a:lnTo>
                  <a:pt x="5" y="41"/>
                </a:lnTo>
                <a:lnTo>
                  <a:pt x="6" y="41"/>
                </a:lnTo>
                <a:lnTo>
                  <a:pt x="6" y="40"/>
                </a:lnTo>
                <a:lnTo>
                  <a:pt x="7" y="40"/>
                </a:lnTo>
                <a:lnTo>
                  <a:pt x="7" y="39"/>
                </a:lnTo>
                <a:lnTo>
                  <a:pt x="4" y="39"/>
                </a:lnTo>
                <a:lnTo>
                  <a:pt x="4" y="38"/>
                </a:lnTo>
                <a:lnTo>
                  <a:pt x="4" y="38"/>
                </a:lnTo>
                <a:lnTo>
                  <a:pt x="4" y="34"/>
                </a:lnTo>
                <a:lnTo>
                  <a:pt x="5" y="34"/>
                </a:lnTo>
                <a:lnTo>
                  <a:pt x="5" y="35"/>
                </a:lnTo>
                <a:lnTo>
                  <a:pt x="6" y="35"/>
                </a:lnTo>
                <a:lnTo>
                  <a:pt x="6" y="35"/>
                </a:lnTo>
                <a:lnTo>
                  <a:pt x="7" y="35"/>
                </a:lnTo>
                <a:lnTo>
                  <a:pt x="7" y="34"/>
                </a:lnTo>
                <a:lnTo>
                  <a:pt x="8" y="34"/>
                </a:lnTo>
                <a:lnTo>
                  <a:pt x="8" y="32"/>
                </a:lnTo>
                <a:lnTo>
                  <a:pt x="7" y="32"/>
                </a:lnTo>
                <a:lnTo>
                  <a:pt x="7" y="31"/>
                </a:lnTo>
                <a:lnTo>
                  <a:pt x="7" y="31"/>
                </a:lnTo>
                <a:lnTo>
                  <a:pt x="7" y="31"/>
                </a:lnTo>
                <a:lnTo>
                  <a:pt x="6" y="31"/>
                </a:lnTo>
                <a:lnTo>
                  <a:pt x="6" y="26"/>
                </a:lnTo>
                <a:lnTo>
                  <a:pt x="6" y="26"/>
                </a:lnTo>
                <a:lnTo>
                  <a:pt x="6" y="16"/>
                </a:lnTo>
                <a:lnTo>
                  <a:pt x="6" y="16"/>
                </a:lnTo>
                <a:lnTo>
                  <a:pt x="6" y="16"/>
                </a:lnTo>
                <a:lnTo>
                  <a:pt x="7" y="16"/>
                </a:lnTo>
                <a:lnTo>
                  <a:pt x="7" y="15"/>
                </a:lnTo>
                <a:lnTo>
                  <a:pt x="6" y="15"/>
                </a:lnTo>
                <a:lnTo>
                  <a:pt x="6" y="4"/>
                </a:lnTo>
                <a:lnTo>
                  <a:pt x="7" y="4"/>
                </a:lnTo>
                <a:lnTo>
                  <a:pt x="7" y="0"/>
                </a:lnTo>
                <a:lnTo>
                  <a:pt x="6" y="0"/>
                </a:lnTo>
                <a:lnTo>
                  <a:pt x="6" y="3"/>
                </a:lnTo>
                <a:lnTo>
                  <a:pt x="6" y="3"/>
                </a:lnTo>
                <a:lnTo>
                  <a:pt x="6" y="14"/>
                </a:lnTo>
                <a:lnTo>
                  <a:pt x="5" y="14"/>
                </a:lnTo>
                <a:lnTo>
                  <a:pt x="5" y="22"/>
                </a:lnTo>
                <a:lnTo>
                  <a:pt x="5" y="22"/>
                </a:lnTo>
                <a:lnTo>
                  <a:pt x="5" y="31"/>
                </a:lnTo>
                <a:lnTo>
                  <a:pt x="4" y="31"/>
                </a:lnTo>
                <a:lnTo>
                  <a:pt x="4" y="32"/>
                </a:lnTo>
                <a:lnTo>
                  <a:pt x="4" y="32"/>
                </a:lnTo>
                <a:lnTo>
                  <a:pt x="4" y="35"/>
                </a:lnTo>
                <a:lnTo>
                  <a:pt x="3" y="35"/>
                </a:lnTo>
                <a:lnTo>
                  <a:pt x="3" y="39"/>
                </a:lnTo>
                <a:lnTo>
                  <a:pt x="3" y="39"/>
                </a:lnTo>
                <a:lnTo>
                  <a:pt x="3" y="40"/>
                </a:lnTo>
                <a:lnTo>
                  <a:pt x="2" y="40"/>
                </a:lnTo>
                <a:lnTo>
                  <a:pt x="2" y="41"/>
                </a:lnTo>
                <a:lnTo>
                  <a:pt x="0" y="41"/>
                </a:lnTo>
                <a:lnTo>
                  <a:pt x="0" y="41"/>
                </a:lnTo>
                <a:close/>
              </a:path>
            </a:pathLst>
          </a:custGeom>
          <a:solidFill>
            <a:srgbClr val="D8CDB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8" name="Freeform 57">
            <a:extLst>
              <a:ext uri="{FF2B5EF4-FFF2-40B4-BE49-F238E27FC236}">
                <a16:creationId xmlns:a16="http://schemas.microsoft.com/office/drawing/2014/main" id="{B99953BD-78FD-33CC-54EB-2E1589B4B26F}"/>
              </a:ext>
            </a:extLst>
          </p:cNvPr>
          <p:cNvSpPr>
            <a:spLocks/>
          </p:cNvSpPr>
          <p:nvPr userDrawn="1"/>
        </p:nvSpPr>
        <p:spPr bwMode="auto">
          <a:xfrm>
            <a:off x="7288213" y="464923"/>
            <a:ext cx="1588" cy="1588"/>
          </a:xfrm>
          <a:custGeom>
            <a:avLst/>
            <a:gdLst/>
            <a:ahLst/>
            <a:cxnLst>
              <a:cxn ang="0">
                <a:pos x="3" y="4"/>
              </a:cxn>
              <a:cxn ang="0">
                <a:pos x="3" y="2"/>
              </a:cxn>
              <a:cxn ang="0">
                <a:pos x="1" y="2"/>
              </a:cxn>
              <a:cxn ang="0">
                <a:pos x="1" y="1"/>
              </a:cxn>
              <a:cxn ang="0">
                <a:pos x="1" y="1"/>
              </a:cxn>
              <a:cxn ang="0">
                <a:pos x="1" y="0"/>
              </a:cxn>
              <a:cxn ang="0">
                <a:pos x="0" y="0"/>
              </a:cxn>
              <a:cxn ang="0">
                <a:pos x="0" y="2"/>
              </a:cxn>
              <a:cxn ang="0">
                <a:pos x="0" y="2"/>
              </a:cxn>
              <a:cxn ang="0">
                <a:pos x="0" y="4"/>
              </a:cxn>
              <a:cxn ang="0">
                <a:pos x="3" y="4"/>
              </a:cxn>
            </a:cxnLst>
            <a:rect l="0" t="0" r="r" b="b"/>
            <a:pathLst>
              <a:path w="3" h="4">
                <a:moveTo>
                  <a:pt x="3" y="4"/>
                </a:moveTo>
                <a:lnTo>
                  <a:pt x="3" y="2"/>
                </a:lnTo>
                <a:lnTo>
                  <a:pt x="1" y="2"/>
                </a:lnTo>
                <a:lnTo>
                  <a:pt x="1" y="1"/>
                </a:lnTo>
                <a:lnTo>
                  <a:pt x="1" y="1"/>
                </a:lnTo>
                <a:lnTo>
                  <a:pt x="1" y="0"/>
                </a:lnTo>
                <a:lnTo>
                  <a:pt x="0" y="0"/>
                </a:lnTo>
                <a:lnTo>
                  <a:pt x="0" y="2"/>
                </a:lnTo>
                <a:lnTo>
                  <a:pt x="0" y="2"/>
                </a:lnTo>
                <a:lnTo>
                  <a:pt x="0" y="4"/>
                </a:lnTo>
                <a:lnTo>
                  <a:pt x="3" y="4"/>
                </a:lnTo>
                <a:close/>
              </a:path>
            </a:pathLst>
          </a:custGeom>
          <a:solidFill>
            <a:srgbClr val="7B332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9" name="Freeform 58">
            <a:extLst>
              <a:ext uri="{FF2B5EF4-FFF2-40B4-BE49-F238E27FC236}">
                <a16:creationId xmlns:a16="http://schemas.microsoft.com/office/drawing/2014/main" id="{44935E55-0AC7-BAC7-D293-89FC04DEF605}"/>
              </a:ext>
            </a:extLst>
          </p:cNvPr>
          <p:cNvSpPr>
            <a:spLocks/>
          </p:cNvSpPr>
          <p:nvPr userDrawn="1"/>
        </p:nvSpPr>
        <p:spPr bwMode="auto">
          <a:xfrm>
            <a:off x="7281863" y="464923"/>
            <a:ext cx="1588" cy="1588"/>
          </a:xfrm>
          <a:custGeom>
            <a:avLst/>
            <a:gdLst/>
            <a:ahLst/>
            <a:cxnLst>
              <a:cxn ang="0">
                <a:pos x="2" y="2"/>
              </a:cxn>
              <a:cxn ang="0">
                <a:pos x="2" y="0"/>
              </a:cxn>
              <a:cxn ang="0">
                <a:pos x="0" y="0"/>
              </a:cxn>
              <a:cxn ang="0">
                <a:pos x="0" y="0"/>
              </a:cxn>
              <a:cxn ang="0">
                <a:pos x="0" y="0"/>
              </a:cxn>
              <a:cxn ang="0">
                <a:pos x="0" y="2"/>
              </a:cxn>
              <a:cxn ang="0">
                <a:pos x="2" y="2"/>
              </a:cxn>
            </a:cxnLst>
            <a:rect l="0" t="0" r="r" b="b"/>
            <a:pathLst>
              <a:path w="2" h="2">
                <a:moveTo>
                  <a:pt x="2" y="2"/>
                </a:moveTo>
                <a:lnTo>
                  <a:pt x="2" y="0"/>
                </a:lnTo>
                <a:lnTo>
                  <a:pt x="0" y="0"/>
                </a:lnTo>
                <a:lnTo>
                  <a:pt x="0" y="0"/>
                </a:lnTo>
                <a:lnTo>
                  <a:pt x="0" y="0"/>
                </a:lnTo>
                <a:lnTo>
                  <a:pt x="0" y="2"/>
                </a:lnTo>
                <a:lnTo>
                  <a:pt x="2" y="2"/>
                </a:lnTo>
                <a:close/>
              </a:path>
            </a:pathLst>
          </a:custGeom>
          <a:solidFill>
            <a:srgbClr val="43262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0" name="Freeform 59">
            <a:extLst>
              <a:ext uri="{FF2B5EF4-FFF2-40B4-BE49-F238E27FC236}">
                <a16:creationId xmlns:a16="http://schemas.microsoft.com/office/drawing/2014/main" id="{8D4E7357-94E7-DD40-DAD2-3FCAD3732177}"/>
              </a:ext>
            </a:extLst>
          </p:cNvPr>
          <p:cNvSpPr>
            <a:spLocks/>
          </p:cNvSpPr>
          <p:nvPr userDrawn="1"/>
        </p:nvSpPr>
        <p:spPr bwMode="auto">
          <a:xfrm>
            <a:off x="7283450" y="464923"/>
            <a:ext cx="3175" cy="1588"/>
          </a:xfrm>
          <a:custGeom>
            <a:avLst/>
            <a:gdLst/>
            <a:ahLst/>
            <a:cxnLst>
              <a:cxn ang="0">
                <a:pos x="0" y="3"/>
              </a:cxn>
              <a:cxn ang="0">
                <a:pos x="1" y="3"/>
              </a:cxn>
              <a:cxn ang="0">
                <a:pos x="1" y="1"/>
              </a:cxn>
              <a:cxn ang="0">
                <a:pos x="2" y="1"/>
              </a:cxn>
              <a:cxn ang="0">
                <a:pos x="2" y="3"/>
              </a:cxn>
              <a:cxn ang="0">
                <a:pos x="4" y="3"/>
              </a:cxn>
              <a:cxn ang="0">
                <a:pos x="4" y="0"/>
              </a:cxn>
              <a:cxn ang="0">
                <a:pos x="0" y="0"/>
              </a:cxn>
              <a:cxn ang="0">
                <a:pos x="0" y="1"/>
              </a:cxn>
              <a:cxn ang="0">
                <a:pos x="0" y="1"/>
              </a:cxn>
              <a:cxn ang="0">
                <a:pos x="0" y="3"/>
              </a:cxn>
            </a:cxnLst>
            <a:rect l="0" t="0" r="r" b="b"/>
            <a:pathLst>
              <a:path w="4" h="3">
                <a:moveTo>
                  <a:pt x="0" y="3"/>
                </a:moveTo>
                <a:lnTo>
                  <a:pt x="1" y="3"/>
                </a:lnTo>
                <a:lnTo>
                  <a:pt x="1" y="1"/>
                </a:lnTo>
                <a:lnTo>
                  <a:pt x="2" y="1"/>
                </a:lnTo>
                <a:lnTo>
                  <a:pt x="2" y="3"/>
                </a:lnTo>
                <a:lnTo>
                  <a:pt x="4" y="3"/>
                </a:lnTo>
                <a:lnTo>
                  <a:pt x="4" y="0"/>
                </a:lnTo>
                <a:lnTo>
                  <a:pt x="0" y="0"/>
                </a:lnTo>
                <a:lnTo>
                  <a:pt x="0" y="1"/>
                </a:lnTo>
                <a:lnTo>
                  <a:pt x="0" y="1"/>
                </a:lnTo>
                <a:lnTo>
                  <a:pt x="0" y="3"/>
                </a:lnTo>
                <a:close/>
              </a:path>
            </a:pathLst>
          </a:custGeom>
          <a:solidFill>
            <a:srgbClr val="60342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1" name="Freeform 60">
            <a:extLst>
              <a:ext uri="{FF2B5EF4-FFF2-40B4-BE49-F238E27FC236}">
                <a16:creationId xmlns:a16="http://schemas.microsoft.com/office/drawing/2014/main" id="{ADA7220D-12E1-8638-4693-7E83389C3757}"/>
              </a:ext>
            </a:extLst>
          </p:cNvPr>
          <p:cNvSpPr>
            <a:spLocks/>
          </p:cNvSpPr>
          <p:nvPr userDrawn="1"/>
        </p:nvSpPr>
        <p:spPr bwMode="auto">
          <a:xfrm>
            <a:off x="7289800" y="464923"/>
            <a:ext cx="3175" cy="1588"/>
          </a:xfrm>
          <a:custGeom>
            <a:avLst/>
            <a:gdLst/>
            <a:ahLst/>
            <a:cxnLst>
              <a:cxn ang="0">
                <a:pos x="6" y="1"/>
              </a:cxn>
              <a:cxn ang="0">
                <a:pos x="6" y="0"/>
              </a:cxn>
              <a:cxn ang="0">
                <a:pos x="0" y="0"/>
              </a:cxn>
              <a:cxn ang="0">
                <a:pos x="0" y="1"/>
              </a:cxn>
              <a:cxn ang="0">
                <a:pos x="1" y="1"/>
              </a:cxn>
              <a:cxn ang="0">
                <a:pos x="1" y="3"/>
              </a:cxn>
              <a:cxn ang="0">
                <a:pos x="5" y="3"/>
              </a:cxn>
              <a:cxn ang="0">
                <a:pos x="5" y="1"/>
              </a:cxn>
              <a:cxn ang="0">
                <a:pos x="6" y="1"/>
              </a:cxn>
            </a:cxnLst>
            <a:rect l="0" t="0" r="r" b="b"/>
            <a:pathLst>
              <a:path w="6" h="3">
                <a:moveTo>
                  <a:pt x="6" y="1"/>
                </a:moveTo>
                <a:lnTo>
                  <a:pt x="6" y="0"/>
                </a:lnTo>
                <a:lnTo>
                  <a:pt x="0" y="0"/>
                </a:lnTo>
                <a:lnTo>
                  <a:pt x="0" y="1"/>
                </a:lnTo>
                <a:lnTo>
                  <a:pt x="1" y="1"/>
                </a:lnTo>
                <a:lnTo>
                  <a:pt x="1" y="3"/>
                </a:lnTo>
                <a:lnTo>
                  <a:pt x="5" y="3"/>
                </a:lnTo>
                <a:lnTo>
                  <a:pt x="5" y="1"/>
                </a:lnTo>
                <a:lnTo>
                  <a:pt x="6" y="1"/>
                </a:lnTo>
                <a:close/>
              </a:path>
            </a:pathLst>
          </a:custGeom>
          <a:solidFill>
            <a:srgbClr val="43262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2" name="Freeform 61">
            <a:extLst>
              <a:ext uri="{FF2B5EF4-FFF2-40B4-BE49-F238E27FC236}">
                <a16:creationId xmlns:a16="http://schemas.microsoft.com/office/drawing/2014/main" id="{6055BDAC-E85E-82FD-C013-5E9AEBA96102}"/>
              </a:ext>
            </a:extLst>
          </p:cNvPr>
          <p:cNvSpPr>
            <a:spLocks/>
          </p:cNvSpPr>
          <p:nvPr userDrawn="1"/>
        </p:nvSpPr>
        <p:spPr bwMode="auto">
          <a:xfrm>
            <a:off x="7294563" y="464923"/>
            <a:ext cx="1588" cy="1588"/>
          </a:xfrm>
          <a:custGeom>
            <a:avLst/>
            <a:gdLst/>
            <a:ahLst/>
            <a:cxnLst>
              <a:cxn ang="0">
                <a:pos x="0" y="3"/>
              </a:cxn>
              <a:cxn ang="0">
                <a:pos x="2" y="3"/>
              </a:cxn>
              <a:cxn ang="0">
                <a:pos x="2" y="1"/>
              </a:cxn>
              <a:cxn ang="0">
                <a:pos x="2" y="1"/>
              </a:cxn>
              <a:cxn ang="0">
                <a:pos x="2" y="1"/>
              </a:cxn>
              <a:cxn ang="0">
                <a:pos x="2" y="1"/>
              </a:cxn>
              <a:cxn ang="0">
                <a:pos x="2" y="0"/>
              </a:cxn>
              <a:cxn ang="0">
                <a:pos x="1" y="0"/>
              </a:cxn>
              <a:cxn ang="0">
                <a:pos x="1" y="1"/>
              </a:cxn>
              <a:cxn ang="0">
                <a:pos x="0" y="1"/>
              </a:cxn>
              <a:cxn ang="0">
                <a:pos x="0" y="3"/>
              </a:cxn>
            </a:cxnLst>
            <a:rect l="0" t="0" r="r" b="b"/>
            <a:pathLst>
              <a:path w="2" h="3">
                <a:moveTo>
                  <a:pt x="0" y="3"/>
                </a:moveTo>
                <a:lnTo>
                  <a:pt x="2" y="3"/>
                </a:lnTo>
                <a:lnTo>
                  <a:pt x="2" y="1"/>
                </a:lnTo>
                <a:lnTo>
                  <a:pt x="2" y="1"/>
                </a:lnTo>
                <a:lnTo>
                  <a:pt x="2" y="1"/>
                </a:lnTo>
                <a:lnTo>
                  <a:pt x="2" y="1"/>
                </a:lnTo>
                <a:lnTo>
                  <a:pt x="2" y="0"/>
                </a:lnTo>
                <a:lnTo>
                  <a:pt x="1" y="0"/>
                </a:lnTo>
                <a:lnTo>
                  <a:pt x="1" y="1"/>
                </a:lnTo>
                <a:lnTo>
                  <a:pt x="0" y="1"/>
                </a:lnTo>
                <a:lnTo>
                  <a:pt x="0" y="3"/>
                </a:lnTo>
                <a:close/>
              </a:path>
            </a:pathLst>
          </a:custGeom>
          <a:solidFill>
            <a:srgbClr val="814C2D"/>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3" name="Freeform 62">
            <a:extLst>
              <a:ext uri="{FF2B5EF4-FFF2-40B4-BE49-F238E27FC236}">
                <a16:creationId xmlns:a16="http://schemas.microsoft.com/office/drawing/2014/main" id="{7F80F091-9C3A-A1D7-00FE-F8C8252E0E75}"/>
              </a:ext>
            </a:extLst>
          </p:cNvPr>
          <p:cNvSpPr>
            <a:spLocks/>
          </p:cNvSpPr>
          <p:nvPr userDrawn="1"/>
        </p:nvSpPr>
        <p:spPr bwMode="auto">
          <a:xfrm>
            <a:off x="7280275" y="464923"/>
            <a:ext cx="1588" cy="1588"/>
          </a:xfrm>
          <a:custGeom>
            <a:avLst/>
            <a:gdLst/>
            <a:ahLst/>
            <a:cxnLst>
              <a:cxn ang="0">
                <a:pos x="1" y="0"/>
              </a:cxn>
              <a:cxn ang="0">
                <a:pos x="0" y="0"/>
              </a:cxn>
              <a:cxn ang="0">
                <a:pos x="0" y="2"/>
              </a:cxn>
              <a:cxn ang="0">
                <a:pos x="0" y="2"/>
              </a:cxn>
              <a:cxn ang="0">
                <a:pos x="0" y="3"/>
              </a:cxn>
              <a:cxn ang="0">
                <a:pos x="1" y="3"/>
              </a:cxn>
              <a:cxn ang="0">
                <a:pos x="1" y="0"/>
              </a:cxn>
            </a:cxnLst>
            <a:rect l="0" t="0" r="r" b="b"/>
            <a:pathLst>
              <a:path w="1" h="3">
                <a:moveTo>
                  <a:pt x="1" y="0"/>
                </a:moveTo>
                <a:lnTo>
                  <a:pt x="0" y="0"/>
                </a:lnTo>
                <a:lnTo>
                  <a:pt x="0" y="2"/>
                </a:lnTo>
                <a:lnTo>
                  <a:pt x="0" y="2"/>
                </a:lnTo>
                <a:lnTo>
                  <a:pt x="0" y="3"/>
                </a:lnTo>
                <a:lnTo>
                  <a:pt x="1" y="3"/>
                </a:lnTo>
                <a:lnTo>
                  <a:pt x="1" y="0"/>
                </a:lnTo>
                <a:close/>
              </a:path>
            </a:pathLst>
          </a:custGeom>
          <a:solidFill>
            <a:srgbClr val="B4946E"/>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4" name="Rectangle 703">
            <a:extLst>
              <a:ext uri="{FF2B5EF4-FFF2-40B4-BE49-F238E27FC236}">
                <a16:creationId xmlns:a16="http://schemas.microsoft.com/office/drawing/2014/main" id="{43CB5C95-D10E-B54B-1A0F-44A32B6EF0F0}"/>
              </a:ext>
            </a:extLst>
          </p:cNvPr>
          <p:cNvSpPr>
            <a:spLocks noChangeArrowheads="1"/>
          </p:cNvSpPr>
          <p:nvPr userDrawn="1"/>
        </p:nvSpPr>
        <p:spPr bwMode="auto">
          <a:xfrm>
            <a:off x="7297738" y="464923"/>
            <a:ext cx="1588" cy="1588"/>
          </a:xfrm>
          <a:prstGeom prst="rect">
            <a:avLst/>
          </a:prstGeom>
          <a:solidFill>
            <a:srgbClr val="7B332A"/>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5" name="Freeform 64">
            <a:extLst>
              <a:ext uri="{FF2B5EF4-FFF2-40B4-BE49-F238E27FC236}">
                <a16:creationId xmlns:a16="http://schemas.microsoft.com/office/drawing/2014/main" id="{3EE9423B-B0FA-1F18-6A98-3F7ED1145922}"/>
              </a:ext>
            </a:extLst>
          </p:cNvPr>
          <p:cNvSpPr>
            <a:spLocks/>
          </p:cNvSpPr>
          <p:nvPr userDrawn="1"/>
        </p:nvSpPr>
        <p:spPr bwMode="auto">
          <a:xfrm>
            <a:off x="7275513" y="464923"/>
            <a:ext cx="1588" cy="1588"/>
          </a:xfrm>
          <a:custGeom>
            <a:avLst/>
            <a:gdLst/>
            <a:ahLst/>
            <a:cxnLst>
              <a:cxn ang="0">
                <a:pos x="1" y="4"/>
              </a:cxn>
              <a:cxn ang="0">
                <a:pos x="1" y="3"/>
              </a:cxn>
              <a:cxn ang="0">
                <a:pos x="1" y="3"/>
              </a:cxn>
              <a:cxn ang="0">
                <a:pos x="1" y="1"/>
              </a:cxn>
              <a:cxn ang="0">
                <a:pos x="1" y="1"/>
              </a:cxn>
              <a:cxn ang="0">
                <a:pos x="1" y="0"/>
              </a:cxn>
              <a:cxn ang="0">
                <a:pos x="0" y="0"/>
              </a:cxn>
              <a:cxn ang="0">
                <a:pos x="0" y="4"/>
              </a:cxn>
              <a:cxn ang="0">
                <a:pos x="1" y="4"/>
              </a:cxn>
            </a:cxnLst>
            <a:rect l="0" t="0" r="r" b="b"/>
            <a:pathLst>
              <a:path w="1" h="4">
                <a:moveTo>
                  <a:pt x="1" y="4"/>
                </a:moveTo>
                <a:lnTo>
                  <a:pt x="1" y="3"/>
                </a:lnTo>
                <a:lnTo>
                  <a:pt x="1" y="3"/>
                </a:lnTo>
                <a:lnTo>
                  <a:pt x="1" y="1"/>
                </a:lnTo>
                <a:lnTo>
                  <a:pt x="1" y="1"/>
                </a:lnTo>
                <a:lnTo>
                  <a:pt x="1" y="0"/>
                </a:lnTo>
                <a:lnTo>
                  <a:pt x="0" y="0"/>
                </a:lnTo>
                <a:lnTo>
                  <a:pt x="0" y="4"/>
                </a:lnTo>
                <a:lnTo>
                  <a:pt x="1" y="4"/>
                </a:lnTo>
                <a:close/>
              </a:path>
            </a:pathLst>
          </a:custGeom>
          <a:solidFill>
            <a:srgbClr val="925A2C"/>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6" name="Freeform 65">
            <a:extLst>
              <a:ext uri="{FF2B5EF4-FFF2-40B4-BE49-F238E27FC236}">
                <a16:creationId xmlns:a16="http://schemas.microsoft.com/office/drawing/2014/main" id="{18C903C5-4C72-5F23-8325-C8F7FBA05FB7}"/>
              </a:ext>
            </a:extLst>
          </p:cNvPr>
          <p:cNvSpPr>
            <a:spLocks/>
          </p:cNvSpPr>
          <p:nvPr userDrawn="1"/>
        </p:nvSpPr>
        <p:spPr bwMode="auto">
          <a:xfrm>
            <a:off x="7283450" y="464923"/>
            <a:ext cx="1588" cy="1588"/>
          </a:xfrm>
          <a:custGeom>
            <a:avLst/>
            <a:gdLst/>
            <a:ahLst/>
            <a:cxnLst>
              <a:cxn ang="0">
                <a:pos x="0" y="2"/>
              </a:cxn>
              <a:cxn ang="0">
                <a:pos x="0" y="3"/>
              </a:cxn>
              <a:cxn ang="0">
                <a:pos x="1" y="3"/>
              </a:cxn>
              <a:cxn ang="0">
                <a:pos x="1" y="2"/>
              </a:cxn>
              <a:cxn ang="0">
                <a:pos x="1" y="2"/>
              </a:cxn>
              <a:cxn ang="0">
                <a:pos x="1" y="0"/>
              </a:cxn>
              <a:cxn ang="0">
                <a:pos x="0" y="0"/>
              </a:cxn>
              <a:cxn ang="0">
                <a:pos x="0" y="2"/>
              </a:cxn>
              <a:cxn ang="0">
                <a:pos x="0" y="2"/>
              </a:cxn>
            </a:cxnLst>
            <a:rect l="0" t="0" r="r" b="b"/>
            <a:pathLst>
              <a:path w="1" h="3">
                <a:moveTo>
                  <a:pt x="0" y="2"/>
                </a:moveTo>
                <a:lnTo>
                  <a:pt x="0" y="3"/>
                </a:lnTo>
                <a:lnTo>
                  <a:pt x="1" y="3"/>
                </a:lnTo>
                <a:lnTo>
                  <a:pt x="1" y="2"/>
                </a:lnTo>
                <a:lnTo>
                  <a:pt x="1" y="2"/>
                </a:lnTo>
                <a:lnTo>
                  <a:pt x="1" y="0"/>
                </a:lnTo>
                <a:lnTo>
                  <a:pt x="0" y="0"/>
                </a:lnTo>
                <a:lnTo>
                  <a:pt x="0" y="2"/>
                </a:lnTo>
                <a:lnTo>
                  <a:pt x="0" y="2"/>
                </a:lnTo>
                <a:close/>
              </a:path>
            </a:pathLst>
          </a:custGeom>
          <a:solidFill>
            <a:srgbClr val="B4946E"/>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7" name="Freeform 66">
            <a:extLst>
              <a:ext uri="{FF2B5EF4-FFF2-40B4-BE49-F238E27FC236}">
                <a16:creationId xmlns:a16="http://schemas.microsoft.com/office/drawing/2014/main" id="{0D2A0057-6D95-648D-1554-09A3FDE31CD8}"/>
              </a:ext>
            </a:extLst>
          </p:cNvPr>
          <p:cNvSpPr>
            <a:spLocks/>
          </p:cNvSpPr>
          <p:nvPr userDrawn="1"/>
        </p:nvSpPr>
        <p:spPr bwMode="auto">
          <a:xfrm>
            <a:off x="7289800" y="464923"/>
            <a:ext cx="3175" cy="1588"/>
          </a:xfrm>
          <a:custGeom>
            <a:avLst/>
            <a:gdLst/>
            <a:ahLst/>
            <a:cxnLst>
              <a:cxn ang="0">
                <a:pos x="8" y="2"/>
              </a:cxn>
              <a:cxn ang="0">
                <a:pos x="7" y="2"/>
              </a:cxn>
              <a:cxn ang="0">
                <a:pos x="7" y="0"/>
              </a:cxn>
              <a:cxn ang="0">
                <a:pos x="6" y="0"/>
              </a:cxn>
              <a:cxn ang="0">
                <a:pos x="6" y="2"/>
              </a:cxn>
              <a:cxn ang="0">
                <a:pos x="2" y="2"/>
              </a:cxn>
              <a:cxn ang="0">
                <a:pos x="2" y="2"/>
              </a:cxn>
              <a:cxn ang="0">
                <a:pos x="1" y="2"/>
              </a:cxn>
              <a:cxn ang="0">
                <a:pos x="1" y="0"/>
              </a:cxn>
              <a:cxn ang="0">
                <a:pos x="0" y="0"/>
              </a:cxn>
              <a:cxn ang="0">
                <a:pos x="0" y="3"/>
              </a:cxn>
              <a:cxn ang="0">
                <a:pos x="1" y="3"/>
              </a:cxn>
              <a:cxn ang="0">
                <a:pos x="1" y="3"/>
              </a:cxn>
              <a:cxn ang="0">
                <a:pos x="7" y="3"/>
              </a:cxn>
              <a:cxn ang="0">
                <a:pos x="7" y="3"/>
              </a:cxn>
              <a:cxn ang="0">
                <a:pos x="8" y="3"/>
              </a:cxn>
              <a:cxn ang="0">
                <a:pos x="8" y="2"/>
              </a:cxn>
            </a:cxnLst>
            <a:rect l="0" t="0" r="r" b="b"/>
            <a:pathLst>
              <a:path w="8" h="3">
                <a:moveTo>
                  <a:pt x="8" y="2"/>
                </a:moveTo>
                <a:lnTo>
                  <a:pt x="7" y="2"/>
                </a:lnTo>
                <a:lnTo>
                  <a:pt x="7" y="0"/>
                </a:lnTo>
                <a:lnTo>
                  <a:pt x="6" y="0"/>
                </a:lnTo>
                <a:lnTo>
                  <a:pt x="6" y="2"/>
                </a:lnTo>
                <a:lnTo>
                  <a:pt x="2" y="2"/>
                </a:lnTo>
                <a:lnTo>
                  <a:pt x="2" y="2"/>
                </a:lnTo>
                <a:lnTo>
                  <a:pt x="1" y="2"/>
                </a:lnTo>
                <a:lnTo>
                  <a:pt x="1" y="0"/>
                </a:lnTo>
                <a:lnTo>
                  <a:pt x="0" y="0"/>
                </a:lnTo>
                <a:lnTo>
                  <a:pt x="0" y="3"/>
                </a:lnTo>
                <a:lnTo>
                  <a:pt x="1" y="3"/>
                </a:lnTo>
                <a:lnTo>
                  <a:pt x="1" y="3"/>
                </a:lnTo>
                <a:lnTo>
                  <a:pt x="7" y="3"/>
                </a:lnTo>
                <a:lnTo>
                  <a:pt x="7" y="3"/>
                </a:lnTo>
                <a:lnTo>
                  <a:pt x="8" y="3"/>
                </a:lnTo>
                <a:lnTo>
                  <a:pt x="8" y="2"/>
                </a:lnTo>
                <a:close/>
              </a:path>
            </a:pathLst>
          </a:custGeom>
          <a:solidFill>
            <a:srgbClr val="BB8A5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8" name="Freeform 67">
            <a:extLst>
              <a:ext uri="{FF2B5EF4-FFF2-40B4-BE49-F238E27FC236}">
                <a16:creationId xmlns:a16="http://schemas.microsoft.com/office/drawing/2014/main" id="{8CB0E054-E576-91D5-C3E4-3F71A9F31FEC}"/>
              </a:ext>
            </a:extLst>
          </p:cNvPr>
          <p:cNvSpPr>
            <a:spLocks/>
          </p:cNvSpPr>
          <p:nvPr userDrawn="1"/>
        </p:nvSpPr>
        <p:spPr bwMode="auto">
          <a:xfrm>
            <a:off x="7283450" y="464923"/>
            <a:ext cx="3175" cy="3175"/>
          </a:xfrm>
          <a:custGeom>
            <a:avLst/>
            <a:gdLst/>
            <a:ahLst/>
            <a:cxnLst>
              <a:cxn ang="0">
                <a:pos x="0" y="4"/>
              </a:cxn>
              <a:cxn ang="0">
                <a:pos x="0" y="4"/>
              </a:cxn>
              <a:cxn ang="0">
                <a:pos x="1" y="4"/>
              </a:cxn>
              <a:cxn ang="0">
                <a:pos x="1" y="5"/>
              </a:cxn>
              <a:cxn ang="0">
                <a:pos x="1" y="5"/>
              </a:cxn>
              <a:cxn ang="0">
                <a:pos x="1" y="5"/>
              </a:cxn>
              <a:cxn ang="0">
                <a:pos x="2" y="5"/>
              </a:cxn>
              <a:cxn ang="0">
                <a:pos x="2" y="6"/>
              </a:cxn>
              <a:cxn ang="0">
                <a:pos x="4" y="6"/>
              </a:cxn>
              <a:cxn ang="0">
                <a:pos x="4" y="4"/>
              </a:cxn>
              <a:cxn ang="0">
                <a:pos x="4" y="4"/>
              </a:cxn>
              <a:cxn ang="0">
                <a:pos x="4" y="0"/>
              </a:cxn>
              <a:cxn ang="0">
                <a:pos x="4" y="0"/>
              </a:cxn>
              <a:cxn ang="0">
                <a:pos x="4" y="4"/>
              </a:cxn>
              <a:cxn ang="0">
                <a:pos x="2" y="4"/>
              </a:cxn>
              <a:cxn ang="0">
                <a:pos x="2" y="2"/>
              </a:cxn>
              <a:cxn ang="0">
                <a:pos x="1" y="2"/>
              </a:cxn>
              <a:cxn ang="0">
                <a:pos x="1" y="4"/>
              </a:cxn>
              <a:cxn ang="0">
                <a:pos x="0" y="4"/>
              </a:cxn>
            </a:cxnLst>
            <a:rect l="0" t="0" r="r" b="b"/>
            <a:pathLst>
              <a:path w="4" h="6">
                <a:moveTo>
                  <a:pt x="0" y="4"/>
                </a:moveTo>
                <a:lnTo>
                  <a:pt x="0" y="4"/>
                </a:lnTo>
                <a:lnTo>
                  <a:pt x="1" y="4"/>
                </a:lnTo>
                <a:lnTo>
                  <a:pt x="1" y="5"/>
                </a:lnTo>
                <a:lnTo>
                  <a:pt x="1" y="5"/>
                </a:lnTo>
                <a:lnTo>
                  <a:pt x="1" y="5"/>
                </a:lnTo>
                <a:lnTo>
                  <a:pt x="2" y="5"/>
                </a:lnTo>
                <a:lnTo>
                  <a:pt x="2" y="6"/>
                </a:lnTo>
                <a:lnTo>
                  <a:pt x="4" y="6"/>
                </a:lnTo>
                <a:lnTo>
                  <a:pt x="4" y="4"/>
                </a:lnTo>
                <a:lnTo>
                  <a:pt x="4" y="4"/>
                </a:lnTo>
                <a:lnTo>
                  <a:pt x="4" y="0"/>
                </a:lnTo>
                <a:lnTo>
                  <a:pt x="4" y="0"/>
                </a:lnTo>
                <a:lnTo>
                  <a:pt x="4" y="4"/>
                </a:lnTo>
                <a:lnTo>
                  <a:pt x="2" y="4"/>
                </a:lnTo>
                <a:lnTo>
                  <a:pt x="2" y="2"/>
                </a:lnTo>
                <a:lnTo>
                  <a:pt x="1" y="2"/>
                </a:lnTo>
                <a:lnTo>
                  <a:pt x="1" y="4"/>
                </a:lnTo>
                <a:lnTo>
                  <a:pt x="0" y="4"/>
                </a:lnTo>
                <a:close/>
              </a:path>
            </a:pathLst>
          </a:custGeom>
          <a:solidFill>
            <a:srgbClr val="93573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9" name="Freeform 68">
            <a:extLst>
              <a:ext uri="{FF2B5EF4-FFF2-40B4-BE49-F238E27FC236}">
                <a16:creationId xmlns:a16="http://schemas.microsoft.com/office/drawing/2014/main" id="{25827ECA-8F2A-4338-2A31-B7568D7FE255}"/>
              </a:ext>
            </a:extLst>
          </p:cNvPr>
          <p:cNvSpPr>
            <a:spLocks/>
          </p:cNvSpPr>
          <p:nvPr userDrawn="1"/>
        </p:nvSpPr>
        <p:spPr bwMode="auto">
          <a:xfrm>
            <a:off x="7296150" y="464923"/>
            <a:ext cx="1588" cy="6350"/>
          </a:xfrm>
          <a:custGeom>
            <a:avLst/>
            <a:gdLst/>
            <a:ahLst/>
            <a:cxnLst>
              <a:cxn ang="0">
                <a:pos x="2" y="1"/>
              </a:cxn>
              <a:cxn ang="0">
                <a:pos x="1" y="1"/>
              </a:cxn>
              <a:cxn ang="0">
                <a:pos x="1" y="3"/>
              </a:cxn>
              <a:cxn ang="0">
                <a:pos x="1" y="3"/>
              </a:cxn>
              <a:cxn ang="0">
                <a:pos x="1" y="5"/>
              </a:cxn>
              <a:cxn ang="0">
                <a:pos x="0" y="5"/>
              </a:cxn>
              <a:cxn ang="0">
                <a:pos x="0" y="5"/>
              </a:cxn>
              <a:cxn ang="0">
                <a:pos x="1" y="5"/>
              </a:cxn>
              <a:cxn ang="0">
                <a:pos x="1" y="8"/>
              </a:cxn>
              <a:cxn ang="0">
                <a:pos x="0" y="8"/>
              </a:cxn>
              <a:cxn ang="0">
                <a:pos x="0" y="6"/>
              </a:cxn>
              <a:cxn ang="0">
                <a:pos x="0" y="6"/>
              </a:cxn>
              <a:cxn ang="0">
                <a:pos x="0" y="9"/>
              </a:cxn>
              <a:cxn ang="0">
                <a:pos x="0" y="9"/>
              </a:cxn>
              <a:cxn ang="0">
                <a:pos x="0" y="11"/>
              </a:cxn>
              <a:cxn ang="0">
                <a:pos x="1" y="11"/>
              </a:cxn>
              <a:cxn ang="0">
                <a:pos x="1" y="12"/>
              </a:cxn>
              <a:cxn ang="0">
                <a:pos x="2" y="12"/>
              </a:cxn>
              <a:cxn ang="0">
                <a:pos x="2" y="11"/>
              </a:cxn>
              <a:cxn ang="0">
                <a:pos x="2" y="11"/>
              </a:cxn>
              <a:cxn ang="0">
                <a:pos x="2" y="10"/>
              </a:cxn>
              <a:cxn ang="0">
                <a:pos x="3" y="10"/>
              </a:cxn>
              <a:cxn ang="0">
                <a:pos x="3" y="7"/>
              </a:cxn>
              <a:cxn ang="0">
                <a:pos x="3" y="7"/>
              </a:cxn>
              <a:cxn ang="0">
                <a:pos x="3" y="0"/>
              </a:cxn>
              <a:cxn ang="0">
                <a:pos x="2" y="0"/>
              </a:cxn>
              <a:cxn ang="0">
                <a:pos x="2" y="1"/>
              </a:cxn>
              <a:cxn ang="0">
                <a:pos x="3" y="1"/>
              </a:cxn>
              <a:cxn ang="0">
                <a:pos x="3" y="3"/>
              </a:cxn>
              <a:cxn ang="0">
                <a:pos x="2" y="3"/>
              </a:cxn>
              <a:cxn ang="0">
                <a:pos x="2" y="1"/>
              </a:cxn>
            </a:cxnLst>
            <a:rect l="0" t="0" r="r" b="b"/>
            <a:pathLst>
              <a:path w="3" h="12">
                <a:moveTo>
                  <a:pt x="2" y="1"/>
                </a:moveTo>
                <a:lnTo>
                  <a:pt x="1" y="1"/>
                </a:lnTo>
                <a:lnTo>
                  <a:pt x="1" y="3"/>
                </a:lnTo>
                <a:lnTo>
                  <a:pt x="1" y="3"/>
                </a:lnTo>
                <a:lnTo>
                  <a:pt x="1" y="5"/>
                </a:lnTo>
                <a:lnTo>
                  <a:pt x="0" y="5"/>
                </a:lnTo>
                <a:lnTo>
                  <a:pt x="0" y="5"/>
                </a:lnTo>
                <a:lnTo>
                  <a:pt x="1" y="5"/>
                </a:lnTo>
                <a:lnTo>
                  <a:pt x="1" y="8"/>
                </a:lnTo>
                <a:lnTo>
                  <a:pt x="0" y="8"/>
                </a:lnTo>
                <a:lnTo>
                  <a:pt x="0" y="6"/>
                </a:lnTo>
                <a:lnTo>
                  <a:pt x="0" y="6"/>
                </a:lnTo>
                <a:lnTo>
                  <a:pt x="0" y="9"/>
                </a:lnTo>
                <a:lnTo>
                  <a:pt x="0" y="9"/>
                </a:lnTo>
                <a:lnTo>
                  <a:pt x="0" y="11"/>
                </a:lnTo>
                <a:lnTo>
                  <a:pt x="1" y="11"/>
                </a:lnTo>
                <a:lnTo>
                  <a:pt x="1" y="12"/>
                </a:lnTo>
                <a:lnTo>
                  <a:pt x="2" y="12"/>
                </a:lnTo>
                <a:lnTo>
                  <a:pt x="2" y="11"/>
                </a:lnTo>
                <a:lnTo>
                  <a:pt x="2" y="11"/>
                </a:lnTo>
                <a:lnTo>
                  <a:pt x="2" y="10"/>
                </a:lnTo>
                <a:lnTo>
                  <a:pt x="3" y="10"/>
                </a:lnTo>
                <a:lnTo>
                  <a:pt x="3" y="7"/>
                </a:lnTo>
                <a:lnTo>
                  <a:pt x="3" y="7"/>
                </a:lnTo>
                <a:lnTo>
                  <a:pt x="3" y="0"/>
                </a:lnTo>
                <a:lnTo>
                  <a:pt x="2" y="0"/>
                </a:lnTo>
                <a:lnTo>
                  <a:pt x="2" y="1"/>
                </a:lnTo>
                <a:lnTo>
                  <a:pt x="3" y="1"/>
                </a:lnTo>
                <a:lnTo>
                  <a:pt x="3" y="3"/>
                </a:lnTo>
                <a:lnTo>
                  <a:pt x="2" y="3"/>
                </a:lnTo>
                <a:lnTo>
                  <a:pt x="2" y="1"/>
                </a:lnTo>
                <a:close/>
              </a:path>
            </a:pathLst>
          </a:custGeom>
          <a:solidFill>
            <a:srgbClr val="98693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0" name="Freeform 69">
            <a:extLst>
              <a:ext uri="{FF2B5EF4-FFF2-40B4-BE49-F238E27FC236}">
                <a16:creationId xmlns:a16="http://schemas.microsoft.com/office/drawing/2014/main" id="{30D5F7FD-DB92-13C7-2BFF-877692395CFC}"/>
              </a:ext>
            </a:extLst>
          </p:cNvPr>
          <p:cNvSpPr>
            <a:spLocks/>
          </p:cNvSpPr>
          <p:nvPr userDrawn="1"/>
        </p:nvSpPr>
        <p:spPr bwMode="auto">
          <a:xfrm>
            <a:off x="7286625" y="464923"/>
            <a:ext cx="1588" cy="6350"/>
          </a:xfrm>
          <a:custGeom>
            <a:avLst/>
            <a:gdLst/>
            <a:ahLst/>
            <a:cxnLst>
              <a:cxn ang="0">
                <a:pos x="0" y="0"/>
              </a:cxn>
              <a:cxn ang="0">
                <a:pos x="0" y="8"/>
              </a:cxn>
              <a:cxn ang="0">
                <a:pos x="0" y="8"/>
              </a:cxn>
              <a:cxn ang="0">
                <a:pos x="0" y="10"/>
              </a:cxn>
              <a:cxn ang="0">
                <a:pos x="0" y="10"/>
              </a:cxn>
              <a:cxn ang="0">
                <a:pos x="0" y="9"/>
              </a:cxn>
              <a:cxn ang="0">
                <a:pos x="1" y="9"/>
              </a:cxn>
              <a:cxn ang="0">
                <a:pos x="1" y="3"/>
              </a:cxn>
              <a:cxn ang="0">
                <a:pos x="1" y="3"/>
              </a:cxn>
              <a:cxn ang="0">
                <a:pos x="1" y="1"/>
              </a:cxn>
              <a:cxn ang="0">
                <a:pos x="2" y="1"/>
              </a:cxn>
              <a:cxn ang="0">
                <a:pos x="2" y="3"/>
              </a:cxn>
              <a:cxn ang="0">
                <a:pos x="2" y="3"/>
              </a:cxn>
              <a:cxn ang="0">
                <a:pos x="2" y="8"/>
              </a:cxn>
              <a:cxn ang="0">
                <a:pos x="3" y="8"/>
              </a:cxn>
              <a:cxn ang="0">
                <a:pos x="3" y="9"/>
              </a:cxn>
              <a:cxn ang="0">
                <a:pos x="3" y="9"/>
              </a:cxn>
              <a:cxn ang="0">
                <a:pos x="3" y="11"/>
              </a:cxn>
              <a:cxn ang="0">
                <a:pos x="4" y="11"/>
              </a:cxn>
              <a:cxn ang="0">
                <a:pos x="4" y="6"/>
              </a:cxn>
              <a:cxn ang="0">
                <a:pos x="3" y="6"/>
              </a:cxn>
              <a:cxn ang="0">
                <a:pos x="3" y="3"/>
              </a:cxn>
              <a:cxn ang="0">
                <a:pos x="3" y="3"/>
              </a:cxn>
              <a:cxn ang="0">
                <a:pos x="3" y="1"/>
              </a:cxn>
              <a:cxn ang="0">
                <a:pos x="2" y="1"/>
              </a:cxn>
              <a:cxn ang="0">
                <a:pos x="2" y="0"/>
              </a:cxn>
              <a:cxn ang="0">
                <a:pos x="2" y="0"/>
              </a:cxn>
              <a:cxn ang="0">
                <a:pos x="2" y="0"/>
              </a:cxn>
              <a:cxn ang="0">
                <a:pos x="1" y="0"/>
              </a:cxn>
              <a:cxn ang="0">
                <a:pos x="1" y="0"/>
              </a:cxn>
              <a:cxn ang="0">
                <a:pos x="0" y="0"/>
              </a:cxn>
            </a:cxnLst>
            <a:rect l="0" t="0" r="r" b="b"/>
            <a:pathLst>
              <a:path w="4" h="11">
                <a:moveTo>
                  <a:pt x="0" y="0"/>
                </a:moveTo>
                <a:lnTo>
                  <a:pt x="0" y="8"/>
                </a:lnTo>
                <a:lnTo>
                  <a:pt x="0" y="8"/>
                </a:lnTo>
                <a:lnTo>
                  <a:pt x="0" y="10"/>
                </a:lnTo>
                <a:lnTo>
                  <a:pt x="0" y="10"/>
                </a:lnTo>
                <a:lnTo>
                  <a:pt x="0" y="9"/>
                </a:lnTo>
                <a:lnTo>
                  <a:pt x="1" y="9"/>
                </a:lnTo>
                <a:lnTo>
                  <a:pt x="1" y="3"/>
                </a:lnTo>
                <a:lnTo>
                  <a:pt x="1" y="3"/>
                </a:lnTo>
                <a:lnTo>
                  <a:pt x="1" y="1"/>
                </a:lnTo>
                <a:lnTo>
                  <a:pt x="2" y="1"/>
                </a:lnTo>
                <a:lnTo>
                  <a:pt x="2" y="3"/>
                </a:lnTo>
                <a:lnTo>
                  <a:pt x="2" y="3"/>
                </a:lnTo>
                <a:lnTo>
                  <a:pt x="2" y="8"/>
                </a:lnTo>
                <a:lnTo>
                  <a:pt x="3" y="8"/>
                </a:lnTo>
                <a:lnTo>
                  <a:pt x="3" y="9"/>
                </a:lnTo>
                <a:lnTo>
                  <a:pt x="3" y="9"/>
                </a:lnTo>
                <a:lnTo>
                  <a:pt x="3" y="11"/>
                </a:lnTo>
                <a:lnTo>
                  <a:pt x="4" y="11"/>
                </a:lnTo>
                <a:lnTo>
                  <a:pt x="4" y="6"/>
                </a:lnTo>
                <a:lnTo>
                  <a:pt x="3" y="6"/>
                </a:lnTo>
                <a:lnTo>
                  <a:pt x="3" y="3"/>
                </a:lnTo>
                <a:lnTo>
                  <a:pt x="3" y="3"/>
                </a:lnTo>
                <a:lnTo>
                  <a:pt x="3" y="1"/>
                </a:lnTo>
                <a:lnTo>
                  <a:pt x="2" y="1"/>
                </a:lnTo>
                <a:lnTo>
                  <a:pt x="2" y="0"/>
                </a:lnTo>
                <a:lnTo>
                  <a:pt x="2" y="0"/>
                </a:lnTo>
                <a:lnTo>
                  <a:pt x="2" y="0"/>
                </a:lnTo>
                <a:lnTo>
                  <a:pt x="1" y="0"/>
                </a:lnTo>
                <a:lnTo>
                  <a:pt x="1" y="0"/>
                </a:lnTo>
                <a:lnTo>
                  <a:pt x="0" y="0"/>
                </a:lnTo>
                <a:close/>
              </a:path>
            </a:pathLst>
          </a:custGeom>
          <a:solidFill>
            <a:srgbClr val="CEA77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1" name="Freeform 70">
            <a:extLst>
              <a:ext uri="{FF2B5EF4-FFF2-40B4-BE49-F238E27FC236}">
                <a16:creationId xmlns:a16="http://schemas.microsoft.com/office/drawing/2014/main" id="{B5A919FB-FFC1-F3C8-10AB-814BEDBA3102}"/>
              </a:ext>
            </a:extLst>
          </p:cNvPr>
          <p:cNvSpPr>
            <a:spLocks/>
          </p:cNvSpPr>
          <p:nvPr userDrawn="1"/>
        </p:nvSpPr>
        <p:spPr bwMode="auto">
          <a:xfrm>
            <a:off x="7275513" y="464923"/>
            <a:ext cx="1588" cy="3175"/>
          </a:xfrm>
          <a:custGeom>
            <a:avLst/>
            <a:gdLst/>
            <a:ahLst/>
            <a:cxnLst>
              <a:cxn ang="0">
                <a:pos x="2" y="4"/>
              </a:cxn>
              <a:cxn ang="0">
                <a:pos x="2" y="3"/>
              </a:cxn>
              <a:cxn ang="0">
                <a:pos x="1" y="3"/>
              </a:cxn>
              <a:cxn ang="0">
                <a:pos x="1" y="2"/>
              </a:cxn>
              <a:cxn ang="0">
                <a:pos x="1" y="2"/>
              </a:cxn>
              <a:cxn ang="0">
                <a:pos x="1" y="0"/>
              </a:cxn>
              <a:cxn ang="0">
                <a:pos x="0" y="0"/>
              </a:cxn>
              <a:cxn ang="0">
                <a:pos x="0" y="2"/>
              </a:cxn>
              <a:cxn ang="0">
                <a:pos x="0" y="2"/>
              </a:cxn>
              <a:cxn ang="0">
                <a:pos x="0" y="6"/>
              </a:cxn>
              <a:cxn ang="0">
                <a:pos x="0" y="6"/>
              </a:cxn>
              <a:cxn ang="0">
                <a:pos x="0" y="4"/>
              </a:cxn>
              <a:cxn ang="0">
                <a:pos x="2" y="4"/>
              </a:cxn>
            </a:cxnLst>
            <a:rect l="0" t="0" r="r" b="b"/>
            <a:pathLst>
              <a:path w="2" h="6">
                <a:moveTo>
                  <a:pt x="2" y="4"/>
                </a:moveTo>
                <a:lnTo>
                  <a:pt x="2" y="3"/>
                </a:lnTo>
                <a:lnTo>
                  <a:pt x="1" y="3"/>
                </a:lnTo>
                <a:lnTo>
                  <a:pt x="1" y="2"/>
                </a:lnTo>
                <a:lnTo>
                  <a:pt x="1" y="2"/>
                </a:lnTo>
                <a:lnTo>
                  <a:pt x="1" y="0"/>
                </a:lnTo>
                <a:lnTo>
                  <a:pt x="0" y="0"/>
                </a:lnTo>
                <a:lnTo>
                  <a:pt x="0" y="2"/>
                </a:lnTo>
                <a:lnTo>
                  <a:pt x="0" y="2"/>
                </a:lnTo>
                <a:lnTo>
                  <a:pt x="0" y="6"/>
                </a:lnTo>
                <a:lnTo>
                  <a:pt x="0" y="6"/>
                </a:lnTo>
                <a:lnTo>
                  <a:pt x="0" y="4"/>
                </a:lnTo>
                <a:lnTo>
                  <a:pt x="2" y="4"/>
                </a:lnTo>
                <a:close/>
              </a:path>
            </a:pathLst>
          </a:custGeom>
          <a:solidFill>
            <a:srgbClr val="C9895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2" name="Freeform 71">
            <a:extLst>
              <a:ext uri="{FF2B5EF4-FFF2-40B4-BE49-F238E27FC236}">
                <a16:creationId xmlns:a16="http://schemas.microsoft.com/office/drawing/2014/main" id="{19155906-88BE-845D-7557-D9020CFAEDC3}"/>
              </a:ext>
            </a:extLst>
          </p:cNvPr>
          <p:cNvSpPr>
            <a:spLocks noEditPoints="1"/>
          </p:cNvSpPr>
          <p:nvPr userDrawn="1"/>
        </p:nvSpPr>
        <p:spPr bwMode="auto">
          <a:xfrm>
            <a:off x="7278688" y="466510"/>
            <a:ext cx="4763" cy="4763"/>
          </a:xfrm>
          <a:custGeom>
            <a:avLst/>
            <a:gdLst/>
            <a:ahLst/>
            <a:cxnLst>
              <a:cxn ang="0">
                <a:pos x="5" y="7"/>
              </a:cxn>
              <a:cxn ang="0">
                <a:pos x="5" y="6"/>
              </a:cxn>
              <a:cxn ang="0">
                <a:pos x="4" y="6"/>
              </a:cxn>
              <a:cxn ang="0">
                <a:pos x="4" y="6"/>
              </a:cxn>
              <a:cxn ang="0">
                <a:pos x="3" y="6"/>
              </a:cxn>
              <a:cxn ang="0">
                <a:pos x="3" y="2"/>
              </a:cxn>
              <a:cxn ang="0">
                <a:pos x="9" y="2"/>
              </a:cxn>
              <a:cxn ang="0">
                <a:pos x="9" y="3"/>
              </a:cxn>
              <a:cxn ang="0">
                <a:pos x="10" y="3"/>
              </a:cxn>
              <a:cxn ang="0">
                <a:pos x="10" y="4"/>
              </a:cxn>
              <a:cxn ang="0">
                <a:pos x="9" y="4"/>
              </a:cxn>
              <a:cxn ang="0">
                <a:pos x="9" y="5"/>
              </a:cxn>
              <a:cxn ang="0">
                <a:pos x="8" y="5"/>
              </a:cxn>
              <a:cxn ang="0">
                <a:pos x="8" y="5"/>
              </a:cxn>
              <a:cxn ang="0">
                <a:pos x="8" y="5"/>
              </a:cxn>
              <a:cxn ang="0">
                <a:pos x="8" y="6"/>
              </a:cxn>
              <a:cxn ang="0">
                <a:pos x="7" y="6"/>
              </a:cxn>
              <a:cxn ang="0">
                <a:pos x="7" y="7"/>
              </a:cxn>
              <a:cxn ang="0">
                <a:pos x="5" y="7"/>
              </a:cxn>
              <a:cxn ang="0">
                <a:pos x="5" y="7"/>
              </a:cxn>
              <a:cxn ang="0">
                <a:pos x="5" y="8"/>
              </a:cxn>
              <a:cxn ang="0">
                <a:pos x="7" y="8"/>
              </a:cxn>
              <a:cxn ang="0">
                <a:pos x="7" y="7"/>
              </a:cxn>
              <a:cxn ang="0">
                <a:pos x="8" y="7"/>
              </a:cxn>
              <a:cxn ang="0">
                <a:pos x="8" y="7"/>
              </a:cxn>
              <a:cxn ang="0">
                <a:pos x="8" y="7"/>
              </a:cxn>
              <a:cxn ang="0">
                <a:pos x="8" y="6"/>
              </a:cxn>
              <a:cxn ang="0">
                <a:pos x="10" y="6"/>
              </a:cxn>
              <a:cxn ang="0">
                <a:pos x="10" y="5"/>
              </a:cxn>
              <a:cxn ang="0">
                <a:pos x="11" y="5"/>
              </a:cxn>
              <a:cxn ang="0">
                <a:pos x="11" y="3"/>
              </a:cxn>
              <a:cxn ang="0">
                <a:pos x="11" y="3"/>
              </a:cxn>
              <a:cxn ang="0">
                <a:pos x="11" y="1"/>
              </a:cxn>
              <a:cxn ang="0">
                <a:pos x="10" y="1"/>
              </a:cxn>
              <a:cxn ang="0">
                <a:pos x="10" y="1"/>
              </a:cxn>
              <a:cxn ang="0">
                <a:pos x="5" y="1"/>
              </a:cxn>
              <a:cxn ang="0">
                <a:pos x="5" y="1"/>
              </a:cxn>
              <a:cxn ang="0">
                <a:pos x="5" y="1"/>
              </a:cxn>
              <a:cxn ang="0">
                <a:pos x="5" y="0"/>
              </a:cxn>
              <a:cxn ang="0">
                <a:pos x="4" y="0"/>
              </a:cxn>
              <a:cxn ang="0">
                <a:pos x="4" y="0"/>
              </a:cxn>
              <a:cxn ang="0">
                <a:pos x="2" y="0"/>
              </a:cxn>
              <a:cxn ang="0">
                <a:pos x="2" y="0"/>
              </a:cxn>
              <a:cxn ang="0">
                <a:pos x="0" y="0"/>
              </a:cxn>
              <a:cxn ang="0">
                <a:pos x="0" y="3"/>
              </a:cxn>
              <a:cxn ang="0">
                <a:pos x="2" y="3"/>
              </a:cxn>
              <a:cxn ang="0">
                <a:pos x="2" y="3"/>
              </a:cxn>
              <a:cxn ang="0">
                <a:pos x="2" y="3"/>
              </a:cxn>
              <a:cxn ang="0">
                <a:pos x="2" y="5"/>
              </a:cxn>
              <a:cxn ang="0">
                <a:pos x="3" y="5"/>
              </a:cxn>
              <a:cxn ang="0">
                <a:pos x="3" y="6"/>
              </a:cxn>
              <a:cxn ang="0">
                <a:pos x="3" y="6"/>
              </a:cxn>
              <a:cxn ang="0">
                <a:pos x="3" y="7"/>
              </a:cxn>
              <a:cxn ang="0">
                <a:pos x="5" y="7"/>
              </a:cxn>
            </a:cxnLst>
            <a:rect l="0" t="0" r="r" b="b"/>
            <a:pathLst>
              <a:path w="11" h="8">
                <a:moveTo>
                  <a:pt x="5" y="7"/>
                </a:moveTo>
                <a:lnTo>
                  <a:pt x="5" y="6"/>
                </a:lnTo>
                <a:lnTo>
                  <a:pt x="4" y="6"/>
                </a:lnTo>
                <a:lnTo>
                  <a:pt x="4" y="6"/>
                </a:lnTo>
                <a:lnTo>
                  <a:pt x="3" y="6"/>
                </a:lnTo>
                <a:lnTo>
                  <a:pt x="3" y="2"/>
                </a:lnTo>
                <a:lnTo>
                  <a:pt x="9" y="2"/>
                </a:lnTo>
                <a:lnTo>
                  <a:pt x="9" y="3"/>
                </a:lnTo>
                <a:lnTo>
                  <a:pt x="10" y="3"/>
                </a:lnTo>
                <a:lnTo>
                  <a:pt x="10" y="4"/>
                </a:lnTo>
                <a:lnTo>
                  <a:pt x="9" y="4"/>
                </a:lnTo>
                <a:lnTo>
                  <a:pt x="9" y="5"/>
                </a:lnTo>
                <a:lnTo>
                  <a:pt x="8" y="5"/>
                </a:lnTo>
                <a:lnTo>
                  <a:pt x="8" y="5"/>
                </a:lnTo>
                <a:lnTo>
                  <a:pt x="8" y="5"/>
                </a:lnTo>
                <a:lnTo>
                  <a:pt x="8" y="6"/>
                </a:lnTo>
                <a:lnTo>
                  <a:pt x="7" y="6"/>
                </a:lnTo>
                <a:lnTo>
                  <a:pt x="7" y="7"/>
                </a:lnTo>
                <a:lnTo>
                  <a:pt x="5" y="7"/>
                </a:lnTo>
                <a:close/>
                <a:moveTo>
                  <a:pt x="5" y="7"/>
                </a:moveTo>
                <a:lnTo>
                  <a:pt x="5" y="8"/>
                </a:lnTo>
                <a:lnTo>
                  <a:pt x="7" y="8"/>
                </a:lnTo>
                <a:lnTo>
                  <a:pt x="7" y="7"/>
                </a:lnTo>
                <a:lnTo>
                  <a:pt x="8" y="7"/>
                </a:lnTo>
                <a:lnTo>
                  <a:pt x="8" y="7"/>
                </a:lnTo>
                <a:lnTo>
                  <a:pt x="8" y="7"/>
                </a:lnTo>
                <a:lnTo>
                  <a:pt x="8" y="6"/>
                </a:lnTo>
                <a:lnTo>
                  <a:pt x="10" y="6"/>
                </a:lnTo>
                <a:lnTo>
                  <a:pt x="10" y="5"/>
                </a:lnTo>
                <a:lnTo>
                  <a:pt x="11" y="5"/>
                </a:lnTo>
                <a:lnTo>
                  <a:pt x="11" y="3"/>
                </a:lnTo>
                <a:lnTo>
                  <a:pt x="11" y="3"/>
                </a:lnTo>
                <a:lnTo>
                  <a:pt x="11" y="1"/>
                </a:lnTo>
                <a:lnTo>
                  <a:pt x="10" y="1"/>
                </a:lnTo>
                <a:lnTo>
                  <a:pt x="10" y="1"/>
                </a:lnTo>
                <a:lnTo>
                  <a:pt x="5" y="1"/>
                </a:lnTo>
                <a:lnTo>
                  <a:pt x="5" y="1"/>
                </a:lnTo>
                <a:lnTo>
                  <a:pt x="5" y="1"/>
                </a:lnTo>
                <a:lnTo>
                  <a:pt x="5" y="0"/>
                </a:lnTo>
                <a:lnTo>
                  <a:pt x="4" y="0"/>
                </a:lnTo>
                <a:lnTo>
                  <a:pt x="4" y="0"/>
                </a:lnTo>
                <a:lnTo>
                  <a:pt x="2" y="0"/>
                </a:lnTo>
                <a:lnTo>
                  <a:pt x="2" y="0"/>
                </a:lnTo>
                <a:lnTo>
                  <a:pt x="0" y="0"/>
                </a:lnTo>
                <a:lnTo>
                  <a:pt x="0" y="3"/>
                </a:lnTo>
                <a:lnTo>
                  <a:pt x="2" y="3"/>
                </a:lnTo>
                <a:lnTo>
                  <a:pt x="2" y="3"/>
                </a:lnTo>
                <a:lnTo>
                  <a:pt x="2" y="3"/>
                </a:lnTo>
                <a:lnTo>
                  <a:pt x="2" y="5"/>
                </a:lnTo>
                <a:lnTo>
                  <a:pt x="3" y="5"/>
                </a:lnTo>
                <a:lnTo>
                  <a:pt x="3" y="6"/>
                </a:lnTo>
                <a:lnTo>
                  <a:pt x="3" y="6"/>
                </a:lnTo>
                <a:lnTo>
                  <a:pt x="3" y="7"/>
                </a:lnTo>
                <a:lnTo>
                  <a:pt x="5" y="7"/>
                </a:lnTo>
                <a:close/>
              </a:path>
            </a:pathLst>
          </a:custGeom>
          <a:solidFill>
            <a:srgbClr val="CEA77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3" name="Freeform 72">
            <a:extLst>
              <a:ext uri="{FF2B5EF4-FFF2-40B4-BE49-F238E27FC236}">
                <a16:creationId xmlns:a16="http://schemas.microsoft.com/office/drawing/2014/main" id="{CAFC11D5-90AF-B3B1-F02E-99B47195AA69}"/>
              </a:ext>
            </a:extLst>
          </p:cNvPr>
          <p:cNvSpPr>
            <a:spLocks/>
          </p:cNvSpPr>
          <p:nvPr userDrawn="1"/>
        </p:nvSpPr>
        <p:spPr bwMode="auto">
          <a:xfrm>
            <a:off x="7288213" y="458573"/>
            <a:ext cx="7938" cy="14288"/>
          </a:xfrm>
          <a:custGeom>
            <a:avLst/>
            <a:gdLst/>
            <a:ahLst/>
            <a:cxnLst>
              <a:cxn ang="0">
                <a:pos x="11" y="17"/>
              </a:cxn>
              <a:cxn ang="0">
                <a:pos x="10" y="17"/>
              </a:cxn>
              <a:cxn ang="0">
                <a:pos x="4" y="17"/>
              </a:cxn>
              <a:cxn ang="0">
                <a:pos x="3" y="16"/>
              </a:cxn>
              <a:cxn ang="0">
                <a:pos x="2" y="20"/>
              </a:cxn>
              <a:cxn ang="0">
                <a:pos x="2" y="18"/>
              </a:cxn>
              <a:cxn ang="0">
                <a:pos x="3" y="18"/>
              </a:cxn>
              <a:cxn ang="0">
                <a:pos x="11" y="18"/>
              </a:cxn>
              <a:cxn ang="0">
                <a:pos x="12" y="17"/>
              </a:cxn>
              <a:cxn ang="0">
                <a:pos x="12" y="17"/>
              </a:cxn>
              <a:cxn ang="0">
                <a:pos x="14" y="20"/>
              </a:cxn>
              <a:cxn ang="0">
                <a:pos x="13" y="21"/>
              </a:cxn>
              <a:cxn ang="0">
                <a:pos x="13" y="23"/>
              </a:cxn>
              <a:cxn ang="0">
                <a:pos x="12" y="24"/>
              </a:cxn>
              <a:cxn ang="0">
                <a:pos x="12" y="25"/>
              </a:cxn>
              <a:cxn ang="0">
                <a:pos x="11" y="25"/>
              </a:cxn>
              <a:cxn ang="0">
                <a:pos x="6" y="24"/>
              </a:cxn>
              <a:cxn ang="0">
                <a:pos x="5" y="24"/>
              </a:cxn>
              <a:cxn ang="0">
                <a:pos x="4" y="24"/>
              </a:cxn>
              <a:cxn ang="0">
                <a:pos x="3" y="26"/>
              </a:cxn>
              <a:cxn ang="0">
                <a:pos x="0" y="26"/>
              </a:cxn>
              <a:cxn ang="0">
                <a:pos x="2" y="27"/>
              </a:cxn>
              <a:cxn ang="0">
                <a:pos x="3" y="27"/>
              </a:cxn>
              <a:cxn ang="0">
                <a:pos x="3" y="27"/>
              </a:cxn>
              <a:cxn ang="0">
                <a:pos x="4" y="26"/>
              </a:cxn>
              <a:cxn ang="0">
                <a:pos x="4" y="26"/>
              </a:cxn>
              <a:cxn ang="0">
                <a:pos x="5" y="26"/>
              </a:cxn>
              <a:cxn ang="0">
                <a:pos x="6" y="27"/>
              </a:cxn>
              <a:cxn ang="0">
                <a:pos x="6" y="27"/>
              </a:cxn>
              <a:cxn ang="0">
                <a:pos x="7" y="26"/>
              </a:cxn>
              <a:cxn ang="0">
                <a:pos x="10" y="26"/>
              </a:cxn>
              <a:cxn ang="0">
                <a:pos x="11" y="26"/>
              </a:cxn>
              <a:cxn ang="0">
                <a:pos x="12" y="27"/>
              </a:cxn>
              <a:cxn ang="0">
                <a:pos x="13" y="26"/>
              </a:cxn>
              <a:cxn ang="0">
                <a:pos x="13" y="25"/>
              </a:cxn>
              <a:cxn ang="0">
                <a:pos x="14" y="24"/>
              </a:cxn>
              <a:cxn ang="0">
                <a:pos x="15" y="22"/>
              </a:cxn>
              <a:cxn ang="0">
                <a:pos x="15" y="18"/>
              </a:cxn>
              <a:cxn ang="0">
                <a:pos x="16" y="4"/>
              </a:cxn>
              <a:cxn ang="0">
                <a:pos x="15" y="0"/>
              </a:cxn>
              <a:cxn ang="0">
                <a:pos x="14" y="14"/>
              </a:cxn>
              <a:cxn ang="0">
                <a:pos x="14" y="16"/>
              </a:cxn>
            </a:cxnLst>
            <a:rect l="0" t="0" r="r" b="b"/>
            <a:pathLst>
              <a:path w="16" h="27">
                <a:moveTo>
                  <a:pt x="11" y="16"/>
                </a:moveTo>
                <a:lnTo>
                  <a:pt x="11" y="17"/>
                </a:lnTo>
                <a:lnTo>
                  <a:pt x="10" y="17"/>
                </a:lnTo>
                <a:lnTo>
                  <a:pt x="10" y="17"/>
                </a:lnTo>
                <a:lnTo>
                  <a:pt x="4" y="17"/>
                </a:lnTo>
                <a:lnTo>
                  <a:pt x="4" y="17"/>
                </a:lnTo>
                <a:lnTo>
                  <a:pt x="3" y="17"/>
                </a:lnTo>
                <a:lnTo>
                  <a:pt x="3" y="16"/>
                </a:lnTo>
                <a:lnTo>
                  <a:pt x="2" y="16"/>
                </a:lnTo>
                <a:lnTo>
                  <a:pt x="2" y="20"/>
                </a:lnTo>
                <a:lnTo>
                  <a:pt x="2" y="20"/>
                </a:lnTo>
                <a:lnTo>
                  <a:pt x="2" y="18"/>
                </a:lnTo>
                <a:lnTo>
                  <a:pt x="3" y="18"/>
                </a:lnTo>
                <a:lnTo>
                  <a:pt x="3" y="18"/>
                </a:lnTo>
                <a:lnTo>
                  <a:pt x="11" y="18"/>
                </a:lnTo>
                <a:lnTo>
                  <a:pt x="11" y="18"/>
                </a:lnTo>
                <a:lnTo>
                  <a:pt x="12" y="18"/>
                </a:lnTo>
                <a:lnTo>
                  <a:pt x="12" y="17"/>
                </a:lnTo>
                <a:lnTo>
                  <a:pt x="12" y="17"/>
                </a:lnTo>
                <a:lnTo>
                  <a:pt x="12" y="17"/>
                </a:lnTo>
                <a:lnTo>
                  <a:pt x="14" y="17"/>
                </a:lnTo>
                <a:lnTo>
                  <a:pt x="14" y="20"/>
                </a:lnTo>
                <a:lnTo>
                  <a:pt x="13" y="20"/>
                </a:lnTo>
                <a:lnTo>
                  <a:pt x="13" y="21"/>
                </a:lnTo>
                <a:lnTo>
                  <a:pt x="13" y="21"/>
                </a:lnTo>
                <a:lnTo>
                  <a:pt x="13" y="23"/>
                </a:lnTo>
                <a:lnTo>
                  <a:pt x="12" y="23"/>
                </a:lnTo>
                <a:lnTo>
                  <a:pt x="12" y="24"/>
                </a:lnTo>
                <a:lnTo>
                  <a:pt x="12" y="24"/>
                </a:lnTo>
                <a:lnTo>
                  <a:pt x="12" y="25"/>
                </a:lnTo>
                <a:lnTo>
                  <a:pt x="11" y="25"/>
                </a:lnTo>
                <a:lnTo>
                  <a:pt x="11" y="25"/>
                </a:lnTo>
                <a:lnTo>
                  <a:pt x="6" y="25"/>
                </a:lnTo>
                <a:lnTo>
                  <a:pt x="6" y="24"/>
                </a:lnTo>
                <a:lnTo>
                  <a:pt x="5" y="24"/>
                </a:lnTo>
                <a:lnTo>
                  <a:pt x="5" y="24"/>
                </a:lnTo>
                <a:lnTo>
                  <a:pt x="4" y="24"/>
                </a:lnTo>
                <a:lnTo>
                  <a:pt x="4" y="24"/>
                </a:lnTo>
                <a:lnTo>
                  <a:pt x="3" y="24"/>
                </a:lnTo>
                <a:lnTo>
                  <a:pt x="3" y="26"/>
                </a:lnTo>
                <a:lnTo>
                  <a:pt x="0" y="26"/>
                </a:lnTo>
                <a:lnTo>
                  <a:pt x="0" y="26"/>
                </a:lnTo>
                <a:lnTo>
                  <a:pt x="2" y="26"/>
                </a:lnTo>
                <a:lnTo>
                  <a:pt x="2" y="27"/>
                </a:lnTo>
                <a:lnTo>
                  <a:pt x="3" y="27"/>
                </a:lnTo>
                <a:lnTo>
                  <a:pt x="3" y="27"/>
                </a:lnTo>
                <a:lnTo>
                  <a:pt x="3" y="27"/>
                </a:lnTo>
                <a:lnTo>
                  <a:pt x="3" y="27"/>
                </a:lnTo>
                <a:lnTo>
                  <a:pt x="4" y="27"/>
                </a:lnTo>
                <a:lnTo>
                  <a:pt x="4" y="26"/>
                </a:lnTo>
                <a:lnTo>
                  <a:pt x="4" y="26"/>
                </a:lnTo>
                <a:lnTo>
                  <a:pt x="4" y="26"/>
                </a:lnTo>
                <a:lnTo>
                  <a:pt x="5" y="26"/>
                </a:lnTo>
                <a:lnTo>
                  <a:pt x="5" y="26"/>
                </a:lnTo>
                <a:lnTo>
                  <a:pt x="6" y="26"/>
                </a:lnTo>
                <a:lnTo>
                  <a:pt x="6" y="27"/>
                </a:lnTo>
                <a:lnTo>
                  <a:pt x="6" y="27"/>
                </a:lnTo>
                <a:lnTo>
                  <a:pt x="6" y="27"/>
                </a:lnTo>
                <a:lnTo>
                  <a:pt x="7" y="27"/>
                </a:lnTo>
                <a:lnTo>
                  <a:pt x="7" y="26"/>
                </a:lnTo>
                <a:lnTo>
                  <a:pt x="10" y="26"/>
                </a:lnTo>
                <a:lnTo>
                  <a:pt x="10" y="26"/>
                </a:lnTo>
                <a:lnTo>
                  <a:pt x="11" y="26"/>
                </a:lnTo>
                <a:lnTo>
                  <a:pt x="11" y="26"/>
                </a:lnTo>
                <a:lnTo>
                  <a:pt x="12" y="26"/>
                </a:lnTo>
                <a:lnTo>
                  <a:pt x="12" y="27"/>
                </a:lnTo>
                <a:lnTo>
                  <a:pt x="13" y="27"/>
                </a:lnTo>
                <a:lnTo>
                  <a:pt x="13" y="26"/>
                </a:lnTo>
                <a:lnTo>
                  <a:pt x="13" y="26"/>
                </a:lnTo>
                <a:lnTo>
                  <a:pt x="13" y="25"/>
                </a:lnTo>
                <a:lnTo>
                  <a:pt x="14" y="25"/>
                </a:lnTo>
                <a:lnTo>
                  <a:pt x="14" y="24"/>
                </a:lnTo>
                <a:lnTo>
                  <a:pt x="15" y="24"/>
                </a:lnTo>
                <a:lnTo>
                  <a:pt x="15" y="22"/>
                </a:lnTo>
                <a:lnTo>
                  <a:pt x="15" y="22"/>
                </a:lnTo>
                <a:lnTo>
                  <a:pt x="15" y="18"/>
                </a:lnTo>
                <a:lnTo>
                  <a:pt x="16" y="18"/>
                </a:lnTo>
                <a:lnTo>
                  <a:pt x="16" y="4"/>
                </a:lnTo>
                <a:lnTo>
                  <a:pt x="15" y="4"/>
                </a:lnTo>
                <a:lnTo>
                  <a:pt x="15" y="0"/>
                </a:lnTo>
                <a:lnTo>
                  <a:pt x="14" y="0"/>
                </a:lnTo>
                <a:lnTo>
                  <a:pt x="14" y="14"/>
                </a:lnTo>
                <a:lnTo>
                  <a:pt x="14" y="14"/>
                </a:lnTo>
                <a:lnTo>
                  <a:pt x="14" y="16"/>
                </a:lnTo>
                <a:lnTo>
                  <a:pt x="11" y="16"/>
                </a:lnTo>
                <a:close/>
              </a:path>
            </a:pathLst>
          </a:custGeom>
          <a:solidFill>
            <a:srgbClr val="B66E3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4" name="Freeform 73">
            <a:extLst>
              <a:ext uri="{FF2B5EF4-FFF2-40B4-BE49-F238E27FC236}">
                <a16:creationId xmlns:a16="http://schemas.microsoft.com/office/drawing/2014/main" id="{EE8B8893-ACFC-9FCE-281F-9A472B61E17D}"/>
              </a:ext>
            </a:extLst>
          </p:cNvPr>
          <p:cNvSpPr>
            <a:spLocks/>
          </p:cNvSpPr>
          <p:nvPr userDrawn="1"/>
        </p:nvSpPr>
        <p:spPr bwMode="auto">
          <a:xfrm>
            <a:off x="7292975" y="466510"/>
            <a:ext cx="1588" cy="4763"/>
          </a:xfrm>
          <a:custGeom>
            <a:avLst/>
            <a:gdLst/>
            <a:ahLst/>
            <a:cxnLst>
              <a:cxn ang="0">
                <a:pos x="2" y="1"/>
              </a:cxn>
              <a:cxn ang="0">
                <a:pos x="2" y="2"/>
              </a:cxn>
              <a:cxn ang="0">
                <a:pos x="3" y="2"/>
              </a:cxn>
              <a:cxn ang="0">
                <a:pos x="3" y="4"/>
              </a:cxn>
              <a:cxn ang="0">
                <a:pos x="3" y="4"/>
              </a:cxn>
              <a:cxn ang="0">
                <a:pos x="3" y="6"/>
              </a:cxn>
              <a:cxn ang="0">
                <a:pos x="2" y="6"/>
              </a:cxn>
              <a:cxn ang="0">
                <a:pos x="2" y="7"/>
              </a:cxn>
              <a:cxn ang="0">
                <a:pos x="2" y="7"/>
              </a:cxn>
              <a:cxn ang="0">
                <a:pos x="2" y="8"/>
              </a:cxn>
              <a:cxn ang="0">
                <a:pos x="0" y="8"/>
              </a:cxn>
              <a:cxn ang="0">
                <a:pos x="0" y="8"/>
              </a:cxn>
              <a:cxn ang="0">
                <a:pos x="2" y="8"/>
              </a:cxn>
              <a:cxn ang="0">
                <a:pos x="2" y="8"/>
              </a:cxn>
              <a:cxn ang="0">
                <a:pos x="3" y="8"/>
              </a:cxn>
              <a:cxn ang="0">
                <a:pos x="3" y="7"/>
              </a:cxn>
              <a:cxn ang="0">
                <a:pos x="3" y="7"/>
              </a:cxn>
              <a:cxn ang="0">
                <a:pos x="3" y="6"/>
              </a:cxn>
              <a:cxn ang="0">
                <a:pos x="4" y="6"/>
              </a:cxn>
              <a:cxn ang="0">
                <a:pos x="4" y="4"/>
              </a:cxn>
              <a:cxn ang="0">
                <a:pos x="4" y="4"/>
              </a:cxn>
              <a:cxn ang="0">
                <a:pos x="4" y="3"/>
              </a:cxn>
              <a:cxn ang="0">
                <a:pos x="5" y="3"/>
              </a:cxn>
              <a:cxn ang="0">
                <a:pos x="5" y="0"/>
              </a:cxn>
              <a:cxn ang="0">
                <a:pos x="3" y="0"/>
              </a:cxn>
              <a:cxn ang="0">
                <a:pos x="3" y="0"/>
              </a:cxn>
              <a:cxn ang="0">
                <a:pos x="3" y="0"/>
              </a:cxn>
              <a:cxn ang="0">
                <a:pos x="3" y="1"/>
              </a:cxn>
              <a:cxn ang="0">
                <a:pos x="2" y="1"/>
              </a:cxn>
              <a:cxn ang="0">
                <a:pos x="2" y="1"/>
              </a:cxn>
              <a:cxn ang="0">
                <a:pos x="2" y="1"/>
              </a:cxn>
            </a:cxnLst>
            <a:rect l="0" t="0" r="r" b="b"/>
            <a:pathLst>
              <a:path w="5" h="8">
                <a:moveTo>
                  <a:pt x="2" y="1"/>
                </a:moveTo>
                <a:lnTo>
                  <a:pt x="2" y="2"/>
                </a:lnTo>
                <a:lnTo>
                  <a:pt x="3" y="2"/>
                </a:lnTo>
                <a:lnTo>
                  <a:pt x="3" y="4"/>
                </a:lnTo>
                <a:lnTo>
                  <a:pt x="3" y="4"/>
                </a:lnTo>
                <a:lnTo>
                  <a:pt x="3" y="6"/>
                </a:lnTo>
                <a:lnTo>
                  <a:pt x="2" y="6"/>
                </a:lnTo>
                <a:lnTo>
                  <a:pt x="2" y="7"/>
                </a:lnTo>
                <a:lnTo>
                  <a:pt x="2" y="7"/>
                </a:lnTo>
                <a:lnTo>
                  <a:pt x="2" y="8"/>
                </a:lnTo>
                <a:lnTo>
                  <a:pt x="0" y="8"/>
                </a:lnTo>
                <a:lnTo>
                  <a:pt x="0" y="8"/>
                </a:lnTo>
                <a:lnTo>
                  <a:pt x="2" y="8"/>
                </a:lnTo>
                <a:lnTo>
                  <a:pt x="2" y="8"/>
                </a:lnTo>
                <a:lnTo>
                  <a:pt x="3" y="8"/>
                </a:lnTo>
                <a:lnTo>
                  <a:pt x="3" y="7"/>
                </a:lnTo>
                <a:lnTo>
                  <a:pt x="3" y="7"/>
                </a:lnTo>
                <a:lnTo>
                  <a:pt x="3" y="6"/>
                </a:lnTo>
                <a:lnTo>
                  <a:pt x="4" y="6"/>
                </a:lnTo>
                <a:lnTo>
                  <a:pt x="4" y="4"/>
                </a:lnTo>
                <a:lnTo>
                  <a:pt x="4" y="4"/>
                </a:lnTo>
                <a:lnTo>
                  <a:pt x="4" y="3"/>
                </a:lnTo>
                <a:lnTo>
                  <a:pt x="5" y="3"/>
                </a:lnTo>
                <a:lnTo>
                  <a:pt x="5" y="0"/>
                </a:lnTo>
                <a:lnTo>
                  <a:pt x="3" y="0"/>
                </a:lnTo>
                <a:lnTo>
                  <a:pt x="3" y="0"/>
                </a:lnTo>
                <a:lnTo>
                  <a:pt x="3" y="0"/>
                </a:lnTo>
                <a:lnTo>
                  <a:pt x="3" y="1"/>
                </a:lnTo>
                <a:lnTo>
                  <a:pt x="2" y="1"/>
                </a:lnTo>
                <a:lnTo>
                  <a:pt x="2" y="1"/>
                </a:lnTo>
                <a:lnTo>
                  <a:pt x="2" y="1"/>
                </a:lnTo>
                <a:close/>
              </a:path>
            </a:pathLst>
          </a:custGeom>
          <a:solidFill>
            <a:srgbClr val="CB9A6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5" name="Freeform 74">
            <a:extLst>
              <a:ext uri="{FF2B5EF4-FFF2-40B4-BE49-F238E27FC236}">
                <a16:creationId xmlns:a16="http://schemas.microsoft.com/office/drawing/2014/main" id="{E2DD6315-9579-B5BE-B458-C8EC6009A74C}"/>
              </a:ext>
            </a:extLst>
          </p:cNvPr>
          <p:cNvSpPr>
            <a:spLocks/>
          </p:cNvSpPr>
          <p:nvPr userDrawn="1"/>
        </p:nvSpPr>
        <p:spPr bwMode="auto">
          <a:xfrm>
            <a:off x="7291388" y="468098"/>
            <a:ext cx="3175" cy="3175"/>
          </a:xfrm>
          <a:custGeom>
            <a:avLst/>
            <a:gdLst/>
            <a:ahLst/>
            <a:cxnLst>
              <a:cxn ang="0">
                <a:pos x="5" y="5"/>
              </a:cxn>
              <a:cxn ang="0">
                <a:pos x="5" y="5"/>
              </a:cxn>
              <a:cxn ang="0">
                <a:pos x="5" y="4"/>
              </a:cxn>
              <a:cxn ang="0">
                <a:pos x="6" y="4"/>
              </a:cxn>
              <a:cxn ang="0">
                <a:pos x="6" y="2"/>
              </a:cxn>
              <a:cxn ang="0">
                <a:pos x="6" y="2"/>
              </a:cxn>
              <a:cxn ang="0">
                <a:pos x="6" y="0"/>
              </a:cxn>
              <a:cxn ang="0">
                <a:pos x="0" y="0"/>
              </a:cxn>
              <a:cxn ang="0">
                <a:pos x="0" y="1"/>
              </a:cxn>
              <a:cxn ang="0">
                <a:pos x="0" y="1"/>
              </a:cxn>
              <a:cxn ang="0">
                <a:pos x="0" y="1"/>
              </a:cxn>
              <a:cxn ang="0">
                <a:pos x="3" y="1"/>
              </a:cxn>
              <a:cxn ang="0">
                <a:pos x="3" y="2"/>
              </a:cxn>
              <a:cxn ang="0">
                <a:pos x="4" y="2"/>
              </a:cxn>
              <a:cxn ang="0">
                <a:pos x="4" y="3"/>
              </a:cxn>
              <a:cxn ang="0">
                <a:pos x="5" y="3"/>
              </a:cxn>
              <a:cxn ang="0">
                <a:pos x="5" y="5"/>
              </a:cxn>
            </a:cxnLst>
            <a:rect l="0" t="0" r="r" b="b"/>
            <a:pathLst>
              <a:path w="6" h="5">
                <a:moveTo>
                  <a:pt x="5" y="5"/>
                </a:moveTo>
                <a:lnTo>
                  <a:pt x="5" y="5"/>
                </a:lnTo>
                <a:lnTo>
                  <a:pt x="5" y="4"/>
                </a:lnTo>
                <a:lnTo>
                  <a:pt x="6" y="4"/>
                </a:lnTo>
                <a:lnTo>
                  <a:pt x="6" y="2"/>
                </a:lnTo>
                <a:lnTo>
                  <a:pt x="6" y="2"/>
                </a:lnTo>
                <a:lnTo>
                  <a:pt x="6" y="0"/>
                </a:lnTo>
                <a:lnTo>
                  <a:pt x="0" y="0"/>
                </a:lnTo>
                <a:lnTo>
                  <a:pt x="0" y="1"/>
                </a:lnTo>
                <a:lnTo>
                  <a:pt x="0" y="1"/>
                </a:lnTo>
                <a:lnTo>
                  <a:pt x="0" y="1"/>
                </a:lnTo>
                <a:lnTo>
                  <a:pt x="3" y="1"/>
                </a:lnTo>
                <a:lnTo>
                  <a:pt x="3" y="2"/>
                </a:lnTo>
                <a:lnTo>
                  <a:pt x="4" y="2"/>
                </a:lnTo>
                <a:lnTo>
                  <a:pt x="4" y="3"/>
                </a:lnTo>
                <a:lnTo>
                  <a:pt x="5" y="3"/>
                </a:lnTo>
                <a:lnTo>
                  <a:pt x="5" y="5"/>
                </a:lnTo>
                <a:close/>
              </a:path>
            </a:pathLst>
          </a:custGeom>
          <a:solidFill>
            <a:srgbClr val="D2B089"/>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6" name="Rectangle 715">
            <a:extLst>
              <a:ext uri="{FF2B5EF4-FFF2-40B4-BE49-F238E27FC236}">
                <a16:creationId xmlns:a16="http://schemas.microsoft.com/office/drawing/2014/main" id="{962C731D-EB15-4CFA-ACE1-77CA36E88B51}"/>
              </a:ext>
            </a:extLst>
          </p:cNvPr>
          <p:cNvSpPr>
            <a:spLocks noChangeArrowheads="1"/>
          </p:cNvSpPr>
          <p:nvPr userDrawn="1"/>
        </p:nvSpPr>
        <p:spPr bwMode="auto">
          <a:xfrm>
            <a:off x="7296150" y="468098"/>
            <a:ext cx="1588" cy="1588"/>
          </a:xfrm>
          <a:prstGeom prst="rect">
            <a:avLst/>
          </a:prstGeom>
          <a:solidFill>
            <a:srgbClr val="814C2D"/>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7" name="Freeform 76">
            <a:extLst>
              <a:ext uri="{FF2B5EF4-FFF2-40B4-BE49-F238E27FC236}">
                <a16:creationId xmlns:a16="http://schemas.microsoft.com/office/drawing/2014/main" id="{185A3AFE-F5B5-74EC-25BC-02721EDE7732}"/>
              </a:ext>
            </a:extLst>
          </p:cNvPr>
          <p:cNvSpPr>
            <a:spLocks/>
          </p:cNvSpPr>
          <p:nvPr userDrawn="1"/>
        </p:nvSpPr>
        <p:spPr bwMode="auto">
          <a:xfrm>
            <a:off x="7273925" y="464923"/>
            <a:ext cx="3175" cy="6350"/>
          </a:xfrm>
          <a:custGeom>
            <a:avLst/>
            <a:gdLst/>
            <a:ahLst/>
            <a:cxnLst>
              <a:cxn ang="0">
                <a:pos x="4" y="4"/>
              </a:cxn>
              <a:cxn ang="0">
                <a:pos x="2" y="4"/>
              </a:cxn>
              <a:cxn ang="0">
                <a:pos x="2" y="6"/>
              </a:cxn>
              <a:cxn ang="0">
                <a:pos x="2" y="6"/>
              </a:cxn>
              <a:cxn ang="0">
                <a:pos x="2" y="3"/>
              </a:cxn>
              <a:cxn ang="0">
                <a:pos x="1" y="3"/>
              </a:cxn>
              <a:cxn ang="0">
                <a:pos x="1" y="0"/>
              </a:cxn>
              <a:cxn ang="0">
                <a:pos x="0" y="0"/>
              </a:cxn>
              <a:cxn ang="0">
                <a:pos x="0" y="6"/>
              </a:cxn>
              <a:cxn ang="0">
                <a:pos x="1" y="6"/>
              </a:cxn>
              <a:cxn ang="0">
                <a:pos x="1" y="8"/>
              </a:cxn>
              <a:cxn ang="0">
                <a:pos x="2" y="8"/>
              </a:cxn>
              <a:cxn ang="0">
                <a:pos x="2" y="9"/>
              </a:cxn>
              <a:cxn ang="0">
                <a:pos x="2" y="9"/>
              </a:cxn>
              <a:cxn ang="0">
                <a:pos x="2" y="10"/>
              </a:cxn>
              <a:cxn ang="0">
                <a:pos x="3" y="10"/>
              </a:cxn>
              <a:cxn ang="0">
                <a:pos x="3" y="7"/>
              </a:cxn>
              <a:cxn ang="0">
                <a:pos x="4" y="7"/>
              </a:cxn>
              <a:cxn ang="0">
                <a:pos x="4" y="4"/>
              </a:cxn>
            </a:cxnLst>
            <a:rect l="0" t="0" r="r" b="b"/>
            <a:pathLst>
              <a:path w="4" h="10">
                <a:moveTo>
                  <a:pt x="4" y="4"/>
                </a:moveTo>
                <a:lnTo>
                  <a:pt x="2" y="4"/>
                </a:lnTo>
                <a:lnTo>
                  <a:pt x="2" y="6"/>
                </a:lnTo>
                <a:lnTo>
                  <a:pt x="2" y="6"/>
                </a:lnTo>
                <a:lnTo>
                  <a:pt x="2" y="3"/>
                </a:lnTo>
                <a:lnTo>
                  <a:pt x="1" y="3"/>
                </a:lnTo>
                <a:lnTo>
                  <a:pt x="1" y="0"/>
                </a:lnTo>
                <a:lnTo>
                  <a:pt x="0" y="0"/>
                </a:lnTo>
                <a:lnTo>
                  <a:pt x="0" y="6"/>
                </a:lnTo>
                <a:lnTo>
                  <a:pt x="1" y="6"/>
                </a:lnTo>
                <a:lnTo>
                  <a:pt x="1" y="8"/>
                </a:lnTo>
                <a:lnTo>
                  <a:pt x="2" y="8"/>
                </a:lnTo>
                <a:lnTo>
                  <a:pt x="2" y="9"/>
                </a:lnTo>
                <a:lnTo>
                  <a:pt x="2" y="9"/>
                </a:lnTo>
                <a:lnTo>
                  <a:pt x="2" y="10"/>
                </a:lnTo>
                <a:lnTo>
                  <a:pt x="3" y="10"/>
                </a:lnTo>
                <a:lnTo>
                  <a:pt x="3" y="7"/>
                </a:lnTo>
                <a:lnTo>
                  <a:pt x="4" y="7"/>
                </a:lnTo>
                <a:lnTo>
                  <a:pt x="4" y="4"/>
                </a:lnTo>
                <a:close/>
              </a:path>
            </a:pathLst>
          </a:custGeom>
          <a:solidFill>
            <a:srgbClr val="B66E3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8" name="Freeform 77">
            <a:extLst>
              <a:ext uri="{FF2B5EF4-FFF2-40B4-BE49-F238E27FC236}">
                <a16:creationId xmlns:a16="http://schemas.microsoft.com/office/drawing/2014/main" id="{A9EF132B-E365-4B80-8FC5-367A50370662}"/>
              </a:ext>
            </a:extLst>
          </p:cNvPr>
          <p:cNvSpPr>
            <a:spLocks/>
          </p:cNvSpPr>
          <p:nvPr userDrawn="1"/>
        </p:nvSpPr>
        <p:spPr bwMode="auto">
          <a:xfrm>
            <a:off x="7280275" y="468098"/>
            <a:ext cx="3175" cy="3175"/>
          </a:xfrm>
          <a:custGeom>
            <a:avLst/>
            <a:gdLst/>
            <a:ahLst/>
            <a:cxnLst>
              <a:cxn ang="0">
                <a:pos x="2" y="5"/>
              </a:cxn>
              <a:cxn ang="0">
                <a:pos x="4" y="5"/>
              </a:cxn>
              <a:cxn ang="0">
                <a:pos x="4" y="4"/>
              </a:cxn>
              <a:cxn ang="0">
                <a:pos x="5" y="4"/>
              </a:cxn>
              <a:cxn ang="0">
                <a:pos x="5" y="3"/>
              </a:cxn>
              <a:cxn ang="0">
                <a:pos x="5" y="3"/>
              </a:cxn>
              <a:cxn ang="0">
                <a:pos x="5" y="3"/>
              </a:cxn>
              <a:cxn ang="0">
                <a:pos x="6" y="3"/>
              </a:cxn>
              <a:cxn ang="0">
                <a:pos x="6" y="2"/>
              </a:cxn>
              <a:cxn ang="0">
                <a:pos x="7" y="2"/>
              </a:cxn>
              <a:cxn ang="0">
                <a:pos x="7" y="1"/>
              </a:cxn>
              <a:cxn ang="0">
                <a:pos x="6" y="1"/>
              </a:cxn>
              <a:cxn ang="0">
                <a:pos x="6" y="0"/>
              </a:cxn>
              <a:cxn ang="0">
                <a:pos x="0" y="0"/>
              </a:cxn>
              <a:cxn ang="0">
                <a:pos x="0" y="4"/>
              </a:cxn>
              <a:cxn ang="0">
                <a:pos x="1" y="4"/>
              </a:cxn>
              <a:cxn ang="0">
                <a:pos x="1" y="4"/>
              </a:cxn>
              <a:cxn ang="0">
                <a:pos x="2" y="4"/>
              </a:cxn>
              <a:cxn ang="0">
                <a:pos x="2" y="5"/>
              </a:cxn>
            </a:cxnLst>
            <a:rect l="0" t="0" r="r" b="b"/>
            <a:pathLst>
              <a:path w="7" h="5">
                <a:moveTo>
                  <a:pt x="2" y="5"/>
                </a:moveTo>
                <a:lnTo>
                  <a:pt x="4" y="5"/>
                </a:lnTo>
                <a:lnTo>
                  <a:pt x="4" y="4"/>
                </a:lnTo>
                <a:lnTo>
                  <a:pt x="5" y="4"/>
                </a:lnTo>
                <a:lnTo>
                  <a:pt x="5" y="3"/>
                </a:lnTo>
                <a:lnTo>
                  <a:pt x="5" y="3"/>
                </a:lnTo>
                <a:lnTo>
                  <a:pt x="5" y="3"/>
                </a:lnTo>
                <a:lnTo>
                  <a:pt x="6" y="3"/>
                </a:lnTo>
                <a:lnTo>
                  <a:pt x="6" y="2"/>
                </a:lnTo>
                <a:lnTo>
                  <a:pt x="7" y="2"/>
                </a:lnTo>
                <a:lnTo>
                  <a:pt x="7" y="1"/>
                </a:lnTo>
                <a:lnTo>
                  <a:pt x="6" y="1"/>
                </a:lnTo>
                <a:lnTo>
                  <a:pt x="6" y="0"/>
                </a:lnTo>
                <a:lnTo>
                  <a:pt x="0" y="0"/>
                </a:lnTo>
                <a:lnTo>
                  <a:pt x="0" y="4"/>
                </a:lnTo>
                <a:lnTo>
                  <a:pt x="1" y="4"/>
                </a:lnTo>
                <a:lnTo>
                  <a:pt x="1" y="4"/>
                </a:lnTo>
                <a:lnTo>
                  <a:pt x="2" y="4"/>
                </a:lnTo>
                <a:lnTo>
                  <a:pt x="2" y="5"/>
                </a:lnTo>
                <a:close/>
              </a:path>
            </a:pathLst>
          </a:custGeom>
          <a:solidFill>
            <a:srgbClr val="D7C39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9" name="Freeform 78">
            <a:extLst>
              <a:ext uri="{FF2B5EF4-FFF2-40B4-BE49-F238E27FC236}">
                <a16:creationId xmlns:a16="http://schemas.microsoft.com/office/drawing/2014/main" id="{A58DD354-6BD2-2836-4E4B-86BC10E5F04D}"/>
              </a:ext>
            </a:extLst>
          </p:cNvPr>
          <p:cNvSpPr>
            <a:spLocks/>
          </p:cNvSpPr>
          <p:nvPr userDrawn="1"/>
        </p:nvSpPr>
        <p:spPr bwMode="auto">
          <a:xfrm>
            <a:off x="7288213" y="464923"/>
            <a:ext cx="1588" cy="6350"/>
          </a:xfrm>
          <a:custGeom>
            <a:avLst/>
            <a:gdLst/>
            <a:ahLst/>
            <a:cxnLst>
              <a:cxn ang="0">
                <a:pos x="1" y="10"/>
              </a:cxn>
              <a:cxn ang="0">
                <a:pos x="2" y="10"/>
              </a:cxn>
              <a:cxn ang="0">
                <a:pos x="2" y="10"/>
              </a:cxn>
              <a:cxn ang="0">
                <a:pos x="3" y="10"/>
              </a:cxn>
              <a:cxn ang="0">
                <a:pos x="3" y="9"/>
              </a:cxn>
              <a:cxn ang="0">
                <a:pos x="3" y="9"/>
              </a:cxn>
              <a:cxn ang="0">
                <a:pos x="3" y="8"/>
              </a:cxn>
              <a:cxn ang="0">
                <a:pos x="3" y="8"/>
              </a:cxn>
              <a:cxn ang="0">
                <a:pos x="3" y="7"/>
              </a:cxn>
              <a:cxn ang="0">
                <a:pos x="2" y="7"/>
              </a:cxn>
              <a:cxn ang="0">
                <a:pos x="2" y="6"/>
              </a:cxn>
              <a:cxn ang="0">
                <a:pos x="2" y="6"/>
              </a:cxn>
              <a:cxn ang="0">
                <a:pos x="2" y="2"/>
              </a:cxn>
              <a:cxn ang="0">
                <a:pos x="3" y="2"/>
              </a:cxn>
              <a:cxn ang="0">
                <a:pos x="3" y="2"/>
              </a:cxn>
              <a:cxn ang="0">
                <a:pos x="0" y="2"/>
              </a:cxn>
              <a:cxn ang="0">
                <a:pos x="0" y="0"/>
              </a:cxn>
              <a:cxn ang="0">
                <a:pos x="0" y="0"/>
              </a:cxn>
              <a:cxn ang="0">
                <a:pos x="0" y="2"/>
              </a:cxn>
              <a:cxn ang="0">
                <a:pos x="0" y="2"/>
              </a:cxn>
              <a:cxn ang="0">
                <a:pos x="0" y="5"/>
              </a:cxn>
              <a:cxn ang="0">
                <a:pos x="1" y="5"/>
              </a:cxn>
              <a:cxn ang="0">
                <a:pos x="1" y="10"/>
              </a:cxn>
            </a:cxnLst>
            <a:rect l="0" t="0" r="r" b="b"/>
            <a:pathLst>
              <a:path w="3" h="10">
                <a:moveTo>
                  <a:pt x="1" y="10"/>
                </a:moveTo>
                <a:lnTo>
                  <a:pt x="2" y="10"/>
                </a:lnTo>
                <a:lnTo>
                  <a:pt x="2" y="10"/>
                </a:lnTo>
                <a:lnTo>
                  <a:pt x="3" y="10"/>
                </a:lnTo>
                <a:lnTo>
                  <a:pt x="3" y="9"/>
                </a:lnTo>
                <a:lnTo>
                  <a:pt x="3" y="9"/>
                </a:lnTo>
                <a:lnTo>
                  <a:pt x="3" y="8"/>
                </a:lnTo>
                <a:lnTo>
                  <a:pt x="3" y="8"/>
                </a:lnTo>
                <a:lnTo>
                  <a:pt x="3" y="7"/>
                </a:lnTo>
                <a:lnTo>
                  <a:pt x="2" y="7"/>
                </a:lnTo>
                <a:lnTo>
                  <a:pt x="2" y="6"/>
                </a:lnTo>
                <a:lnTo>
                  <a:pt x="2" y="6"/>
                </a:lnTo>
                <a:lnTo>
                  <a:pt x="2" y="2"/>
                </a:lnTo>
                <a:lnTo>
                  <a:pt x="3" y="2"/>
                </a:lnTo>
                <a:lnTo>
                  <a:pt x="3" y="2"/>
                </a:lnTo>
                <a:lnTo>
                  <a:pt x="0" y="2"/>
                </a:lnTo>
                <a:lnTo>
                  <a:pt x="0" y="0"/>
                </a:lnTo>
                <a:lnTo>
                  <a:pt x="0" y="0"/>
                </a:lnTo>
                <a:lnTo>
                  <a:pt x="0" y="2"/>
                </a:lnTo>
                <a:lnTo>
                  <a:pt x="0" y="2"/>
                </a:lnTo>
                <a:lnTo>
                  <a:pt x="0" y="5"/>
                </a:lnTo>
                <a:lnTo>
                  <a:pt x="1" y="5"/>
                </a:lnTo>
                <a:lnTo>
                  <a:pt x="1" y="10"/>
                </a:lnTo>
                <a:close/>
              </a:path>
            </a:pathLst>
          </a:custGeom>
          <a:solidFill>
            <a:srgbClr val="9E652B"/>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0" name="Freeform 79">
            <a:extLst>
              <a:ext uri="{FF2B5EF4-FFF2-40B4-BE49-F238E27FC236}">
                <a16:creationId xmlns:a16="http://schemas.microsoft.com/office/drawing/2014/main" id="{CCB1A99D-3C51-2976-2C9C-30D153251BD3}"/>
              </a:ext>
            </a:extLst>
          </p:cNvPr>
          <p:cNvSpPr>
            <a:spLocks/>
          </p:cNvSpPr>
          <p:nvPr userDrawn="1"/>
        </p:nvSpPr>
        <p:spPr bwMode="auto">
          <a:xfrm>
            <a:off x="7289800" y="468098"/>
            <a:ext cx="3175" cy="3175"/>
          </a:xfrm>
          <a:custGeom>
            <a:avLst/>
            <a:gdLst/>
            <a:ahLst/>
            <a:cxnLst>
              <a:cxn ang="0">
                <a:pos x="7" y="5"/>
              </a:cxn>
              <a:cxn ang="0">
                <a:pos x="7" y="3"/>
              </a:cxn>
              <a:cxn ang="0">
                <a:pos x="6" y="3"/>
              </a:cxn>
              <a:cxn ang="0">
                <a:pos x="6" y="2"/>
              </a:cxn>
              <a:cxn ang="0">
                <a:pos x="5" y="2"/>
              </a:cxn>
              <a:cxn ang="0">
                <a:pos x="5" y="1"/>
              </a:cxn>
              <a:cxn ang="0">
                <a:pos x="2" y="1"/>
              </a:cxn>
              <a:cxn ang="0">
                <a:pos x="2" y="1"/>
              </a:cxn>
              <a:cxn ang="0">
                <a:pos x="2" y="1"/>
              </a:cxn>
              <a:cxn ang="0">
                <a:pos x="2" y="0"/>
              </a:cxn>
              <a:cxn ang="0">
                <a:pos x="0" y="0"/>
              </a:cxn>
              <a:cxn ang="0">
                <a:pos x="0" y="2"/>
              </a:cxn>
              <a:cxn ang="0">
                <a:pos x="0" y="2"/>
              </a:cxn>
              <a:cxn ang="0">
                <a:pos x="0" y="3"/>
              </a:cxn>
              <a:cxn ang="0">
                <a:pos x="2" y="3"/>
              </a:cxn>
              <a:cxn ang="0">
                <a:pos x="2" y="4"/>
              </a:cxn>
              <a:cxn ang="0">
                <a:pos x="5" y="4"/>
              </a:cxn>
              <a:cxn ang="0">
                <a:pos x="5" y="5"/>
              </a:cxn>
              <a:cxn ang="0">
                <a:pos x="7" y="5"/>
              </a:cxn>
            </a:cxnLst>
            <a:rect l="0" t="0" r="r" b="b"/>
            <a:pathLst>
              <a:path w="7" h="5">
                <a:moveTo>
                  <a:pt x="7" y="5"/>
                </a:moveTo>
                <a:lnTo>
                  <a:pt x="7" y="3"/>
                </a:lnTo>
                <a:lnTo>
                  <a:pt x="6" y="3"/>
                </a:lnTo>
                <a:lnTo>
                  <a:pt x="6" y="2"/>
                </a:lnTo>
                <a:lnTo>
                  <a:pt x="5" y="2"/>
                </a:lnTo>
                <a:lnTo>
                  <a:pt x="5" y="1"/>
                </a:lnTo>
                <a:lnTo>
                  <a:pt x="2" y="1"/>
                </a:lnTo>
                <a:lnTo>
                  <a:pt x="2" y="1"/>
                </a:lnTo>
                <a:lnTo>
                  <a:pt x="2" y="1"/>
                </a:lnTo>
                <a:lnTo>
                  <a:pt x="2" y="0"/>
                </a:lnTo>
                <a:lnTo>
                  <a:pt x="0" y="0"/>
                </a:lnTo>
                <a:lnTo>
                  <a:pt x="0" y="2"/>
                </a:lnTo>
                <a:lnTo>
                  <a:pt x="0" y="2"/>
                </a:lnTo>
                <a:lnTo>
                  <a:pt x="0" y="3"/>
                </a:lnTo>
                <a:lnTo>
                  <a:pt x="2" y="3"/>
                </a:lnTo>
                <a:lnTo>
                  <a:pt x="2" y="4"/>
                </a:lnTo>
                <a:lnTo>
                  <a:pt x="5" y="4"/>
                </a:lnTo>
                <a:lnTo>
                  <a:pt x="5" y="5"/>
                </a:lnTo>
                <a:lnTo>
                  <a:pt x="7" y="5"/>
                </a:lnTo>
                <a:close/>
              </a:path>
            </a:pathLst>
          </a:custGeom>
          <a:solidFill>
            <a:srgbClr val="EAC49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1" name="Freeform 80">
            <a:extLst>
              <a:ext uri="{FF2B5EF4-FFF2-40B4-BE49-F238E27FC236}">
                <a16:creationId xmlns:a16="http://schemas.microsoft.com/office/drawing/2014/main" id="{33E32935-DB88-9FDB-DA44-FFBA3AAF0D3B}"/>
              </a:ext>
            </a:extLst>
          </p:cNvPr>
          <p:cNvSpPr>
            <a:spLocks/>
          </p:cNvSpPr>
          <p:nvPr userDrawn="1"/>
        </p:nvSpPr>
        <p:spPr bwMode="auto">
          <a:xfrm>
            <a:off x="7286625" y="469685"/>
            <a:ext cx="1588" cy="1588"/>
          </a:xfrm>
          <a:custGeom>
            <a:avLst/>
            <a:gdLst/>
            <a:ahLst/>
            <a:cxnLst>
              <a:cxn ang="0">
                <a:pos x="1" y="0"/>
              </a:cxn>
              <a:cxn ang="0">
                <a:pos x="0" y="0"/>
              </a:cxn>
              <a:cxn ang="0">
                <a:pos x="0" y="2"/>
              </a:cxn>
              <a:cxn ang="0">
                <a:pos x="0" y="2"/>
              </a:cxn>
              <a:cxn ang="0">
                <a:pos x="0" y="3"/>
              </a:cxn>
              <a:cxn ang="0">
                <a:pos x="2" y="3"/>
              </a:cxn>
              <a:cxn ang="0">
                <a:pos x="2" y="2"/>
              </a:cxn>
              <a:cxn ang="0">
                <a:pos x="1" y="2"/>
              </a:cxn>
              <a:cxn ang="0">
                <a:pos x="1" y="0"/>
              </a:cxn>
              <a:cxn ang="0">
                <a:pos x="1" y="0"/>
              </a:cxn>
              <a:cxn ang="0">
                <a:pos x="1" y="0"/>
              </a:cxn>
            </a:cxnLst>
            <a:rect l="0" t="0" r="r" b="b"/>
            <a:pathLst>
              <a:path w="2" h="3">
                <a:moveTo>
                  <a:pt x="1" y="0"/>
                </a:moveTo>
                <a:lnTo>
                  <a:pt x="0" y="0"/>
                </a:lnTo>
                <a:lnTo>
                  <a:pt x="0" y="2"/>
                </a:lnTo>
                <a:lnTo>
                  <a:pt x="0" y="2"/>
                </a:lnTo>
                <a:lnTo>
                  <a:pt x="0" y="3"/>
                </a:lnTo>
                <a:lnTo>
                  <a:pt x="2" y="3"/>
                </a:lnTo>
                <a:lnTo>
                  <a:pt x="2" y="2"/>
                </a:lnTo>
                <a:lnTo>
                  <a:pt x="1" y="2"/>
                </a:lnTo>
                <a:lnTo>
                  <a:pt x="1" y="0"/>
                </a:lnTo>
                <a:lnTo>
                  <a:pt x="1" y="0"/>
                </a:lnTo>
                <a:lnTo>
                  <a:pt x="1" y="0"/>
                </a:lnTo>
                <a:close/>
              </a:path>
            </a:pathLst>
          </a:custGeom>
          <a:solidFill>
            <a:srgbClr val="EED8C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2" name="Freeform 81">
            <a:extLst>
              <a:ext uri="{FF2B5EF4-FFF2-40B4-BE49-F238E27FC236}">
                <a16:creationId xmlns:a16="http://schemas.microsoft.com/office/drawing/2014/main" id="{66D7D8BD-CE22-CAED-C2B3-40C40668876F}"/>
              </a:ext>
            </a:extLst>
          </p:cNvPr>
          <p:cNvSpPr>
            <a:spLocks/>
          </p:cNvSpPr>
          <p:nvPr userDrawn="1"/>
        </p:nvSpPr>
        <p:spPr bwMode="auto">
          <a:xfrm>
            <a:off x="7289800" y="469685"/>
            <a:ext cx="1588" cy="1588"/>
          </a:xfrm>
          <a:custGeom>
            <a:avLst/>
            <a:gdLst/>
            <a:ahLst/>
            <a:cxnLst>
              <a:cxn ang="0">
                <a:pos x="0" y="1"/>
              </a:cxn>
              <a:cxn ang="0">
                <a:pos x="1" y="1"/>
              </a:cxn>
              <a:cxn ang="0">
                <a:pos x="1" y="0"/>
              </a:cxn>
              <a:cxn ang="0">
                <a:pos x="1" y="0"/>
              </a:cxn>
              <a:cxn ang="0">
                <a:pos x="1" y="0"/>
              </a:cxn>
              <a:cxn ang="0">
                <a:pos x="0" y="0"/>
              </a:cxn>
              <a:cxn ang="0">
                <a:pos x="0" y="1"/>
              </a:cxn>
            </a:cxnLst>
            <a:rect l="0" t="0" r="r" b="b"/>
            <a:pathLst>
              <a:path w="1" h="1">
                <a:moveTo>
                  <a:pt x="0" y="1"/>
                </a:moveTo>
                <a:lnTo>
                  <a:pt x="1" y="1"/>
                </a:lnTo>
                <a:lnTo>
                  <a:pt x="1" y="0"/>
                </a:lnTo>
                <a:lnTo>
                  <a:pt x="1" y="0"/>
                </a:lnTo>
                <a:lnTo>
                  <a:pt x="1" y="0"/>
                </a:lnTo>
                <a:lnTo>
                  <a:pt x="0" y="0"/>
                </a:lnTo>
                <a:lnTo>
                  <a:pt x="0" y="1"/>
                </a:lnTo>
                <a:close/>
              </a:path>
            </a:pathLst>
          </a:custGeom>
          <a:solidFill>
            <a:srgbClr val="98502B"/>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3" name="Freeform 82">
            <a:extLst>
              <a:ext uri="{FF2B5EF4-FFF2-40B4-BE49-F238E27FC236}">
                <a16:creationId xmlns:a16="http://schemas.microsoft.com/office/drawing/2014/main" id="{A26F918C-28FC-CA6A-7B18-D07C6379C039}"/>
              </a:ext>
            </a:extLst>
          </p:cNvPr>
          <p:cNvSpPr>
            <a:spLocks/>
          </p:cNvSpPr>
          <p:nvPr userDrawn="1"/>
        </p:nvSpPr>
        <p:spPr bwMode="auto">
          <a:xfrm>
            <a:off x="7288213" y="468098"/>
            <a:ext cx="4763" cy="3175"/>
          </a:xfrm>
          <a:custGeom>
            <a:avLst/>
            <a:gdLst/>
            <a:ahLst/>
            <a:cxnLst>
              <a:cxn ang="0">
                <a:pos x="1" y="5"/>
              </a:cxn>
              <a:cxn ang="0">
                <a:pos x="2" y="5"/>
              </a:cxn>
              <a:cxn ang="0">
                <a:pos x="2" y="5"/>
              </a:cxn>
              <a:cxn ang="0">
                <a:pos x="2" y="5"/>
              </a:cxn>
              <a:cxn ang="0">
                <a:pos x="2" y="6"/>
              </a:cxn>
              <a:cxn ang="0">
                <a:pos x="3" y="6"/>
              </a:cxn>
              <a:cxn ang="0">
                <a:pos x="3" y="6"/>
              </a:cxn>
              <a:cxn ang="0">
                <a:pos x="4" y="6"/>
              </a:cxn>
              <a:cxn ang="0">
                <a:pos x="4" y="7"/>
              </a:cxn>
              <a:cxn ang="0">
                <a:pos x="7" y="7"/>
              </a:cxn>
              <a:cxn ang="0">
                <a:pos x="7" y="7"/>
              </a:cxn>
              <a:cxn ang="0">
                <a:pos x="5" y="7"/>
              </a:cxn>
              <a:cxn ang="0">
                <a:pos x="5" y="6"/>
              </a:cxn>
              <a:cxn ang="0">
                <a:pos x="4" y="6"/>
              </a:cxn>
              <a:cxn ang="0">
                <a:pos x="4" y="4"/>
              </a:cxn>
              <a:cxn ang="0">
                <a:pos x="3" y="4"/>
              </a:cxn>
              <a:cxn ang="0">
                <a:pos x="3" y="4"/>
              </a:cxn>
              <a:cxn ang="0">
                <a:pos x="2" y="4"/>
              </a:cxn>
              <a:cxn ang="0">
                <a:pos x="2" y="3"/>
              </a:cxn>
              <a:cxn ang="0">
                <a:pos x="2" y="3"/>
              </a:cxn>
              <a:cxn ang="0">
                <a:pos x="2" y="1"/>
              </a:cxn>
              <a:cxn ang="0">
                <a:pos x="9" y="1"/>
              </a:cxn>
              <a:cxn ang="0">
                <a:pos x="9" y="0"/>
              </a:cxn>
              <a:cxn ang="0">
                <a:pos x="1" y="0"/>
              </a:cxn>
              <a:cxn ang="0">
                <a:pos x="1" y="0"/>
              </a:cxn>
              <a:cxn ang="0">
                <a:pos x="0" y="0"/>
              </a:cxn>
              <a:cxn ang="0">
                <a:pos x="0" y="3"/>
              </a:cxn>
              <a:cxn ang="0">
                <a:pos x="1" y="3"/>
              </a:cxn>
              <a:cxn ang="0">
                <a:pos x="1" y="4"/>
              </a:cxn>
              <a:cxn ang="0">
                <a:pos x="1" y="4"/>
              </a:cxn>
              <a:cxn ang="0">
                <a:pos x="1" y="5"/>
              </a:cxn>
            </a:cxnLst>
            <a:rect l="0" t="0" r="r" b="b"/>
            <a:pathLst>
              <a:path w="9" h="7">
                <a:moveTo>
                  <a:pt x="1" y="5"/>
                </a:moveTo>
                <a:lnTo>
                  <a:pt x="2" y="5"/>
                </a:lnTo>
                <a:lnTo>
                  <a:pt x="2" y="5"/>
                </a:lnTo>
                <a:lnTo>
                  <a:pt x="2" y="5"/>
                </a:lnTo>
                <a:lnTo>
                  <a:pt x="2" y="6"/>
                </a:lnTo>
                <a:lnTo>
                  <a:pt x="3" y="6"/>
                </a:lnTo>
                <a:lnTo>
                  <a:pt x="3" y="6"/>
                </a:lnTo>
                <a:lnTo>
                  <a:pt x="4" y="6"/>
                </a:lnTo>
                <a:lnTo>
                  <a:pt x="4" y="7"/>
                </a:lnTo>
                <a:lnTo>
                  <a:pt x="7" y="7"/>
                </a:lnTo>
                <a:lnTo>
                  <a:pt x="7" y="7"/>
                </a:lnTo>
                <a:lnTo>
                  <a:pt x="5" y="7"/>
                </a:lnTo>
                <a:lnTo>
                  <a:pt x="5" y="6"/>
                </a:lnTo>
                <a:lnTo>
                  <a:pt x="4" y="6"/>
                </a:lnTo>
                <a:lnTo>
                  <a:pt x="4" y="4"/>
                </a:lnTo>
                <a:lnTo>
                  <a:pt x="3" y="4"/>
                </a:lnTo>
                <a:lnTo>
                  <a:pt x="3" y="4"/>
                </a:lnTo>
                <a:lnTo>
                  <a:pt x="2" y="4"/>
                </a:lnTo>
                <a:lnTo>
                  <a:pt x="2" y="3"/>
                </a:lnTo>
                <a:lnTo>
                  <a:pt x="2" y="3"/>
                </a:lnTo>
                <a:lnTo>
                  <a:pt x="2" y="1"/>
                </a:lnTo>
                <a:lnTo>
                  <a:pt x="9" y="1"/>
                </a:lnTo>
                <a:lnTo>
                  <a:pt x="9" y="0"/>
                </a:lnTo>
                <a:lnTo>
                  <a:pt x="1" y="0"/>
                </a:lnTo>
                <a:lnTo>
                  <a:pt x="1" y="0"/>
                </a:lnTo>
                <a:lnTo>
                  <a:pt x="0" y="0"/>
                </a:lnTo>
                <a:lnTo>
                  <a:pt x="0" y="3"/>
                </a:lnTo>
                <a:lnTo>
                  <a:pt x="1" y="3"/>
                </a:lnTo>
                <a:lnTo>
                  <a:pt x="1" y="4"/>
                </a:lnTo>
                <a:lnTo>
                  <a:pt x="1" y="4"/>
                </a:lnTo>
                <a:lnTo>
                  <a:pt x="1" y="5"/>
                </a:lnTo>
                <a:close/>
              </a:path>
            </a:pathLst>
          </a:custGeom>
          <a:solidFill>
            <a:srgbClr val="CB9A6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4" name="Freeform 83">
            <a:extLst>
              <a:ext uri="{FF2B5EF4-FFF2-40B4-BE49-F238E27FC236}">
                <a16:creationId xmlns:a16="http://schemas.microsoft.com/office/drawing/2014/main" id="{BA254717-2064-C2F6-7837-B65D63075AED}"/>
              </a:ext>
            </a:extLst>
          </p:cNvPr>
          <p:cNvSpPr>
            <a:spLocks/>
          </p:cNvSpPr>
          <p:nvPr userDrawn="1"/>
        </p:nvSpPr>
        <p:spPr bwMode="auto">
          <a:xfrm>
            <a:off x="7289800" y="469685"/>
            <a:ext cx="3175" cy="1588"/>
          </a:xfrm>
          <a:custGeom>
            <a:avLst/>
            <a:gdLst/>
            <a:ahLst/>
            <a:cxnLst>
              <a:cxn ang="0">
                <a:pos x="6" y="2"/>
              </a:cxn>
              <a:cxn ang="0">
                <a:pos x="4" y="2"/>
              </a:cxn>
              <a:cxn ang="0">
                <a:pos x="4" y="1"/>
              </a:cxn>
              <a:cxn ang="0">
                <a:pos x="1" y="1"/>
              </a:cxn>
              <a:cxn ang="0">
                <a:pos x="1" y="0"/>
              </a:cxn>
              <a:cxn ang="0">
                <a:pos x="0" y="0"/>
              </a:cxn>
              <a:cxn ang="0">
                <a:pos x="0" y="0"/>
              </a:cxn>
              <a:cxn ang="0">
                <a:pos x="1" y="0"/>
              </a:cxn>
              <a:cxn ang="0">
                <a:pos x="1" y="2"/>
              </a:cxn>
              <a:cxn ang="0">
                <a:pos x="2" y="2"/>
              </a:cxn>
              <a:cxn ang="0">
                <a:pos x="2" y="3"/>
              </a:cxn>
              <a:cxn ang="0">
                <a:pos x="6" y="3"/>
              </a:cxn>
              <a:cxn ang="0">
                <a:pos x="6" y="2"/>
              </a:cxn>
            </a:cxnLst>
            <a:rect l="0" t="0" r="r" b="b"/>
            <a:pathLst>
              <a:path w="6" h="3">
                <a:moveTo>
                  <a:pt x="6" y="2"/>
                </a:moveTo>
                <a:lnTo>
                  <a:pt x="4" y="2"/>
                </a:lnTo>
                <a:lnTo>
                  <a:pt x="4" y="1"/>
                </a:lnTo>
                <a:lnTo>
                  <a:pt x="1" y="1"/>
                </a:lnTo>
                <a:lnTo>
                  <a:pt x="1" y="0"/>
                </a:lnTo>
                <a:lnTo>
                  <a:pt x="0" y="0"/>
                </a:lnTo>
                <a:lnTo>
                  <a:pt x="0" y="0"/>
                </a:lnTo>
                <a:lnTo>
                  <a:pt x="1" y="0"/>
                </a:lnTo>
                <a:lnTo>
                  <a:pt x="1" y="2"/>
                </a:lnTo>
                <a:lnTo>
                  <a:pt x="2" y="2"/>
                </a:lnTo>
                <a:lnTo>
                  <a:pt x="2" y="3"/>
                </a:lnTo>
                <a:lnTo>
                  <a:pt x="6" y="3"/>
                </a:lnTo>
                <a:lnTo>
                  <a:pt x="6" y="2"/>
                </a:lnTo>
                <a:close/>
              </a:path>
            </a:pathLst>
          </a:custGeom>
          <a:solidFill>
            <a:srgbClr val="D2B089"/>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5" name="Freeform 84">
            <a:extLst>
              <a:ext uri="{FF2B5EF4-FFF2-40B4-BE49-F238E27FC236}">
                <a16:creationId xmlns:a16="http://schemas.microsoft.com/office/drawing/2014/main" id="{B96CC74C-9E56-6868-BA3E-7A1BDCFC3A00}"/>
              </a:ext>
            </a:extLst>
          </p:cNvPr>
          <p:cNvSpPr>
            <a:spLocks/>
          </p:cNvSpPr>
          <p:nvPr userDrawn="1"/>
        </p:nvSpPr>
        <p:spPr bwMode="auto">
          <a:xfrm>
            <a:off x="7294563" y="469685"/>
            <a:ext cx="1588" cy="1588"/>
          </a:xfrm>
          <a:custGeom>
            <a:avLst/>
            <a:gdLst/>
            <a:ahLst/>
            <a:cxnLst>
              <a:cxn ang="0">
                <a:pos x="0" y="2"/>
              </a:cxn>
              <a:cxn ang="0">
                <a:pos x="0" y="3"/>
              </a:cxn>
              <a:cxn ang="0">
                <a:pos x="1" y="3"/>
              </a:cxn>
              <a:cxn ang="0">
                <a:pos x="1" y="2"/>
              </a:cxn>
              <a:cxn ang="0">
                <a:pos x="2" y="2"/>
              </a:cxn>
              <a:cxn ang="0">
                <a:pos x="2" y="3"/>
              </a:cxn>
              <a:cxn ang="0">
                <a:pos x="2" y="3"/>
              </a:cxn>
              <a:cxn ang="0">
                <a:pos x="2" y="3"/>
              </a:cxn>
              <a:cxn ang="0">
                <a:pos x="3" y="3"/>
              </a:cxn>
              <a:cxn ang="0">
                <a:pos x="3" y="3"/>
              </a:cxn>
              <a:cxn ang="0">
                <a:pos x="3" y="3"/>
              </a:cxn>
              <a:cxn ang="0">
                <a:pos x="3" y="1"/>
              </a:cxn>
              <a:cxn ang="0">
                <a:pos x="3" y="1"/>
              </a:cxn>
              <a:cxn ang="0">
                <a:pos x="3" y="0"/>
              </a:cxn>
              <a:cxn ang="0">
                <a:pos x="2" y="0"/>
              </a:cxn>
              <a:cxn ang="0">
                <a:pos x="2" y="1"/>
              </a:cxn>
              <a:cxn ang="0">
                <a:pos x="1" y="1"/>
              </a:cxn>
              <a:cxn ang="0">
                <a:pos x="1" y="1"/>
              </a:cxn>
              <a:cxn ang="0">
                <a:pos x="1" y="1"/>
              </a:cxn>
              <a:cxn ang="0">
                <a:pos x="1" y="2"/>
              </a:cxn>
              <a:cxn ang="0">
                <a:pos x="0" y="2"/>
              </a:cxn>
            </a:cxnLst>
            <a:rect l="0" t="0" r="r" b="b"/>
            <a:pathLst>
              <a:path w="3" h="3">
                <a:moveTo>
                  <a:pt x="0" y="2"/>
                </a:moveTo>
                <a:lnTo>
                  <a:pt x="0" y="3"/>
                </a:lnTo>
                <a:lnTo>
                  <a:pt x="1" y="3"/>
                </a:lnTo>
                <a:lnTo>
                  <a:pt x="1" y="2"/>
                </a:lnTo>
                <a:lnTo>
                  <a:pt x="2" y="2"/>
                </a:lnTo>
                <a:lnTo>
                  <a:pt x="2" y="3"/>
                </a:lnTo>
                <a:lnTo>
                  <a:pt x="2" y="3"/>
                </a:lnTo>
                <a:lnTo>
                  <a:pt x="2" y="3"/>
                </a:lnTo>
                <a:lnTo>
                  <a:pt x="3" y="3"/>
                </a:lnTo>
                <a:lnTo>
                  <a:pt x="3" y="3"/>
                </a:lnTo>
                <a:lnTo>
                  <a:pt x="3" y="3"/>
                </a:lnTo>
                <a:lnTo>
                  <a:pt x="3" y="1"/>
                </a:lnTo>
                <a:lnTo>
                  <a:pt x="3" y="1"/>
                </a:lnTo>
                <a:lnTo>
                  <a:pt x="3" y="0"/>
                </a:lnTo>
                <a:lnTo>
                  <a:pt x="2" y="0"/>
                </a:lnTo>
                <a:lnTo>
                  <a:pt x="2" y="1"/>
                </a:lnTo>
                <a:lnTo>
                  <a:pt x="1" y="1"/>
                </a:lnTo>
                <a:lnTo>
                  <a:pt x="1" y="1"/>
                </a:lnTo>
                <a:lnTo>
                  <a:pt x="1" y="1"/>
                </a:lnTo>
                <a:lnTo>
                  <a:pt x="1" y="2"/>
                </a:lnTo>
                <a:lnTo>
                  <a:pt x="0" y="2"/>
                </a:lnTo>
                <a:close/>
              </a:path>
            </a:pathLst>
          </a:custGeom>
          <a:solidFill>
            <a:srgbClr val="D6B99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6" name="Freeform 85">
            <a:extLst>
              <a:ext uri="{FF2B5EF4-FFF2-40B4-BE49-F238E27FC236}">
                <a16:creationId xmlns:a16="http://schemas.microsoft.com/office/drawing/2014/main" id="{42440D3C-B65B-01B9-F6DA-B1C957DCBF38}"/>
              </a:ext>
            </a:extLst>
          </p:cNvPr>
          <p:cNvSpPr>
            <a:spLocks noEditPoints="1"/>
          </p:cNvSpPr>
          <p:nvPr userDrawn="1"/>
        </p:nvSpPr>
        <p:spPr bwMode="auto">
          <a:xfrm>
            <a:off x="7285038" y="464923"/>
            <a:ext cx="3175" cy="6350"/>
          </a:xfrm>
          <a:custGeom>
            <a:avLst/>
            <a:gdLst/>
            <a:ahLst/>
            <a:cxnLst>
              <a:cxn ang="0">
                <a:pos x="3" y="8"/>
              </a:cxn>
              <a:cxn ang="0">
                <a:pos x="4" y="8"/>
              </a:cxn>
              <a:cxn ang="0">
                <a:pos x="4" y="8"/>
              </a:cxn>
              <a:cxn ang="0">
                <a:pos x="4" y="8"/>
              </a:cxn>
              <a:cxn ang="0">
                <a:pos x="4" y="10"/>
              </a:cxn>
              <a:cxn ang="0">
                <a:pos x="5" y="10"/>
              </a:cxn>
              <a:cxn ang="0">
                <a:pos x="5" y="11"/>
              </a:cxn>
              <a:cxn ang="0">
                <a:pos x="3" y="11"/>
              </a:cxn>
              <a:cxn ang="0">
                <a:pos x="3" y="10"/>
              </a:cxn>
              <a:cxn ang="0">
                <a:pos x="3" y="10"/>
              </a:cxn>
              <a:cxn ang="0">
                <a:pos x="3" y="8"/>
              </a:cxn>
              <a:cxn ang="0">
                <a:pos x="2" y="9"/>
              </a:cxn>
              <a:cxn ang="0">
                <a:pos x="2" y="10"/>
              </a:cxn>
              <a:cxn ang="0">
                <a:pos x="0" y="10"/>
              </a:cxn>
              <a:cxn ang="0">
                <a:pos x="0" y="11"/>
              </a:cxn>
              <a:cxn ang="0">
                <a:pos x="2" y="11"/>
              </a:cxn>
              <a:cxn ang="0">
                <a:pos x="2" y="11"/>
              </a:cxn>
              <a:cxn ang="0">
                <a:pos x="2" y="11"/>
              </a:cxn>
              <a:cxn ang="0">
                <a:pos x="2" y="12"/>
              </a:cxn>
              <a:cxn ang="0">
                <a:pos x="5" y="12"/>
              </a:cxn>
              <a:cxn ang="0">
                <a:pos x="5" y="11"/>
              </a:cxn>
              <a:cxn ang="0">
                <a:pos x="6" y="11"/>
              </a:cxn>
              <a:cxn ang="0">
                <a:pos x="6" y="10"/>
              </a:cxn>
              <a:cxn ang="0">
                <a:pos x="5" y="10"/>
              </a:cxn>
              <a:cxn ang="0">
                <a:pos x="5" y="8"/>
              </a:cxn>
              <a:cxn ang="0">
                <a:pos x="5" y="8"/>
              </a:cxn>
              <a:cxn ang="0">
                <a:pos x="5" y="7"/>
              </a:cxn>
              <a:cxn ang="0">
                <a:pos x="4" y="7"/>
              </a:cxn>
              <a:cxn ang="0">
                <a:pos x="4" y="2"/>
              </a:cxn>
              <a:cxn ang="0">
                <a:pos x="4" y="2"/>
              </a:cxn>
              <a:cxn ang="0">
                <a:pos x="4" y="0"/>
              </a:cxn>
              <a:cxn ang="0">
                <a:pos x="3" y="0"/>
              </a:cxn>
              <a:cxn ang="0">
                <a:pos x="3" y="2"/>
              </a:cxn>
              <a:cxn ang="0">
                <a:pos x="3" y="2"/>
              </a:cxn>
              <a:cxn ang="0">
                <a:pos x="3" y="8"/>
              </a:cxn>
              <a:cxn ang="0">
                <a:pos x="2" y="8"/>
              </a:cxn>
              <a:cxn ang="0">
                <a:pos x="2" y="9"/>
              </a:cxn>
              <a:cxn ang="0">
                <a:pos x="2" y="9"/>
              </a:cxn>
            </a:cxnLst>
            <a:rect l="0" t="0" r="r" b="b"/>
            <a:pathLst>
              <a:path w="6" h="12">
                <a:moveTo>
                  <a:pt x="3" y="8"/>
                </a:moveTo>
                <a:lnTo>
                  <a:pt x="4" y="8"/>
                </a:lnTo>
                <a:lnTo>
                  <a:pt x="4" y="8"/>
                </a:lnTo>
                <a:lnTo>
                  <a:pt x="4" y="8"/>
                </a:lnTo>
                <a:lnTo>
                  <a:pt x="4" y="10"/>
                </a:lnTo>
                <a:lnTo>
                  <a:pt x="5" y="10"/>
                </a:lnTo>
                <a:lnTo>
                  <a:pt x="5" y="11"/>
                </a:lnTo>
                <a:lnTo>
                  <a:pt x="3" y="11"/>
                </a:lnTo>
                <a:lnTo>
                  <a:pt x="3" y="10"/>
                </a:lnTo>
                <a:lnTo>
                  <a:pt x="3" y="10"/>
                </a:lnTo>
                <a:lnTo>
                  <a:pt x="3" y="8"/>
                </a:lnTo>
                <a:close/>
                <a:moveTo>
                  <a:pt x="2" y="9"/>
                </a:moveTo>
                <a:lnTo>
                  <a:pt x="2" y="10"/>
                </a:lnTo>
                <a:lnTo>
                  <a:pt x="0" y="10"/>
                </a:lnTo>
                <a:lnTo>
                  <a:pt x="0" y="11"/>
                </a:lnTo>
                <a:lnTo>
                  <a:pt x="2" y="11"/>
                </a:lnTo>
                <a:lnTo>
                  <a:pt x="2" y="11"/>
                </a:lnTo>
                <a:lnTo>
                  <a:pt x="2" y="11"/>
                </a:lnTo>
                <a:lnTo>
                  <a:pt x="2" y="12"/>
                </a:lnTo>
                <a:lnTo>
                  <a:pt x="5" y="12"/>
                </a:lnTo>
                <a:lnTo>
                  <a:pt x="5" y="11"/>
                </a:lnTo>
                <a:lnTo>
                  <a:pt x="6" y="11"/>
                </a:lnTo>
                <a:lnTo>
                  <a:pt x="6" y="10"/>
                </a:lnTo>
                <a:lnTo>
                  <a:pt x="5" y="10"/>
                </a:lnTo>
                <a:lnTo>
                  <a:pt x="5" y="8"/>
                </a:lnTo>
                <a:lnTo>
                  <a:pt x="5" y="8"/>
                </a:lnTo>
                <a:lnTo>
                  <a:pt x="5" y="7"/>
                </a:lnTo>
                <a:lnTo>
                  <a:pt x="4" y="7"/>
                </a:lnTo>
                <a:lnTo>
                  <a:pt x="4" y="2"/>
                </a:lnTo>
                <a:lnTo>
                  <a:pt x="4" y="2"/>
                </a:lnTo>
                <a:lnTo>
                  <a:pt x="4" y="0"/>
                </a:lnTo>
                <a:lnTo>
                  <a:pt x="3" y="0"/>
                </a:lnTo>
                <a:lnTo>
                  <a:pt x="3" y="2"/>
                </a:lnTo>
                <a:lnTo>
                  <a:pt x="3" y="2"/>
                </a:lnTo>
                <a:lnTo>
                  <a:pt x="3" y="8"/>
                </a:lnTo>
                <a:lnTo>
                  <a:pt x="2" y="8"/>
                </a:lnTo>
                <a:lnTo>
                  <a:pt x="2" y="9"/>
                </a:lnTo>
                <a:lnTo>
                  <a:pt x="2" y="9"/>
                </a:lnTo>
                <a:close/>
              </a:path>
            </a:pathLst>
          </a:custGeom>
          <a:solidFill>
            <a:srgbClr val="EBCDAB"/>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7" name="Freeform 86">
            <a:extLst>
              <a:ext uri="{FF2B5EF4-FFF2-40B4-BE49-F238E27FC236}">
                <a16:creationId xmlns:a16="http://schemas.microsoft.com/office/drawing/2014/main" id="{38A95B5B-DEFA-A03F-C492-806BE0CC028E}"/>
              </a:ext>
            </a:extLst>
          </p:cNvPr>
          <p:cNvSpPr>
            <a:spLocks/>
          </p:cNvSpPr>
          <p:nvPr userDrawn="1"/>
        </p:nvSpPr>
        <p:spPr bwMode="auto">
          <a:xfrm>
            <a:off x="7288213" y="471273"/>
            <a:ext cx="1588" cy="1588"/>
          </a:xfrm>
          <a:custGeom>
            <a:avLst/>
            <a:gdLst/>
            <a:ahLst/>
            <a:cxnLst>
              <a:cxn ang="0">
                <a:pos x="0" y="2"/>
              </a:cxn>
              <a:cxn ang="0">
                <a:pos x="3" y="2"/>
              </a:cxn>
              <a:cxn ang="0">
                <a:pos x="3" y="0"/>
              </a:cxn>
              <a:cxn ang="0">
                <a:pos x="2" y="0"/>
              </a:cxn>
              <a:cxn ang="0">
                <a:pos x="2" y="0"/>
              </a:cxn>
              <a:cxn ang="0">
                <a:pos x="1" y="0"/>
              </a:cxn>
              <a:cxn ang="0">
                <a:pos x="1" y="1"/>
              </a:cxn>
              <a:cxn ang="0">
                <a:pos x="0" y="1"/>
              </a:cxn>
              <a:cxn ang="0">
                <a:pos x="0" y="2"/>
              </a:cxn>
            </a:cxnLst>
            <a:rect l="0" t="0" r="r" b="b"/>
            <a:pathLst>
              <a:path w="3" h="2">
                <a:moveTo>
                  <a:pt x="0" y="2"/>
                </a:moveTo>
                <a:lnTo>
                  <a:pt x="3" y="2"/>
                </a:lnTo>
                <a:lnTo>
                  <a:pt x="3" y="0"/>
                </a:lnTo>
                <a:lnTo>
                  <a:pt x="2" y="0"/>
                </a:lnTo>
                <a:lnTo>
                  <a:pt x="2" y="0"/>
                </a:lnTo>
                <a:lnTo>
                  <a:pt x="1" y="0"/>
                </a:lnTo>
                <a:lnTo>
                  <a:pt x="1" y="1"/>
                </a:lnTo>
                <a:lnTo>
                  <a:pt x="0" y="1"/>
                </a:lnTo>
                <a:lnTo>
                  <a:pt x="0" y="2"/>
                </a:lnTo>
                <a:close/>
              </a:path>
            </a:pathLst>
          </a:custGeom>
          <a:solidFill>
            <a:srgbClr val="DB996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8" name="Freeform 87">
            <a:extLst>
              <a:ext uri="{FF2B5EF4-FFF2-40B4-BE49-F238E27FC236}">
                <a16:creationId xmlns:a16="http://schemas.microsoft.com/office/drawing/2014/main" id="{2C4B12E1-8D94-C587-8D26-EFABF0BA5B0A}"/>
              </a:ext>
            </a:extLst>
          </p:cNvPr>
          <p:cNvSpPr>
            <a:spLocks/>
          </p:cNvSpPr>
          <p:nvPr userDrawn="1"/>
        </p:nvSpPr>
        <p:spPr bwMode="auto">
          <a:xfrm>
            <a:off x="7280275" y="469685"/>
            <a:ext cx="4763" cy="3175"/>
          </a:xfrm>
          <a:custGeom>
            <a:avLst/>
            <a:gdLst/>
            <a:ahLst/>
            <a:cxnLst>
              <a:cxn ang="0">
                <a:pos x="4" y="3"/>
              </a:cxn>
              <a:cxn ang="0">
                <a:pos x="4" y="3"/>
              </a:cxn>
              <a:cxn ang="0">
                <a:pos x="1" y="3"/>
              </a:cxn>
              <a:cxn ang="0">
                <a:pos x="1" y="3"/>
              </a:cxn>
              <a:cxn ang="0">
                <a:pos x="0" y="3"/>
              </a:cxn>
              <a:cxn ang="0">
                <a:pos x="0" y="4"/>
              </a:cxn>
              <a:cxn ang="0">
                <a:pos x="0" y="4"/>
              </a:cxn>
              <a:cxn ang="0">
                <a:pos x="0" y="5"/>
              </a:cxn>
              <a:cxn ang="0">
                <a:pos x="1" y="5"/>
              </a:cxn>
              <a:cxn ang="0">
                <a:pos x="1" y="7"/>
              </a:cxn>
              <a:cxn ang="0">
                <a:pos x="2" y="7"/>
              </a:cxn>
              <a:cxn ang="0">
                <a:pos x="2" y="7"/>
              </a:cxn>
              <a:cxn ang="0">
                <a:pos x="3" y="7"/>
              </a:cxn>
              <a:cxn ang="0">
                <a:pos x="3" y="5"/>
              </a:cxn>
              <a:cxn ang="0">
                <a:pos x="2" y="5"/>
              </a:cxn>
              <a:cxn ang="0">
                <a:pos x="2" y="4"/>
              </a:cxn>
              <a:cxn ang="0">
                <a:pos x="2" y="4"/>
              </a:cxn>
              <a:cxn ang="0">
                <a:pos x="2" y="4"/>
              </a:cxn>
              <a:cxn ang="0">
                <a:pos x="4" y="4"/>
              </a:cxn>
              <a:cxn ang="0">
                <a:pos x="4" y="5"/>
              </a:cxn>
              <a:cxn ang="0">
                <a:pos x="4" y="5"/>
              </a:cxn>
              <a:cxn ang="0">
                <a:pos x="4" y="4"/>
              </a:cxn>
              <a:cxn ang="0">
                <a:pos x="5" y="4"/>
              </a:cxn>
              <a:cxn ang="0">
                <a:pos x="5" y="4"/>
              </a:cxn>
              <a:cxn ang="0">
                <a:pos x="6" y="4"/>
              </a:cxn>
              <a:cxn ang="0">
                <a:pos x="6" y="3"/>
              </a:cxn>
              <a:cxn ang="0">
                <a:pos x="7" y="3"/>
              </a:cxn>
              <a:cxn ang="0">
                <a:pos x="7" y="4"/>
              </a:cxn>
              <a:cxn ang="0">
                <a:pos x="8" y="4"/>
              </a:cxn>
              <a:cxn ang="0">
                <a:pos x="8" y="3"/>
              </a:cxn>
              <a:cxn ang="0">
                <a:pos x="8" y="3"/>
              </a:cxn>
              <a:cxn ang="0">
                <a:pos x="8" y="4"/>
              </a:cxn>
              <a:cxn ang="0">
                <a:pos x="9" y="4"/>
              </a:cxn>
              <a:cxn ang="0">
                <a:pos x="9" y="2"/>
              </a:cxn>
              <a:cxn ang="0">
                <a:pos x="8" y="2"/>
              </a:cxn>
              <a:cxn ang="0">
                <a:pos x="8" y="1"/>
              </a:cxn>
              <a:cxn ang="0">
                <a:pos x="7" y="1"/>
              </a:cxn>
              <a:cxn ang="0">
                <a:pos x="7" y="0"/>
              </a:cxn>
              <a:cxn ang="0">
                <a:pos x="7" y="0"/>
              </a:cxn>
              <a:cxn ang="0">
                <a:pos x="7" y="1"/>
              </a:cxn>
              <a:cxn ang="0">
                <a:pos x="5" y="1"/>
              </a:cxn>
              <a:cxn ang="0">
                <a:pos x="5" y="2"/>
              </a:cxn>
              <a:cxn ang="0">
                <a:pos x="5" y="2"/>
              </a:cxn>
              <a:cxn ang="0">
                <a:pos x="5" y="2"/>
              </a:cxn>
              <a:cxn ang="0">
                <a:pos x="4" y="2"/>
              </a:cxn>
              <a:cxn ang="0">
                <a:pos x="4" y="3"/>
              </a:cxn>
              <a:cxn ang="0">
                <a:pos x="4" y="3"/>
              </a:cxn>
            </a:cxnLst>
            <a:rect l="0" t="0" r="r" b="b"/>
            <a:pathLst>
              <a:path w="9" h="7">
                <a:moveTo>
                  <a:pt x="4" y="3"/>
                </a:moveTo>
                <a:lnTo>
                  <a:pt x="4" y="3"/>
                </a:lnTo>
                <a:lnTo>
                  <a:pt x="1" y="3"/>
                </a:lnTo>
                <a:lnTo>
                  <a:pt x="1" y="3"/>
                </a:lnTo>
                <a:lnTo>
                  <a:pt x="0" y="3"/>
                </a:lnTo>
                <a:lnTo>
                  <a:pt x="0" y="4"/>
                </a:lnTo>
                <a:lnTo>
                  <a:pt x="0" y="4"/>
                </a:lnTo>
                <a:lnTo>
                  <a:pt x="0" y="5"/>
                </a:lnTo>
                <a:lnTo>
                  <a:pt x="1" y="5"/>
                </a:lnTo>
                <a:lnTo>
                  <a:pt x="1" y="7"/>
                </a:lnTo>
                <a:lnTo>
                  <a:pt x="2" y="7"/>
                </a:lnTo>
                <a:lnTo>
                  <a:pt x="2" y="7"/>
                </a:lnTo>
                <a:lnTo>
                  <a:pt x="3" y="7"/>
                </a:lnTo>
                <a:lnTo>
                  <a:pt x="3" y="5"/>
                </a:lnTo>
                <a:lnTo>
                  <a:pt x="2" y="5"/>
                </a:lnTo>
                <a:lnTo>
                  <a:pt x="2" y="4"/>
                </a:lnTo>
                <a:lnTo>
                  <a:pt x="2" y="4"/>
                </a:lnTo>
                <a:lnTo>
                  <a:pt x="2" y="4"/>
                </a:lnTo>
                <a:lnTo>
                  <a:pt x="4" y="4"/>
                </a:lnTo>
                <a:lnTo>
                  <a:pt x="4" y="5"/>
                </a:lnTo>
                <a:lnTo>
                  <a:pt x="4" y="5"/>
                </a:lnTo>
                <a:lnTo>
                  <a:pt x="4" y="4"/>
                </a:lnTo>
                <a:lnTo>
                  <a:pt x="5" y="4"/>
                </a:lnTo>
                <a:lnTo>
                  <a:pt x="5" y="4"/>
                </a:lnTo>
                <a:lnTo>
                  <a:pt x="6" y="4"/>
                </a:lnTo>
                <a:lnTo>
                  <a:pt x="6" y="3"/>
                </a:lnTo>
                <a:lnTo>
                  <a:pt x="7" y="3"/>
                </a:lnTo>
                <a:lnTo>
                  <a:pt x="7" y="4"/>
                </a:lnTo>
                <a:lnTo>
                  <a:pt x="8" y="4"/>
                </a:lnTo>
                <a:lnTo>
                  <a:pt x="8" y="3"/>
                </a:lnTo>
                <a:lnTo>
                  <a:pt x="8" y="3"/>
                </a:lnTo>
                <a:lnTo>
                  <a:pt x="8" y="4"/>
                </a:lnTo>
                <a:lnTo>
                  <a:pt x="9" y="4"/>
                </a:lnTo>
                <a:lnTo>
                  <a:pt x="9" y="2"/>
                </a:lnTo>
                <a:lnTo>
                  <a:pt x="8" y="2"/>
                </a:lnTo>
                <a:lnTo>
                  <a:pt x="8" y="1"/>
                </a:lnTo>
                <a:lnTo>
                  <a:pt x="7" y="1"/>
                </a:lnTo>
                <a:lnTo>
                  <a:pt x="7" y="0"/>
                </a:lnTo>
                <a:lnTo>
                  <a:pt x="7" y="0"/>
                </a:lnTo>
                <a:lnTo>
                  <a:pt x="7" y="1"/>
                </a:lnTo>
                <a:lnTo>
                  <a:pt x="5" y="1"/>
                </a:lnTo>
                <a:lnTo>
                  <a:pt x="5" y="2"/>
                </a:lnTo>
                <a:lnTo>
                  <a:pt x="5" y="2"/>
                </a:lnTo>
                <a:lnTo>
                  <a:pt x="5" y="2"/>
                </a:lnTo>
                <a:lnTo>
                  <a:pt x="4" y="2"/>
                </a:lnTo>
                <a:lnTo>
                  <a:pt x="4" y="3"/>
                </a:lnTo>
                <a:lnTo>
                  <a:pt x="4" y="3"/>
                </a:lnTo>
                <a:close/>
              </a:path>
            </a:pathLst>
          </a:custGeom>
          <a:solidFill>
            <a:srgbClr val="B66E3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9" name="Freeform 88">
            <a:extLst>
              <a:ext uri="{FF2B5EF4-FFF2-40B4-BE49-F238E27FC236}">
                <a16:creationId xmlns:a16="http://schemas.microsoft.com/office/drawing/2014/main" id="{418F45B4-7B35-F447-0D0D-C6E1B36C2AD0}"/>
              </a:ext>
            </a:extLst>
          </p:cNvPr>
          <p:cNvSpPr>
            <a:spLocks/>
          </p:cNvSpPr>
          <p:nvPr userDrawn="1"/>
        </p:nvSpPr>
        <p:spPr bwMode="auto">
          <a:xfrm>
            <a:off x="7285038" y="469685"/>
            <a:ext cx="3175" cy="3175"/>
          </a:xfrm>
          <a:custGeom>
            <a:avLst/>
            <a:gdLst/>
            <a:ahLst/>
            <a:cxnLst>
              <a:cxn ang="0">
                <a:pos x="0" y="3"/>
              </a:cxn>
              <a:cxn ang="0">
                <a:pos x="3" y="3"/>
              </a:cxn>
              <a:cxn ang="0">
                <a:pos x="3" y="3"/>
              </a:cxn>
              <a:cxn ang="0">
                <a:pos x="3" y="3"/>
              </a:cxn>
              <a:cxn ang="0">
                <a:pos x="3" y="4"/>
              </a:cxn>
              <a:cxn ang="0">
                <a:pos x="4" y="4"/>
              </a:cxn>
              <a:cxn ang="0">
                <a:pos x="4" y="4"/>
              </a:cxn>
              <a:cxn ang="0">
                <a:pos x="6" y="4"/>
              </a:cxn>
              <a:cxn ang="0">
                <a:pos x="6" y="3"/>
              </a:cxn>
              <a:cxn ang="0">
                <a:pos x="6" y="3"/>
              </a:cxn>
              <a:cxn ang="0">
                <a:pos x="6" y="3"/>
              </a:cxn>
              <a:cxn ang="0">
                <a:pos x="3" y="3"/>
              </a:cxn>
              <a:cxn ang="0">
                <a:pos x="3" y="2"/>
              </a:cxn>
              <a:cxn ang="0">
                <a:pos x="3" y="2"/>
              </a:cxn>
              <a:cxn ang="0">
                <a:pos x="3" y="2"/>
              </a:cxn>
              <a:cxn ang="0">
                <a:pos x="1" y="2"/>
              </a:cxn>
              <a:cxn ang="0">
                <a:pos x="1" y="1"/>
              </a:cxn>
              <a:cxn ang="0">
                <a:pos x="3" y="1"/>
              </a:cxn>
              <a:cxn ang="0">
                <a:pos x="3" y="0"/>
              </a:cxn>
              <a:cxn ang="0">
                <a:pos x="1" y="0"/>
              </a:cxn>
              <a:cxn ang="0">
                <a:pos x="1" y="0"/>
              </a:cxn>
              <a:cxn ang="0">
                <a:pos x="0" y="0"/>
              </a:cxn>
              <a:cxn ang="0">
                <a:pos x="0" y="1"/>
              </a:cxn>
              <a:cxn ang="0">
                <a:pos x="0" y="1"/>
              </a:cxn>
              <a:cxn ang="0">
                <a:pos x="0" y="3"/>
              </a:cxn>
            </a:cxnLst>
            <a:rect l="0" t="0" r="r" b="b"/>
            <a:pathLst>
              <a:path w="6" h="4">
                <a:moveTo>
                  <a:pt x="0" y="3"/>
                </a:moveTo>
                <a:lnTo>
                  <a:pt x="3" y="3"/>
                </a:lnTo>
                <a:lnTo>
                  <a:pt x="3" y="3"/>
                </a:lnTo>
                <a:lnTo>
                  <a:pt x="3" y="3"/>
                </a:lnTo>
                <a:lnTo>
                  <a:pt x="3" y="4"/>
                </a:lnTo>
                <a:lnTo>
                  <a:pt x="4" y="4"/>
                </a:lnTo>
                <a:lnTo>
                  <a:pt x="4" y="4"/>
                </a:lnTo>
                <a:lnTo>
                  <a:pt x="6" y="4"/>
                </a:lnTo>
                <a:lnTo>
                  <a:pt x="6" y="3"/>
                </a:lnTo>
                <a:lnTo>
                  <a:pt x="6" y="3"/>
                </a:lnTo>
                <a:lnTo>
                  <a:pt x="6" y="3"/>
                </a:lnTo>
                <a:lnTo>
                  <a:pt x="3" y="3"/>
                </a:lnTo>
                <a:lnTo>
                  <a:pt x="3" y="2"/>
                </a:lnTo>
                <a:lnTo>
                  <a:pt x="3" y="2"/>
                </a:lnTo>
                <a:lnTo>
                  <a:pt x="3" y="2"/>
                </a:lnTo>
                <a:lnTo>
                  <a:pt x="1" y="2"/>
                </a:lnTo>
                <a:lnTo>
                  <a:pt x="1" y="1"/>
                </a:lnTo>
                <a:lnTo>
                  <a:pt x="3" y="1"/>
                </a:lnTo>
                <a:lnTo>
                  <a:pt x="3" y="0"/>
                </a:lnTo>
                <a:lnTo>
                  <a:pt x="1" y="0"/>
                </a:lnTo>
                <a:lnTo>
                  <a:pt x="1" y="0"/>
                </a:lnTo>
                <a:lnTo>
                  <a:pt x="0" y="0"/>
                </a:lnTo>
                <a:lnTo>
                  <a:pt x="0" y="1"/>
                </a:lnTo>
                <a:lnTo>
                  <a:pt x="0" y="1"/>
                </a:lnTo>
                <a:lnTo>
                  <a:pt x="0" y="3"/>
                </a:lnTo>
                <a:close/>
              </a:path>
            </a:pathLst>
          </a:custGeom>
          <a:solidFill>
            <a:srgbClr val="CB9A6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0" name="Freeform 89">
            <a:extLst>
              <a:ext uri="{FF2B5EF4-FFF2-40B4-BE49-F238E27FC236}">
                <a16:creationId xmlns:a16="http://schemas.microsoft.com/office/drawing/2014/main" id="{21B58389-EF5A-6DC6-983E-DFB372820B1C}"/>
              </a:ext>
            </a:extLst>
          </p:cNvPr>
          <p:cNvSpPr>
            <a:spLocks/>
          </p:cNvSpPr>
          <p:nvPr userDrawn="1"/>
        </p:nvSpPr>
        <p:spPr bwMode="auto">
          <a:xfrm>
            <a:off x="7294563" y="471273"/>
            <a:ext cx="1588" cy="1588"/>
          </a:xfrm>
          <a:custGeom>
            <a:avLst/>
            <a:gdLst/>
            <a:ahLst/>
            <a:cxnLst>
              <a:cxn ang="0">
                <a:pos x="0" y="1"/>
              </a:cxn>
              <a:cxn ang="0">
                <a:pos x="1" y="1"/>
              </a:cxn>
              <a:cxn ang="0">
                <a:pos x="1" y="0"/>
              </a:cxn>
              <a:cxn ang="0">
                <a:pos x="0" y="0"/>
              </a:cxn>
              <a:cxn ang="0">
                <a:pos x="0" y="1"/>
              </a:cxn>
              <a:cxn ang="0">
                <a:pos x="0" y="1"/>
              </a:cxn>
              <a:cxn ang="0">
                <a:pos x="0" y="1"/>
              </a:cxn>
            </a:cxnLst>
            <a:rect l="0" t="0" r="r" b="b"/>
            <a:pathLst>
              <a:path w="1" h="1">
                <a:moveTo>
                  <a:pt x="0" y="1"/>
                </a:moveTo>
                <a:lnTo>
                  <a:pt x="1" y="1"/>
                </a:lnTo>
                <a:lnTo>
                  <a:pt x="1" y="0"/>
                </a:lnTo>
                <a:lnTo>
                  <a:pt x="0" y="0"/>
                </a:lnTo>
                <a:lnTo>
                  <a:pt x="0" y="1"/>
                </a:lnTo>
                <a:lnTo>
                  <a:pt x="0" y="1"/>
                </a:lnTo>
                <a:lnTo>
                  <a:pt x="0" y="1"/>
                </a:lnTo>
                <a:close/>
              </a:path>
            </a:pathLst>
          </a:custGeom>
          <a:solidFill>
            <a:srgbClr val="C9895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1" name="Freeform 90">
            <a:extLst>
              <a:ext uri="{FF2B5EF4-FFF2-40B4-BE49-F238E27FC236}">
                <a16:creationId xmlns:a16="http://schemas.microsoft.com/office/drawing/2014/main" id="{02096187-A899-BB46-9526-43460A263AAD}"/>
              </a:ext>
            </a:extLst>
          </p:cNvPr>
          <p:cNvSpPr>
            <a:spLocks/>
          </p:cNvSpPr>
          <p:nvPr userDrawn="1"/>
        </p:nvSpPr>
        <p:spPr bwMode="auto">
          <a:xfrm>
            <a:off x="7283450" y="471273"/>
            <a:ext cx="6350" cy="1588"/>
          </a:xfrm>
          <a:custGeom>
            <a:avLst/>
            <a:gdLst/>
            <a:ahLst/>
            <a:cxnLst>
              <a:cxn ang="0">
                <a:pos x="0" y="2"/>
              </a:cxn>
              <a:cxn ang="0">
                <a:pos x="2" y="2"/>
              </a:cxn>
              <a:cxn ang="0">
                <a:pos x="2" y="4"/>
              </a:cxn>
              <a:cxn ang="0">
                <a:pos x="5" y="4"/>
              </a:cxn>
              <a:cxn ang="0">
                <a:pos x="5" y="4"/>
              </a:cxn>
              <a:cxn ang="0">
                <a:pos x="7" y="4"/>
              </a:cxn>
              <a:cxn ang="0">
                <a:pos x="7" y="4"/>
              </a:cxn>
              <a:cxn ang="0">
                <a:pos x="7" y="4"/>
              </a:cxn>
              <a:cxn ang="0">
                <a:pos x="7" y="2"/>
              </a:cxn>
              <a:cxn ang="0">
                <a:pos x="10" y="2"/>
              </a:cxn>
              <a:cxn ang="0">
                <a:pos x="10" y="2"/>
              </a:cxn>
              <a:cxn ang="0">
                <a:pos x="9" y="2"/>
              </a:cxn>
              <a:cxn ang="0">
                <a:pos x="9" y="1"/>
              </a:cxn>
              <a:cxn ang="0">
                <a:pos x="7" y="1"/>
              </a:cxn>
              <a:cxn ang="0">
                <a:pos x="7" y="2"/>
              </a:cxn>
              <a:cxn ang="0">
                <a:pos x="5" y="2"/>
              </a:cxn>
              <a:cxn ang="0">
                <a:pos x="5" y="2"/>
              </a:cxn>
              <a:cxn ang="0">
                <a:pos x="4" y="2"/>
              </a:cxn>
              <a:cxn ang="0">
                <a:pos x="4" y="1"/>
              </a:cxn>
              <a:cxn ang="0">
                <a:pos x="4" y="1"/>
              </a:cxn>
              <a:cxn ang="0">
                <a:pos x="4" y="1"/>
              </a:cxn>
              <a:cxn ang="0">
                <a:pos x="0" y="1"/>
              </a:cxn>
              <a:cxn ang="0">
                <a:pos x="0" y="0"/>
              </a:cxn>
              <a:cxn ang="0">
                <a:pos x="0" y="0"/>
              </a:cxn>
              <a:cxn ang="0">
                <a:pos x="0" y="2"/>
              </a:cxn>
              <a:cxn ang="0">
                <a:pos x="0" y="2"/>
              </a:cxn>
              <a:cxn ang="0">
                <a:pos x="0" y="2"/>
              </a:cxn>
            </a:cxnLst>
            <a:rect l="0" t="0" r="r" b="b"/>
            <a:pathLst>
              <a:path w="10" h="4">
                <a:moveTo>
                  <a:pt x="0" y="2"/>
                </a:moveTo>
                <a:lnTo>
                  <a:pt x="2" y="2"/>
                </a:lnTo>
                <a:lnTo>
                  <a:pt x="2" y="4"/>
                </a:lnTo>
                <a:lnTo>
                  <a:pt x="5" y="4"/>
                </a:lnTo>
                <a:lnTo>
                  <a:pt x="5" y="4"/>
                </a:lnTo>
                <a:lnTo>
                  <a:pt x="7" y="4"/>
                </a:lnTo>
                <a:lnTo>
                  <a:pt x="7" y="4"/>
                </a:lnTo>
                <a:lnTo>
                  <a:pt x="7" y="4"/>
                </a:lnTo>
                <a:lnTo>
                  <a:pt x="7" y="2"/>
                </a:lnTo>
                <a:lnTo>
                  <a:pt x="10" y="2"/>
                </a:lnTo>
                <a:lnTo>
                  <a:pt x="10" y="2"/>
                </a:lnTo>
                <a:lnTo>
                  <a:pt x="9" y="2"/>
                </a:lnTo>
                <a:lnTo>
                  <a:pt x="9" y="1"/>
                </a:lnTo>
                <a:lnTo>
                  <a:pt x="7" y="1"/>
                </a:lnTo>
                <a:lnTo>
                  <a:pt x="7" y="2"/>
                </a:lnTo>
                <a:lnTo>
                  <a:pt x="5" y="2"/>
                </a:lnTo>
                <a:lnTo>
                  <a:pt x="5" y="2"/>
                </a:lnTo>
                <a:lnTo>
                  <a:pt x="4" y="2"/>
                </a:lnTo>
                <a:lnTo>
                  <a:pt x="4" y="1"/>
                </a:lnTo>
                <a:lnTo>
                  <a:pt x="4" y="1"/>
                </a:lnTo>
                <a:lnTo>
                  <a:pt x="4" y="1"/>
                </a:lnTo>
                <a:lnTo>
                  <a:pt x="0" y="1"/>
                </a:lnTo>
                <a:lnTo>
                  <a:pt x="0" y="0"/>
                </a:lnTo>
                <a:lnTo>
                  <a:pt x="0" y="0"/>
                </a:lnTo>
                <a:lnTo>
                  <a:pt x="0" y="2"/>
                </a:lnTo>
                <a:lnTo>
                  <a:pt x="0" y="2"/>
                </a:lnTo>
                <a:lnTo>
                  <a:pt x="0" y="2"/>
                </a:lnTo>
                <a:close/>
              </a:path>
            </a:pathLst>
          </a:custGeom>
          <a:solidFill>
            <a:srgbClr val="814C2D"/>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2" name="Freeform 91">
            <a:extLst>
              <a:ext uri="{FF2B5EF4-FFF2-40B4-BE49-F238E27FC236}">
                <a16:creationId xmlns:a16="http://schemas.microsoft.com/office/drawing/2014/main" id="{257F39FE-15EA-174D-A270-0853A9A64B18}"/>
              </a:ext>
            </a:extLst>
          </p:cNvPr>
          <p:cNvSpPr>
            <a:spLocks/>
          </p:cNvSpPr>
          <p:nvPr userDrawn="1"/>
        </p:nvSpPr>
        <p:spPr bwMode="auto">
          <a:xfrm>
            <a:off x="7280275" y="471273"/>
            <a:ext cx="1588" cy="1588"/>
          </a:xfrm>
          <a:custGeom>
            <a:avLst/>
            <a:gdLst/>
            <a:ahLst/>
            <a:cxnLst>
              <a:cxn ang="0">
                <a:pos x="2" y="1"/>
              </a:cxn>
              <a:cxn ang="0">
                <a:pos x="2" y="1"/>
              </a:cxn>
              <a:cxn ang="0">
                <a:pos x="2" y="0"/>
              </a:cxn>
              <a:cxn ang="0">
                <a:pos x="0" y="0"/>
              </a:cxn>
              <a:cxn ang="0">
                <a:pos x="0" y="0"/>
              </a:cxn>
              <a:cxn ang="0">
                <a:pos x="0" y="0"/>
              </a:cxn>
              <a:cxn ang="0">
                <a:pos x="0" y="1"/>
              </a:cxn>
              <a:cxn ang="0">
                <a:pos x="2" y="1"/>
              </a:cxn>
              <a:cxn ang="0">
                <a:pos x="2" y="1"/>
              </a:cxn>
            </a:cxnLst>
            <a:rect l="0" t="0" r="r" b="b"/>
            <a:pathLst>
              <a:path w="2" h="1">
                <a:moveTo>
                  <a:pt x="2" y="1"/>
                </a:moveTo>
                <a:lnTo>
                  <a:pt x="2" y="1"/>
                </a:lnTo>
                <a:lnTo>
                  <a:pt x="2" y="0"/>
                </a:lnTo>
                <a:lnTo>
                  <a:pt x="0" y="0"/>
                </a:lnTo>
                <a:lnTo>
                  <a:pt x="0" y="0"/>
                </a:lnTo>
                <a:lnTo>
                  <a:pt x="0" y="0"/>
                </a:lnTo>
                <a:lnTo>
                  <a:pt x="0" y="1"/>
                </a:lnTo>
                <a:lnTo>
                  <a:pt x="2" y="1"/>
                </a:lnTo>
                <a:lnTo>
                  <a:pt x="2" y="1"/>
                </a:lnTo>
                <a:close/>
              </a:path>
            </a:pathLst>
          </a:custGeom>
          <a:solidFill>
            <a:srgbClr val="98502B"/>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3" name="Freeform 92">
            <a:extLst>
              <a:ext uri="{FF2B5EF4-FFF2-40B4-BE49-F238E27FC236}">
                <a16:creationId xmlns:a16="http://schemas.microsoft.com/office/drawing/2014/main" id="{6AABF62B-FD6C-9ED2-2031-E5F5ADD5717F}"/>
              </a:ext>
            </a:extLst>
          </p:cNvPr>
          <p:cNvSpPr>
            <a:spLocks noEditPoints="1"/>
          </p:cNvSpPr>
          <p:nvPr userDrawn="1"/>
        </p:nvSpPr>
        <p:spPr bwMode="auto">
          <a:xfrm>
            <a:off x="7291388" y="458573"/>
            <a:ext cx="6350" cy="15875"/>
          </a:xfrm>
          <a:custGeom>
            <a:avLst/>
            <a:gdLst/>
            <a:ahLst/>
            <a:cxnLst>
              <a:cxn ang="0">
                <a:pos x="4" y="29"/>
              </a:cxn>
              <a:cxn ang="0">
                <a:pos x="4" y="27"/>
              </a:cxn>
              <a:cxn ang="0">
                <a:pos x="5" y="27"/>
              </a:cxn>
              <a:cxn ang="0">
                <a:pos x="5" y="27"/>
              </a:cxn>
              <a:cxn ang="0">
                <a:pos x="5" y="27"/>
              </a:cxn>
              <a:cxn ang="0">
                <a:pos x="5" y="26"/>
              </a:cxn>
              <a:cxn ang="0">
                <a:pos x="4" y="26"/>
              </a:cxn>
              <a:cxn ang="0">
                <a:pos x="4" y="26"/>
              </a:cxn>
              <a:cxn ang="0">
                <a:pos x="3" y="26"/>
              </a:cxn>
              <a:cxn ang="0">
                <a:pos x="3" y="26"/>
              </a:cxn>
              <a:cxn ang="0">
                <a:pos x="0" y="26"/>
              </a:cxn>
              <a:cxn ang="0">
                <a:pos x="0" y="29"/>
              </a:cxn>
              <a:cxn ang="0">
                <a:pos x="2" y="29"/>
              </a:cxn>
              <a:cxn ang="0">
                <a:pos x="2" y="30"/>
              </a:cxn>
              <a:cxn ang="0">
                <a:pos x="3" y="30"/>
              </a:cxn>
              <a:cxn ang="0">
                <a:pos x="3" y="30"/>
              </a:cxn>
              <a:cxn ang="0">
                <a:pos x="4" y="30"/>
              </a:cxn>
              <a:cxn ang="0">
                <a:pos x="4" y="29"/>
              </a:cxn>
              <a:cxn ang="0">
                <a:pos x="4" y="29"/>
              </a:cxn>
              <a:cxn ang="0">
                <a:pos x="8" y="1"/>
              </a:cxn>
              <a:cxn ang="0">
                <a:pos x="8" y="4"/>
              </a:cxn>
              <a:cxn ang="0">
                <a:pos x="9" y="4"/>
              </a:cxn>
              <a:cxn ang="0">
                <a:pos x="9" y="18"/>
              </a:cxn>
              <a:cxn ang="0">
                <a:pos x="8" y="18"/>
              </a:cxn>
              <a:cxn ang="0">
                <a:pos x="8" y="22"/>
              </a:cxn>
              <a:cxn ang="0">
                <a:pos x="8" y="22"/>
              </a:cxn>
              <a:cxn ang="0">
                <a:pos x="8" y="24"/>
              </a:cxn>
              <a:cxn ang="0">
                <a:pos x="7" y="24"/>
              </a:cxn>
              <a:cxn ang="0">
                <a:pos x="7" y="25"/>
              </a:cxn>
              <a:cxn ang="0">
                <a:pos x="8" y="25"/>
              </a:cxn>
              <a:cxn ang="0">
                <a:pos x="8" y="24"/>
              </a:cxn>
              <a:cxn ang="0">
                <a:pos x="8" y="24"/>
              </a:cxn>
              <a:cxn ang="0">
                <a:pos x="8" y="24"/>
              </a:cxn>
              <a:cxn ang="0">
                <a:pos x="9" y="24"/>
              </a:cxn>
              <a:cxn ang="0">
                <a:pos x="9" y="23"/>
              </a:cxn>
              <a:cxn ang="0">
                <a:pos x="10" y="23"/>
              </a:cxn>
              <a:cxn ang="0">
                <a:pos x="10" y="24"/>
              </a:cxn>
              <a:cxn ang="0">
                <a:pos x="10" y="24"/>
              </a:cxn>
              <a:cxn ang="0">
                <a:pos x="10" y="22"/>
              </a:cxn>
              <a:cxn ang="0">
                <a:pos x="10" y="22"/>
              </a:cxn>
              <a:cxn ang="0">
                <a:pos x="10" y="19"/>
              </a:cxn>
              <a:cxn ang="0">
                <a:pos x="10" y="19"/>
              </a:cxn>
              <a:cxn ang="0">
                <a:pos x="10" y="18"/>
              </a:cxn>
              <a:cxn ang="0">
                <a:pos x="11" y="18"/>
              </a:cxn>
              <a:cxn ang="0">
                <a:pos x="11" y="13"/>
              </a:cxn>
              <a:cxn ang="0">
                <a:pos x="10" y="13"/>
              </a:cxn>
              <a:cxn ang="0">
                <a:pos x="10" y="8"/>
              </a:cxn>
              <a:cxn ang="0">
                <a:pos x="9" y="8"/>
              </a:cxn>
              <a:cxn ang="0">
                <a:pos x="9" y="6"/>
              </a:cxn>
              <a:cxn ang="0">
                <a:pos x="10" y="6"/>
              </a:cxn>
              <a:cxn ang="0">
                <a:pos x="10" y="3"/>
              </a:cxn>
              <a:cxn ang="0">
                <a:pos x="10" y="3"/>
              </a:cxn>
              <a:cxn ang="0">
                <a:pos x="10" y="0"/>
              </a:cxn>
              <a:cxn ang="0">
                <a:pos x="9" y="0"/>
              </a:cxn>
              <a:cxn ang="0">
                <a:pos x="9" y="3"/>
              </a:cxn>
              <a:cxn ang="0">
                <a:pos x="9" y="3"/>
              </a:cxn>
              <a:cxn ang="0">
                <a:pos x="9" y="1"/>
              </a:cxn>
              <a:cxn ang="0">
                <a:pos x="8" y="1"/>
              </a:cxn>
            </a:cxnLst>
            <a:rect l="0" t="0" r="r" b="b"/>
            <a:pathLst>
              <a:path w="11" h="30">
                <a:moveTo>
                  <a:pt x="4" y="29"/>
                </a:moveTo>
                <a:lnTo>
                  <a:pt x="4" y="27"/>
                </a:lnTo>
                <a:lnTo>
                  <a:pt x="5" y="27"/>
                </a:lnTo>
                <a:lnTo>
                  <a:pt x="5" y="27"/>
                </a:lnTo>
                <a:lnTo>
                  <a:pt x="5" y="27"/>
                </a:lnTo>
                <a:lnTo>
                  <a:pt x="5" y="26"/>
                </a:lnTo>
                <a:lnTo>
                  <a:pt x="4" y="26"/>
                </a:lnTo>
                <a:lnTo>
                  <a:pt x="4" y="26"/>
                </a:lnTo>
                <a:lnTo>
                  <a:pt x="3" y="26"/>
                </a:lnTo>
                <a:lnTo>
                  <a:pt x="3" y="26"/>
                </a:lnTo>
                <a:lnTo>
                  <a:pt x="0" y="26"/>
                </a:lnTo>
                <a:lnTo>
                  <a:pt x="0" y="29"/>
                </a:lnTo>
                <a:lnTo>
                  <a:pt x="2" y="29"/>
                </a:lnTo>
                <a:lnTo>
                  <a:pt x="2" y="30"/>
                </a:lnTo>
                <a:lnTo>
                  <a:pt x="3" y="30"/>
                </a:lnTo>
                <a:lnTo>
                  <a:pt x="3" y="30"/>
                </a:lnTo>
                <a:lnTo>
                  <a:pt x="4" y="30"/>
                </a:lnTo>
                <a:lnTo>
                  <a:pt x="4" y="29"/>
                </a:lnTo>
                <a:lnTo>
                  <a:pt x="4" y="29"/>
                </a:lnTo>
                <a:close/>
                <a:moveTo>
                  <a:pt x="8" y="1"/>
                </a:moveTo>
                <a:lnTo>
                  <a:pt x="8" y="4"/>
                </a:lnTo>
                <a:lnTo>
                  <a:pt x="9" y="4"/>
                </a:lnTo>
                <a:lnTo>
                  <a:pt x="9" y="18"/>
                </a:lnTo>
                <a:lnTo>
                  <a:pt x="8" y="18"/>
                </a:lnTo>
                <a:lnTo>
                  <a:pt x="8" y="22"/>
                </a:lnTo>
                <a:lnTo>
                  <a:pt x="8" y="22"/>
                </a:lnTo>
                <a:lnTo>
                  <a:pt x="8" y="24"/>
                </a:lnTo>
                <a:lnTo>
                  <a:pt x="7" y="24"/>
                </a:lnTo>
                <a:lnTo>
                  <a:pt x="7" y="25"/>
                </a:lnTo>
                <a:lnTo>
                  <a:pt x="8" y="25"/>
                </a:lnTo>
                <a:lnTo>
                  <a:pt x="8" y="24"/>
                </a:lnTo>
                <a:lnTo>
                  <a:pt x="8" y="24"/>
                </a:lnTo>
                <a:lnTo>
                  <a:pt x="8" y="24"/>
                </a:lnTo>
                <a:lnTo>
                  <a:pt x="9" y="24"/>
                </a:lnTo>
                <a:lnTo>
                  <a:pt x="9" y="23"/>
                </a:lnTo>
                <a:lnTo>
                  <a:pt x="10" y="23"/>
                </a:lnTo>
                <a:lnTo>
                  <a:pt x="10" y="24"/>
                </a:lnTo>
                <a:lnTo>
                  <a:pt x="10" y="24"/>
                </a:lnTo>
                <a:lnTo>
                  <a:pt x="10" y="22"/>
                </a:lnTo>
                <a:lnTo>
                  <a:pt x="10" y="22"/>
                </a:lnTo>
                <a:lnTo>
                  <a:pt x="10" y="19"/>
                </a:lnTo>
                <a:lnTo>
                  <a:pt x="10" y="19"/>
                </a:lnTo>
                <a:lnTo>
                  <a:pt x="10" y="18"/>
                </a:lnTo>
                <a:lnTo>
                  <a:pt x="11" y="18"/>
                </a:lnTo>
                <a:lnTo>
                  <a:pt x="11" y="13"/>
                </a:lnTo>
                <a:lnTo>
                  <a:pt x="10" y="13"/>
                </a:lnTo>
                <a:lnTo>
                  <a:pt x="10" y="8"/>
                </a:lnTo>
                <a:lnTo>
                  <a:pt x="9" y="8"/>
                </a:lnTo>
                <a:lnTo>
                  <a:pt x="9" y="6"/>
                </a:lnTo>
                <a:lnTo>
                  <a:pt x="10" y="6"/>
                </a:lnTo>
                <a:lnTo>
                  <a:pt x="10" y="3"/>
                </a:lnTo>
                <a:lnTo>
                  <a:pt x="10" y="3"/>
                </a:lnTo>
                <a:lnTo>
                  <a:pt x="10" y="0"/>
                </a:lnTo>
                <a:lnTo>
                  <a:pt x="9" y="0"/>
                </a:lnTo>
                <a:lnTo>
                  <a:pt x="9" y="3"/>
                </a:lnTo>
                <a:lnTo>
                  <a:pt x="9" y="3"/>
                </a:lnTo>
                <a:lnTo>
                  <a:pt x="9" y="1"/>
                </a:lnTo>
                <a:lnTo>
                  <a:pt x="8" y="1"/>
                </a:lnTo>
                <a:close/>
              </a:path>
            </a:pathLst>
          </a:custGeom>
          <a:solidFill>
            <a:srgbClr val="98502B"/>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4" name="Freeform 93">
            <a:extLst>
              <a:ext uri="{FF2B5EF4-FFF2-40B4-BE49-F238E27FC236}">
                <a16:creationId xmlns:a16="http://schemas.microsoft.com/office/drawing/2014/main" id="{019491E9-ABF0-03B8-C9F4-0DCCD72351E2}"/>
              </a:ext>
            </a:extLst>
          </p:cNvPr>
          <p:cNvSpPr>
            <a:spLocks noEditPoints="1"/>
          </p:cNvSpPr>
          <p:nvPr userDrawn="1"/>
        </p:nvSpPr>
        <p:spPr bwMode="auto">
          <a:xfrm>
            <a:off x="7273925" y="464923"/>
            <a:ext cx="26988" cy="19050"/>
          </a:xfrm>
          <a:custGeom>
            <a:avLst/>
            <a:gdLst/>
            <a:ahLst/>
            <a:cxnLst>
              <a:cxn ang="0">
                <a:pos x="47" y="8"/>
              </a:cxn>
              <a:cxn ang="0">
                <a:pos x="47" y="11"/>
              </a:cxn>
              <a:cxn ang="0">
                <a:pos x="46" y="12"/>
              </a:cxn>
              <a:cxn ang="0">
                <a:pos x="46" y="12"/>
              </a:cxn>
              <a:cxn ang="0">
                <a:pos x="46" y="13"/>
              </a:cxn>
              <a:cxn ang="0">
                <a:pos x="47" y="14"/>
              </a:cxn>
              <a:cxn ang="0">
                <a:pos x="47" y="17"/>
              </a:cxn>
              <a:cxn ang="0">
                <a:pos x="49" y="18"/>
              </a:cxn>
              <a:cxn ang="0">
                <a:pos x="49" y="15"/>
              </a:cxn>
              <a:cxn ang="0">
                <a:pos x="50" y="15"/>
              </a:cxn>
              <a:cxn ang="0">
                <a:pos x="51" y="15"/>
              </a:cxn>
              <a:cxn ang="0">
                <a:pos x="51" y="14"/>
              </a:cxn>
              <a:cxn ang="0">
                <a:pos x="51" y="13"/>
              </a:cxn>
              <a:cxn ang="0">
                <a:pos x="50" y="5"/>
              </a:cxn>
              <a:cxn ang="0">
                <a:pos x="50" y="0"/>
              </a:cxn>
              <a:cxn ang="0">
                <a:pos x="49" y="0"/>
              </a:cxn>
              <a:cxn ang="0">
                <a:pos x="49" y="6"/>
              </a:cxn>
              <a:cxn ang="0">
                <a:pos x="4" y="21"/>
              </a:cxn>
              <a:cxn ang="0">
                <a:pos x="4" y="19"/>
              </a:cxn>
              <a:cxn ang="0">
                <a:pos x="5" y="20"/>
              </a:cxn>
              <a:cxn ang="0">
                <a:pos x="6" y="23"/>
              </a:cxn>
              <a:cxn ang="0">
                <a:pos x="4" y="22"/>
              </a:cxn>
              <a:cxn ang="0">
                <a:pos x="4" y="21"/>
              </a:cxn>
              <a:cxn ang="0">
                <a:pos x="1" y="25"/>
              </a:cxn>
              <a:cxn ang="0">
                <a:pos x="2" y="29"/>
              </a:cxn>
              <a:cxn ang="0">
                <a:pos x="3" y="27"/>
              </a:cxn>
              <a:cxn ang="0">
                <a:pos x="3" y="27"/>
              </a:cxn>
              <a:cxn ang="0">
                <a:pos x="4" y="26"/>
              </a:cxn>
              <a:cxn ang="0">
                <a:pos x="5" y="25"/>
              </a:cxn>
              <a:cxn ang="0">
                <a:pos x="5" y="27"/>
              </a:cxn>
              <a:cxn ang="0">
                <a:pos x="6" y="31"/>
              </a:cxn>
              <a:cxn ang="0">
                <a:pos x="6" y="33"/>
              </a:cxn>
              <a:cxn ang="0">
                <a:pos x="7" y="37"/>
              </a:cxn>
              <a:cxn ang="0">
                <a:pos x="6" y="32"/>
              </a:cxn>
              <a:cxn ang="0">
                <a:pos x="6" y="31"/>
              </a:cxn>
              <a:cxn ang="0">
                <a:pos x="6" y="23"/>
              </a:cxn>
              <a:cxn ang="0">
                <a:pos x="6" y="19"/>
              </a:cxn>
              <a:cxn ang="0">
                <a:pos x="5" y="18"/>
              </a:cxn>
              <a:cxn ang="0">
                <a:pos x="3" y="17"/>
              </a:cxn>
              <a:cxn ang="0">
                <a:pos x="2" y="18"/>
              </a:cxn>
              <a:cxn ang="0">
                <a:pos x="1" y="18"/>
              </a:cxn>
              <a:cxn ang="0">
                <a:pos x="0" y="17"/>
              </a:cxn>
              <a:cxn ang="0">
                <a:pos x="0" y="21"/>
              </a:cxn>
              <a:cxn ang="0">
                <a:pos x="3" y="22"/>
              </a:cxn>
              <a:cxn ang="0">
                <a:pos x="2" y="23"/>
              </a:cxn>
              <a:cxn ang="0">
                <a:pos x="1" y="24"/>
              </a:cxn>
              <a:cxn ang="0">
                <a:pos x="1" y="24"/>
              </a:cxn>
              <a:cxn ang="0">
                <a:pos x="0" y="25"/>
              </a:cxn>
            </a:cxnLst>
            <a:rect l="0" t="0" r="r" b="b"/>
            <a:pathLst>
              <a:path w="51" h="37">
                <a:moveTo>
                  <a:pt x="47" y="6"/>
                </a:moveTo>
                <a:lnTo>
                  <a:pt x="47" y="8"/>
                </a:lnTo>
                <a:lnTo>
                  <a:pt x="47" y="8"/>
                </a:lnTo>
                <a:lnTo>
                  <a:pt x="47" y="11"/>
                </a:lnTo>
                <a:lnTo>
                  <a:pt x="46" y="11"/>
                </a:lnTo>
                <a:lnTo>
                  <a:pt x="46" y="12"/>
                </a:lnTo>
                <a:lnTo>
                  <a:pt x="46" y="12"/>
                </a:lnTo>
                <a:lnTo>
                  <a:pt x="46" y="12"/>
                </a:lnTo>
                <a:lnTo>
                  <a:pt x="46" y="12"/>
                </a:lnTo>
                <a:lnTo>
                  <a:pt x="46" y="13"/>
                </a:lnTo>
                <a:lnTo>
                  <a:pt x="47" y="13"/>
                </a:lnTo>
                <a:lnTo>
                  <a:pt x="47" y="14"/>
                </a:lnTo>
                <a:lnTo>
                  <a:pt x="47" y="14"/>
                </a:lnTo>
                <a:lnTo>
                  <a:pt x="47" y="17"/>
                </a:lnTo>
                <a:lnTo>
                  <a:pt x="49" y="17"/>
                </a:lnTo>
                <a:lnTo>
                  <a:pt x="49" y="18"/>
                </a:lnTo>
                <a:lnTo>
                  <a:pt x="49" y="18"/>
                </a:lnTo>
                <a:lnTo>
                  <a:pt x="49" y="15"/>
                </a:lnTo>
                <a:lnTo>
                  <a:pt x="50" y="15"/>
                </a:lnTo>
                <a:lnTo>
                  <a:pt x="50" y="15"/>
                </a:lnTo>
                <a:lnTo>
                  <a:pt x="51" y="15"/>
                </a:lnTo>
                <a:lnTo>
                  <a:pt x="51" y="15"/>
                </a:lnTo>
                <a:lnTo>
                  <a:pt x="51" y="15"/>
                </a:lnTo>
                <a:lnTo>
                  <a:pt x="51" y="14"/>
                </a:lnTo>
                <a:lnTo>
                  <a:pt x="51" y="14"/>
                </a:lnTo>
                <a:lnTo>
                  <a:pt x="51" y="13"/>
                </a:lnTo>
                <a:lnTo>
                  <a:pt x="50" y="13"/>
                </a:lnTo>
                <a:lnTo>
                  <a:pt x="50" y="5"/>
                </a:lnTo>
                <a:lnTo>
                  <a:pt x="50" y="5"/>
                </a:lnTo>
                <a:lnTo>
                  <a:pt x="50" y="0"/>
                </a:lnTo>
                <a:lnTo>
                  <a:pt x="49" y="0"/>
                </a:lnTo>
                <a:lnTo>
                  <a:pt x="49" y="0"/>
                </a:lnTo>
                <a:lnTo>
                  <a:pt x="49" y="0"/>
                </a:lnTo>
                <a:lnTo>
                  <a:pt x="49" y="6"/>
                </a:lnTo>
                <a:lnTo>
                  <a:pt x="47" y="6"/>
                </a:lnTo>
                <a:close/>
                <a:moveTo>
                  <a:pt x="4" y="21"/>
                </a:moveTo>
                <a:lnTo>
                  <a:pt x="4" y="21"/>
                </a:lnTo>
                <a:lnTo>
                  <a:pt x="4" y="19"/>
                </a:lnTo>
                <a:lnTo>
                  <a:pt x="5" y="19"/>
                </a:lnTo>
                <a:lnTo>
                  <a:pt x="5" y="20"/>
                </a:lnTo>
                <a:lnTo>
                  <a:pt x="6" y="20"/>
                </a:lnTo>
                <a:lnTo>
                  <a:pt x="6" y="23"/>
                </a:lnTo>
                <a:lnTo>
                  <a:pt x="4" y="23"/>
                </a:lnTo>
                <a:lnTo>
                  <a:pt x="4" y="22"/>
                </a:lnTo>
                <a:lnTo>
                  <a:pt x="4" y="22"/>
                </a:lnTo>
                <a:lnTo>
                  <a:pt x="4" y="21"/>
                </a:lnTo>
                <a:close/>
                <a:moveTo>
                  <a:pt x="0" y="25"/>
                </a:moveTo>
                <a:lnTo>
                  <a:pt x="1" y="25"/>
                </a:lnTo>
                <a:lnTo>
                  <a:pt x="1" y="29"/>
                </a:lnTo>
                <a:lnTo>
                  <a:pt x="2" y="29"/>
                </a:lnTo>
                <a:lnTo>
                  <a:pt x="2" y="27"/>
                </a:lnTo>
                <a:lnTo>
                  <a:pt x="3" y="27"/>
                </a:lnTo>
                <a:lnTo>
                  <a:pt x="3" y="27"/>
                </a:lnTo>
                <a:lnTo>
                  <a:pt x="3" y="27"/>
                </a:lnTo>
                <a:lnTo>
                  <a:pt x="3" y="26"/>
                </a:lnTo>
                <a:lnTo>
                  <a:pt x="4" y="26"/>
                </a:lnTo>
                <a:lnTo>
                  <a:pt x="4" y="25"/>
                </a:lnTo>
                <a:lnTo>
                  <a:pt x="5" y="25"/>
                </a:lnTo>
                <a:lnTo>
                  <a:pt x="5" y="27"/>
                </a:lnTo>
                <a:lnTo>
                  <a:pt x="5" y="27"/>
                </a:lnTo>
                <a:lnTo>
                  <a:pt x="5" y="31"/>
                </a:lnTo>
                <a:lnTo>
                  <a:pt x="6" y="31"/>
                </a:lnTo>
                <a:lnTo>
                  <a:pt x="6" y="33"/>
                </a:lnTo>
                <a:lnTo>
                  <a:pt x="6" y="33"/>
                </a:lnTo>
                <a:lnTo>
                  <a:pt x="6" y="37"/>
                </a:lnTo>
                <a:lnTo>
                  <a:pt x="7" y="37"/>
                </a:lnTo>
                <a:lnTo>
                  <a:pt x="7" y="32"/>
                </a:lnTo>
                <a:lnTo>
                  <a:pt x="6" y="32"/>
                </a:lnTo>
                <a:lnTo>
                  <a:pt x="6" y="31"/>
                </a:lnTo>
                <a:lnTo>
                  <a:pt x="6" y="31"/>
                </a:lnTo>
                <a:lnTo>
                  <a:pt x="6" y="23"/>
                </a:lnTo>
                <a:lnTo>
                  <a:pt x="6" y="23"/>
                </a:lnTo>
                <a:lnTo>
                  <a:pt x="6" y="19"/>
                </a:lnTo>
                <a:lnTo>
                  <a:pt x="6" y="19"/>
                </a:lnTo>
                <a:lnTo>
                  <a:pt x="6" y="18"/>
                </a:lnTo>
                <a:lnTo>
                  <a:pt x="5" y="18"/>
                </a:lnTo>
                <a:lnTo>
                  <a:pt x="5" y="17"/>
                </a:lnTo>
                <a:lnTo>
                  <a:pt x="3" y="17"/>
                </a:lnTo>
                <a:lnTo>
                  <a:pt x="3" y="18"/>
                </a:lnTo>
                <a:lnTo>
                  <a:pt x="2" y="18"/>
                </a:lnTo>
                <a:lnTo>
                  <a:pt x="2" y="18"/>
                </a:lnTo>
                <a:lnTo>
                  <a:pt x="1" y="18"/>
                </a:lnTo>
                <a:lnTo>
                  <a:pt x="1" y="17"/>
                </a:lnTo>
                <a:lnTo>
                  <a:pt x="0" y="17"/>
                </a:lnTo>
                <a:lnTo>
                  <a:pt x="0" y="21"/>
                </a:lnTo>
                <a:lnTo>
                  <a:pt x="0" y="21"/>
                </a:lnTo>
                <a:lnTo>
                  <a:pt x="0" y="22"/>
                </a:lnTo>
                <a:lnTo>
                  <a:pt x="3" y="22"/>
                </a:lnTo>
                <a:lnTo>
                  <a:pt x="3" y="23"/>
                </a:lnTo>
                <a:lnTo>
                  <a:pt x="2" y="23"/>
                </a:lnTo>
                <a:lnTo>
                  <a:pt x="2" y="24"/>
                </a:lnTo>
                <a:lnTo>
                  <a:pt x="1" y="24"/>
                </a:lnTo>
                <a:lnTo>
                  <a:pt x="1" y="24"/>
                </a:lnTo>
                <a:lnTo>
                  <a:pt x="1" y="24"/>
                </a:lnTo>
                <a:lnTo>
                  <a:pt x="1" y="25"/>
                </a:lnTo>
                <a:lnTo>
                  <a:pt x="0" y="25"/>
                </a:lnTo>
                <a:lnTo>
                  <a:pt x="0" y="25"/>
                </a:lnTo>
                <a:close/>
              </a:path>
            </a:pathLst>
          </a:custGeom>
          <a:solidFill>
            <a:srgbClr val="B7A67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5" name="Freeform 94">
            <a:extLst>
              <a:ext uri="{FF2B5EF4-FFF2-40B4-BE49-F238E27FC236}">
                <a16:creationId xmlns:a16="http://schemas.microsoft.com/office/drawing/2014/main" id="{AA6C57FF-D8C4-4DCC-D0C0-91F334AF1F08}"/>
              </a:ext>
            </a:extLst>
          </p:cNvPr>
          <p:cNvSpPr>
            <a:spLocks/>
          </p:cNvSpPr>
          <p:nvPr userDrawn="1"/>
        </p:nvSpPr>
        <p:spPr bwMode="auto">
          <a:xfrm>
            <a:off x="7280275" y="471273"/>
            <a:ext cx="3175" cy="3175"/>
          </a:xfrm>
          <a:custGeom>
            <a:avLst/>
            <a:gdLst/>
            <a:ahLst/>
            <a:cxnLst>
              <a:cxn ang="0">
                <a:pos x="2" y="2"/>
              </a:cxn>
              <a:cxn ang="0">
                <a:pos x="2" y="4"/>
              </a:cxn>
              <a:cxn ang="0">
                <a:pos x="1" y="4"/>
              </a:cxn>
              <a:cxn ang="0">
                <a:pos x="1" y="4"/>
              </a:cxn>
              <a:cxn ang="0">
                <a:pos x="0" y="4"/>
              </a:cxn>
              <a:cxn ang="0">
                <a:pos x="0" y="4"/>
              </a:cxn>
              <a:cxn ang="0">
                <a:pos x="0" y="4"/>
              </a:cxn>
              <a:cxn ang="0">
                <a:pos x="0" y="5"/>
              </a:cxn>
              <a:cxn ang="0">
                <a:pos x="2" y="5"/>
              </a:cxn>
              <a:cxn ang="0">
                <a:pos x="2" y="5"/>
              </a:cxn>
              <a:cxn ang="0">
                <a:pos x="3" y="5"/>
              </a:cxn>
              <a:cxn ang="0">
                <a:pos x="3" y="4"/>
              </a:cxn>
              <a:cxn ang="0">
                <a:pos x="4" y="4"/>
              </a:cxn>
              <a:cxn ang="0">
                <a:pos x="4" y="2"/>
              </a:cxn>
              <a:cxn ang="0">
                <a:pos x="7" y="2"/>
              </a:cxn>
              <a:cxn ang="0">
                <a:pos x="7" y="2"/>
              </a:cxn>
              <a:cxn ang="0">
                <a:pos x="7" y="2"/>
              </a:cxn>
              <a:cxn ang="0">
                <a:pos x="7" y="1"/>
              </a:cxn>
              <a:cxn ang="0">
                <a:pos x="6" y="1"/>
              </a:cxn>
              <a:cxn ang="0">
                <a:pos x="6" y="0"/>
              </a:cxn>
              <a:cxn ang="0">
                <a:pos x="5" y="0"/>
              </a:cxn>
              <a:cxn ang="0">
                <a:pos x="5" y="1"/>
              </a:cxn>
              <a:cxn ang="0">
                <a:pos x="4" y="1"/>
              </a:cxn>
              <a:cxn ang="0">
                <a:pos x="4" y="1"/>
              </a:cxn>
              <a:cxn ang="0">
                <a:pos x="3" y="1"/>
              </a:cxn>
              <a:cxn ang="0">
                <a:pos x="3" y="2"/>
              </a:cxn>
              <a:cxn ang="0">
                <a:pos x="2" y="2"/>
              </a:cxn>
            </a:cxnLst>
            <a:rect l="0" t="0" r="r" b="b"/>
            <a:pathLst>
              <a:path w="7" h="5">
                <a:moveTo>
                  <a:pt x="2" y="2"/>
                </a:moveTo>
                <a:lnTo>
                  <a:pt x="2" y="4"/>
                </a:lnTo>
                <a:lnTo>
                  <a:pt x="1" y="4"/>
                </a:lnTo>
                <a:lnTo>
                  <a:pt x="1" y="4"/>
                </a:lnTo>
                <a:lnTo>
                  <a:pt x="0" y="4"/>
                </a:lnTo>
                <a:lnTo>
                  <a:pt x="0" y="4"/>
                </a:lnTo>
                <a:lnTo>
                  <a:pt x="0" y="4"/>
                </a:lnTo>
                <a:lnTo>
                  <a:pt x="0" y="5"/>
                </a:lnTo>
                <a:lnTo>
                  <a:pt x="2" y="5"/>
                </a:lnTo>
                <a:lnTo>
                  <a:pt x="2" y="5"/>
                </a:lnTo>
                <a:lnTo>
                  <a:pt x="3" y="5"/>
                </a:lnTo>
                <a:lnTo>
                  <a:pt x="3" y="4"/>
                </a:lnTo>
                <a:lnTo>
                  <a:pt x="4" y="4"/>
                </a:lnTo>
                <a:lnTo>
                  <a:pt x="4" y="2"/>
                </a:lnTo>
                <a:lnTo>
                  <a:pt x="7" y="2"/>
                </a:lnTo>
                <a:lnTo>
                  <a:pt x="7" y="2"/>
                </a:lnTo>
                <a:lnTo>
                  <a:pt x="7" y="2"/>
                </a:lnTo>
                <a:lnTo>
                  <a:pt x="7" y="1"/>
                </a:lnTo>
                <a:lnTo>
                  <a:pt x="6" y="1"/>
                </a:lnTo>
                <a:lnTo>
                  <a:pt x="6" y="0"/>
                </a:lnTo>
                <a:lnTo>
                  <a:pt x="5" y="0"/>
                </a:lnTo>
                <a:lnTo>
                  <a:pt x="5" y="1"/>
                </a:lnTo>
                <a:lnTo>
                  <a:pt x="4" y="1"/>
                </a:lnTo>
                <a:lnTo>
                  <a:pt x="4" y="1"/>
                </a:lnTo>
                <a:lnTo>
                  <a:pt x="3" y="1"/>
                </a:lnTo>
                <a:lnTo>
                  <a:pt x="3" y="2"/>
                </a:lnTo>
                <a:lnTo>
                  <a:pt x="2" y="2"/>
                </a:lnTo>
                <a:close/>
              </a:path>
            </a:pathLst>
          </a:custGeom>
          <a:solidFill>
            <a:srgbClr val="CB9A6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6" name="Freeform 95">
            <a:extLst>
              <a:ext uri="{FF2B5EF4-FFF2-40B4-BE49-F238E27FC236}">
                <a16:creationId xmlns:a16="http://schemas.microsoft.com/office/drawing/2014/main" id="{082FE422-16CA-805A-2E38-AC0CA40243CD}"/>
              </a:ext>
            </a:extLst>
          </p:cNvPr>
          <p:cNvSpPr>
            <a:spLocks/>
          </p:cNvSpPr>
          <p:nvPr userDrawn="1"/>
        </p:nvSpPr>
        <p:spPr bwMode="auto">
          <a:xfrm>
            <a:off x="7292975" y="472860"/>
            <a:ext cx="1588" cy="1588"/>
          </a:xfrm>
          <a:custGeom>
            <a:avLst/>
            <a:gdLst/>
            <a:ahLst/>
            <a:cxnLst>
              <a:cxn ang="0">
                <a:pos x="0" y="2"/>
              </a:cxn>
              <a:cxn ang="0">
                <a:pos x="2" y="2"/>
              </a:cxn>
              <a:cxn ang="0">
                <a:pos x="2" y="0"/>
              </a:cxn>
              <a:cxn ang="0">
                <a:pos x="1" y="0"/>
              </a:cxn>
              <a:cxn ang="0">
                <a:pos x="1" y="0"/>
              </a:cxn>
              <a:cxn ang="0">
                <a:pos x="0" y="0"/>
              </a:cxn>
              <a:cxn ang="0">
                <a:pos x="0" y="2"/>
              </a:cxn>
            </a:cxnLst>
            <a:rect l="0" t="0" r="r" b="b"/>
            <a:pathLst>
              <a:path w="2" h="2">
                <a:moveTo>
                  <a:pt x="0" y="2"/>
                </a:moveTo>
                <a:lnTo>
                  <a:pt x="2" y="2"/>
                </a:lnTo>
                <a:lnTo>
                  <a:pt x="2" y="0"/>
                </a:lnTo>
                <a:lnTo>
                  <a:pt x="1" y="0"/>
                </a:lnTo>
                <a:lnTo>
                  <a:pt x="1" y="0"/>
                </a:lnTo>
                <a:lnTo>
                  <a:pt x="0" y="0"/>
                </a:lnTo>
                <a:lnTo>
                  <a:pt x="0" y="2"/>
                </a:lnTo>
                <a:close/>
              </a:path>
            </a:pathLst>
          </a:custGeom>
          <a:solidFill>
            <a:srgbClr val="BB8A5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7" name="Freeform 96">
            <a:extLst>
              <a:ext uri="{FF2B5EF4-FFF2-40B4-BE49-F238E27FC236}">
                <a16:creationId xmlns:a16="http://schemas.microsoft.com/office/drawing/2014/main" id="{1AEABDA6-B093-ABC9-1CF2-F8A03A9376FA}"/>
              </a:ext>
            </a:extLst>
          </p:cNvPr>
          <p:cNvSpPr>
            <a:spLocks/>
          </p:cNvSpPr>
          <p:nvPr userDrawn="1"/>
        </p:nvSpPr>
        <p:spPr bwMode="auto">
          <a:xfrm>
            <a:off x="7299325" y="472860"/>
            <a:ext cx="1588" cy="1588"/>
          </a:xfrm>
          <a:custGeom>
            <a:avLst/>
            <a:gdLst/>
            <a:ahLst/>
            <a:cxnLst>
              <a:cxn ang="0">
                <a:pos x="0" y="3"/>
              </a:cxn>
              <a:cxn ang="0">
                <a:pos x="2" y="3"/>
              </a:cxn>
              <a:cxn ang="0">
                <a:pos x="2" y="3"/>
              </a:cxn>
              <a:cxn ang="0">
                <a:pos x="2" y="3"/>
              </a:cxn>
              <a:cxn ang="0">
                <a:pos x="2" y="4"/>
              </a:cxn>
              <a:cxn ang="0">
                <a:pos x="3" y="4"/>
              </a:cxn>
              <a:cxn ang="0">
                <a:pos x="3" y="0"/>
              </a:cxn>
              <a:cxn ang="0">
                <a:pos x="2" y="0"/>
              </a:cxn>
              <a:cxn ang="0">
                <a:pos x="2" y="0"/>
              </a:cxn>
              <a:cxn ang="0">
                <a:pos x="1" y="0"/>
              </a:cxn>
              <a:cxn ang="0">
                <a:pos x="1" y="0"/>
              </a:cxn>
              <a:cxn ang="0">
                <a:pos x="0" y="0"/>
              </a:cxn>
              <a:cxn ang="0">
                <a:pos x="0" y="3"/>
              </a:cxn>
            </a:cxnLst>
            <a:rect l="0" t="0" r="r" b="b"/>
            <a:pathLst>
              <a:path w="3" h="4">
                <a:moveTo>
                  <a:pt x="0" y="3"/>
                </a:moveTo>
                <a:lnTo>
                  <a:pt x="2" y="3"/>
                </a:lnTo>
                <a:lnTo>
                  <a:pt x="2" y="3"/>
                </a:lnTo>
                <a:lnTo>
                  <a:pt x="2" y="3"/>
                </a:lnTo>
                <a:lnTo>
                  <a:pt x="2" y="4"/>
                </a:lnTo>
                <a:lnTo>
                  <a:pt x="3" y="4"/>
                </a:lnTo>
                <a:lnTo>
                  <a:pt x="3" y="0"/>
                </a:lnTo>
                <a:lnTo>
                  <a:pt x="2" y="0"/>
                </a:lnTo>
                <a:lnTo>
                  <a:pt x="2" y="0"/>
                </a:lnTo>
                <a:lnTo>
                  <a:pt x="1" y="0"/>
                </a:lnTo>
                <a:lnTo>
                  <a:pt x="1" y="0"/>
                </a:lnTo>
                <a:lnTo>
                  <a:pt x="0" y="0"/>
                </a:lnTo>
                <a:lnTo>
                  <a:pt x="0" y="3"/>
                </a:lnTo>
                <a:close/>
              </a:path>
            </a:pathLst>
          </a:custGeom>
          <a:solidFill>
            <a:srgbClr val="988A5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8" name="Freeform 97">
            <a:extLst>
              <a:ext uri="{FF2B5EF4-FFF2-40B4-BE49-F238E27FC236}">
                <a16:creationId xmlns:a16="http://schemas.microsoft.com/office/drawing/2014/main" id="{93979954-7BD4-2D20-1C60-FFD83D6C35DC}"/>
              </a:ext>
            </a:extLst>
          </p:cNvPr>
          <p:cNvSpPr>
            <a:spLocks/>
          </p:cNvSpPr>
          <p:nvPr userDrawn="1"/>
        </p:nvSpPr>
        <p:spPr bwMode="auto">
          <a:xfrm>
            <a:off x="7278688" y="472860"/>
            <a:ext cx="1588" cy="1588"/>
          </a:xfrm>
          <a:custGeom>
            <a:avLst/>
            <a:gdLst/>
            <a:ahLst/>
            <a:cxnLst>
              <a:cxn ang="0">
                <a:pos x="4" y="5"/>
              </a:cxn>
              <a:cxn ang="0">
                <a:pos x="4" y="3"/>
              </a:cxn>
              <a:cxn ang="0">
                <a:pos x="2" y="3"/>
              </a:cxn>
              <a:cxn ang="0">
                <a:pos x="2" y="2"/>
              </a:cxn>
              <a:cxn ang="0">
                <a:pos x="2" y="2"/>
              </a:cxn>
              <a:cxn ang="0">
                <a:pos x="2" y="0"/>
              </a:cxn>
              <a:cxn ang="0">
                <a:pos x="0" y="0"/>
              </a:cxn>
              <a:cxn ang="0">
                <a:pos x="0" y="4"/>
              </a:cxn>
              <a:cxn ang="0">
                <a:pos x="2" y="4"/>
              </a:cxn>
              <a:cxn ang="0">
                <a:pos x="2" y="5"/>
              </a:cxn>
              <a:cxn ang="0">
                <a:pos x="4" y="5"/>
              </a:cxn>
            </a:cxnLst>
            <a:rect l="0" t="0" r="r" b="b"/>
            <a:pathLst>
              <a:path w="4" h="5">
                <a:moveTo>
                  <a:pt x="4" y="5"/>
                </a:moveTo>
                <a:lnTo>
                  <a:pt x="4" y="3"/>
                </a:lnTo>
                <a:lnTo>
                  <a:pt x="2" y="3"/>
                </a:lnTo>
                <a:lnTo>
                  <a:pt x="2" y="2"/>
                </a:lnTo>
                <a:lnTo>
                  <a:pt x="2" y="2"/>
                </a:lnTo>
                <a:lnTo>
                  <a:pt x="2" y="0"/>
                </a:lnTo>
                <a:lnTo>
                  <a:pt x="0" y="0"/>
                </a:lnTo>
                <a:lnTo>
                  <a:pt x="0" y="4"/>
                </a:lnTo>
                <a:lnTo>
                  <a:pt x="2" y="4"/>
                </a:lnTo>
                <a:lnTo>
                  <a:pt x="2" y="5"/>
                </a:lnTo>
                <a:lnTo>
                  <a:pt x="4" y="5"/>
                </a:lnTo>
                <a:close/>
              </a:path>
            </a:pathLst>
          </a:custGeom>
          <a:solidFill>
            <a:srgbClr val="D7C39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9" name="Freeform 98">
            <a:extLst>
              <a:ext uri="{FF2B5EF4-FFF2-40B4-BE49-F238E27FC236}">
                <a16:creationId xmlns:a16="http://schemas.microsoft.com/office/drawing/2014/main" id="{AEEAA90B-4530-3EDE-7AAD-D097362B0E1C}"/>
              </a:ext>
            </a:extLst>
          </p:cNvPr>
          <p:cNvSpPr>
            <a:spLocks/>
          </p:cNvSpPr>
          <p:nvPr userDrawn="1"/>
        </p:nvSpPr>
        <p:spPr bwMode="auto">
          <a:xfrm>
            <a:off x="7286625" y="472860"/>
            <a:ext cx="1588" cy="3175"/>
          </a:xfrm>
          <a:custGeom>
            <a:avLst/>
            <a:gdLst/>
            <a:ahLst/>
            <a:cxnLst>
              <a:cxn ang="0">
                <a:pos x="0" y="4"/>
              </a:cxn>
              <a:cxn ang="0">
                <a:pos x="2" y="4"/>
              </a:cxn>
              <a:cxn ang="0">
                <a:pos x="2" y="3"/>
              </a:cxn>
              <a:cxn ang="0">
                <a:pos x="1" y="3"/>
              </a:cxn>
              <a:cxn ang="0">
                <a:pos x="1" y="0"/>
              </a:cxn>
              <a:cxn ang="0">
                <a:pos x="0" y="0"/>
              </a:cxn>
              <a:cxn ang="0">
                <a:pos x="0" y="1"/>
              </a:cxn>
              <a:cxn ang="0">
                <a:pos x="0" y="1"/>
              </a:cxn>
              <a:cxn ang="0">
                <a:pos x="0" y="4"/>
              </a:cxn>
            </a:cxnLst>
            <a:rect l="0" t="0" r="r" b="b"/>
            <a:pathLst>
              <a:path w="2" h="4">
                <a:moveTo>
                  <a:pt x="0" y="4"/>
                </a:moveTo>
                <a:lnTo>
                  <a:pt x="2" y="4"/>
                </a:lnTo>
                <a:lnTo>
                  <a:pt x="2" y="3"/>
                </a:lnTo>
                <a:lnTo>
                  <a:pt x="1" y="3"/>
                </a:lnTo>
                <a:lnTo>
                  <a:pt x="1" y="0"/>
                </a:lnTo>
                <a:lnTo>
                  <a:pt x="0" y="0"/>
                </a:lnTo>
                <a:lnTo>
                  <a:pt x="0" y="1"/>
                </a:lnTo>
                <a:lnTo>
                  <a:pt x="0" y="1"/>
                </a:lnTo>
                <a:lnTo>
                  <a:pt x="0" y="4"/>
                </a:lnTo>
                <a:close/>
              </a:path>
            </a:pathLst>
          </a:custGeom>
          <a:solidFill>
            <a:srgbClr val="B9AA8C"/>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0" name="Freeform 99">
            <a:extLst>
              <a:ext uri="{FF2B5EF4-FFF2-40B4-BE49-F238E27FC236}">
                <a16:creationId xmlns:a16="http://schemas.microsoft.com/office/drawing/2014/main" id="{1D368889-6083-CDC2-3BD5-2A07D91C1571}"/>
              </a:ext>
            </a:extLst>
          </p:cNvPr>
          <p:cNvSpPr>
            <a:spLocks/>
          </p:cNvSpPr>
          <p:nvPr userDrawn="1"/>
        </p:nvSpPr>
        <p:spPr bwMode="auto">
          <a:xfrm>
            <a:off x="7288213" y="471273"/>
            <a:ext cx="6350" cy="4763"/>
          </a:xfrm>
          <a:custGeom>
            <a:avLst/>
            <a:gdLst/>
            <a:ahLst/>
            <a:cxnLst>
              <a:cxn ang="0">
                <a:pos x="0" y="3"/>
              </a:cxn>
              <a:cxn ang="0">
                <a:pos x="4" y="3"/>
              </a:cxn>
              <a:cxn ang="0">
                <a:pos x="4" y="3"/>
              </a:cxn>
              <a:cxn ang="0">
                <a:pos x="6" y="3"/>
              </a:cxn>
              <a:cxn ang="0">
                <a:pos x="6" y="4"/>
              </a:cxn>
              <a:cxn ang="0">
                <a:pos x="9" y="4"/>
              </a:cxn>
              <a:cxn ang="0">
                <a:pos x="9" y="5"/>
              </a:cxn>
              <a:cxn ang="0">
                <a:pos x="10" y="5"/>
              </a:cxn>
              <a:cxn ang="0">
                <a:pos x="10" y="5"/>
              </a:cxn>
              <a:cxn ang="0">
                <a:pos x="10" y="5"/>
              </a:cxn>
              <a:cxn ang="0">
                <a:pos x="10" y="6"/>
              </a:cxn>
              <a:cxn ang="0">
                <a:pos x="11" y="6"/>
              </a:cxn>
              <a:cxn ang="0">
                <a:pos x="11" y="7"/>
              </a:cxn>
              <a:cxn ang="0">
                <a:pos x="12" y="7"/>
              </a:cxn>
              <a:cxn ang="0">
                <a:pos x="12" y="6"/>
              </a:cxn>
              <a:cxn ang="0">
                <a:pos x="13" y="6"/>
              </a:cxn>
              <a:cxn ang="0">
                <a:pos x="13" y="4"/>
              </a:cxn>
              <a:cxn ang="0">
                <a:pos x="13" y="4"/>
              </a:cxn>
              <a:cxn ang="0">
                <a:pos x="13" y="4"/>
              </a:cxn>
              <a:cxn ang="0">
                <a:pos x="14" y="4"/>
              </a:cxn>
              <a:cxn ang="0">
                <a:pos x="14" y="3"/>
              </a:cxn>
              <a:cxn ang="0">
                <a:pos x="14" y="3"/>
              </a:cxn>
              <a:cxn ang="0">
                <a:pos x="14" y="0"/>
              </a:cxn>
              <a:cxn ang="0">
                <a:pos x="13" y="0"/>
              </a:cxn>
              <a:cxn ang="0">
                <a:pos x="13" y="3"/>
              </a:cxn>
              <a:cxn ang="0">
                <a:pos x="11" y="3"/>
              </a:cxn>
              <a:cxn ang="0">
                <a:pos x="11" y="4"/>
              </a:cxn>
              <a:cxn ang="0">
                <a:pos x="10" y="4"/>
              </a:cxn>
              <a:cxn ang="0">
                <a:pos x="10" y="4"/>
              </a:cxn>
              <a:cxn ang="0">
                <a:pos x="9" y="4"/>
              </a:cxn>
              <a:cxn ang="0">
                <a:pos x="9" y="3"/>
              </a:cxn>
              <a:cxn ang="0">
                <a:pos x="7" y="3"/>
              </a:cxn>
              <a:cxn ang="0">
                <a:pos x="7" y="1"/>
              </a:cxn>
              <a:cxn ang="0">
                <a:pos x="6" y="1"/>
              </a:cxn>
              <a:cxn ang="0">
                <a:pos x="6" y="1"/>
              </a:cxn>
              <a:cxn ang="0">
                <a:pos x="6" y="1"/>
              </a:cxn>
              <a:cxn ang="0">
                <a:pos x="6" y="0"/>
              </a:cxn>
              <a:cxn ang="0">
                <a:pos x="5" y="0"/>
              </a:cxn>
              <a:cxn ang="0">
                <a:pos x="5" y="0"/>
              </a:cxn>
              <a:cxn ang="0">
                <a:pos x="4" y="0"/>
              </a:cxn>
              <a:cxn ang="0">
                <a:pos x="4" y="0"/>
              </a:cxn>
              <a:cxn ang="0">
                <a:pos x="4" y="0"/>
              </a:cxn>
              <a:cxn ang="0">
                <a:pos x="4" y="1"/>
              </a:cxn>
              <a:cxn ang="0">
                <a:pos x="3" y="1"/>
              </a:cxn>
              <a:cxn ang="0">
                <a:pos x="3" y="1"/>
              </a:cxn>
              <a:cxn ang="0">
                <a:pos x="0" y="1"/>
              </a:cxn>
              <a:cxn ang="0">
                <a:pos x="0" y="3"/>
              </a:cxn>
            </a:cxnLst>
            <a:rect l="0" t="0" r="r" b="b"/>
            <a:pathLst>
              <a:path w="14" h="7">
                <a:moveTo>
                  <a:pt x="0" y="3"/>
                </a:moveTo>
                <a:lnTo>
                  <a:pt x="4" y="3"/>
                </a:lnTo>
                <a:lnTo>
                  <a:pt x="4" y="3"/>
                </a:lnTo>
                <a:lnTo>
                  <a:pt x="6" y="3"/>
                </a:lnTo>
                <a:lnTo>
                  <a:pt x="6" y="4"/>
                </a:lnTo>
                <a:lnTo>
                  <a:pt x="9" y="4"/>
                </a:lnTo>
                <a:lnTo>
                  <a:pt x="9" y="5"/>
                </a:lnTo>
                <a:lnTo>
                  <a:pt x="10" y="5"/>
                </a:lnTo>
                <a:lnTo>
                  <a:pt x="10" y="5"/>
                </a:lnTo>
                <a:lnTo>
                  <a:pt x="10" y="5"/>
                </a:lnTo>
                <a:lnTo>
                  <a:pt x="10" y="6"/>
                </a:lnTo>
                <a:lnTo>
                  <a:pt x="11" y="6"/>
                </a:lnTo>
                <a:lnTo>
                  <a:pt x="11" y="7"/>
                </a:lnTo>
                <a:lnTo>
                  <a:pt x="12" y="7"/>
                </a:lnTo>
                <a:lnTo>
                  <a:pt x="12" y="6"/>
                </a:lnTo>
                <a:lnTo>
                  <a:pt x="13" y="6"/>
                </a:lnTo>
                <a:lnTo>
                  <a:pt x="13" y="4"/>
                </a:lnTo>
                <a:lnTo>
                  <a:pt x="13" y="4"/>
                </a:lnTo>
                <a:lnTo>
                  <a:pt x="13" y="4"/>
                </a:lnTo>
                <a:lnTo>
                  <a:pt x="14" y="4"/>
                </a:lnTo>
                <a:lnTo>
                  <a:pt x="14" y="3"/>
                </a:lnTo>
                <a:lnTo>
                  <a:pt x="14" y="3"/>
                </a:lnTo>
                <a:lnTo>
                  <a:pt x="14" y="0"/>
                </a:lnTo>
                <a:lnTo>
                  <a:pt x="13" y="0"/>
                </a:lnTo>
                <a:lnTo>
                  <a:pt x="13" y="3"/>
                </a:lnTo>
                <a:lnTo>
                  <a:pt x="11" y="3"/>
                </a:lnTo>
                <a:lnTo>
                  <a:pt x="11" y="4"/>
                </a:lnTo>
                <a:lnTo>
                  <a:pt x="10" y="4"/>
                </a:lnTo>
                <a:lnTo>
                  <a:pt x="10" y="4"/>
                </a:lnTo>
                <a:lnTo>
                  <a:pt x="9" y="4"/>
                </a:lnTo>
                <a:lnTo>
                  <a:pt x="9" y="3"/>
                </a:lnTo>
                <a:lnTo>
                  <a:pt x="7" y="3"/>
                </a:lnTo>
                <a:lnTo>
                  <a:pt x="7" y="1"/>
                </a:lnTo>
                <a:lnTo>
                  <a:pt x="6" y="1"/>
                </a:lnTo>
                <a:lnTo>
                  <a:pt x="6" y="1"/>
                </a:lnTo>
                <a:lnTo>
                  <a:pt x="6" y="1"/>
                </a:lnTo>
                <a:lnTo>
                  <a:pt x="6" y="0"/>
                </a:lnTo>
                <a:lnTo>
                  <a:pt x="5" y="0"/>
                </a:lnTo>
                <a:lnTo>
                  <a:pt x="5" y="0"/>
                </a:lnTo>
                <a:lnTo>
                  <a:pt x="4" y="0"/>
                </a:lnTo>
                <a:lnTo>
                  <a:pt x="4" y="0"/>
                </a:lnTo>
                <a:lnTo>
                  <a:pt x="4" y="0"/>
                </a:lnTo>
                <a:lnTo>
                  <a:pt x="4" y="1"/>
                </a:lnTo>
                <a:lnTo>
                  <a:pt x="3" y="1"/>
                </a:lnTo>
                <a:lnTo>
                  <a:pt x="3" y="1"/>
                </a:lnTo>
                <a:lnTo>
                  <a:pt x="0" y="1"/>
                </a:lnTo>
                <a:lnTo>
                  <a:pt x="0" y="3"/>
                </a:lnTo>
                <a:close/>
              </a:path>
            </a:pathLst>
          </a:custGeom>
          <a:solidFill>
            <a:srgbClr val="CEA77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1" name="Freeform 100">
            <a:extLst>
              <a:ext uri="{FF2B5EF4-FFF2-40B4-BE49-F238E27FC236}">
                <a16:creationId xmlns:a16="http://schemas.microsoft.com/office/drawing/2014/main" id="{8921E59A-B048-23CA-0C61-3F28FFA2BF04}"/>
              </a:ext>
            </a:extLst>
          </p:cNvPr>
          <p:cNvSpPr>
            <a:spLocks/>
          </p:cNvSpPr>
          <p:nvPr userDrawn="1"/>
        </p:nvSpPr>
        <p:spPr bwMode="auto">
          <a:xfrm>
            <a:off x="7286625" y="476035"/>
            <a:ext cx="4763" cy="1588"/>
          </a:xfrm>
          <a:custGeom>
            <a:avLst/>
            <a:gdLst/>
            <a:ahLst/>
            <a:cxnLst>
              <a:cxn ang="0">
                <a:pos x="4" y="2"/>
              </a:cxn>
              <a:cxn ang="0">
                <a:pos x="4" y="2"/>
              </a:cxn>
              <a:cxn ang="0">
                <a:pos x="5" y="2"/>
              </a:cxn>
              <a:cxn ang="0">
                <a:pos x="5" y="3"/>
              </a:cxn>
              <a:cxn ang="0">
                <a:pos x="6" y="3"/>
              </a:cxn>
              <a:cxn ang="0">
                <a:pos x="6" y="3"/>
              </a:cxn>
              <a:cxn ang="0">
                <a:pos x="7" y="3"/>
              </a:cxn>
              <a:cxn ang="0">
                <a:pos x="7" y="4"/>
              </a:cxn>
              <a:cxn ang="0">
                <a:pos x="8" y="4"/>
              </a:cxn>
              <a:cxn ang="0">
                <a:pos x="8" y="2"/>
              </a:cxn>
              <a:cxn ang="0">
                <a:pos x="7" y="2"/>
              </a:cxn>
              <a:cxn ang="0">
                <a:pos x="7" y="2"/>
              </a:cxn>
              <a:cxn ang="0">
                <a:pos x="7" y="2"/>
              </a:cxn>
              <a:cxn ang="0">
                <a:pos x="7" y="1"/>
              </a:cxn>
              <a:cxn ang="0">
                <a:pos x="5" y="1"/>
              </a:cxn>
              <a:cxn ang="0">
                <a:pos x="5" y="0"/>
              </a:cxn>
              <a:cxn ang="0">
                <a:pos x="5" y="0"/>
              </a:cxn>
              <a:cxn ang="0">
                <a:pos x="5" y="0"/>
              </a:cxn>
              <a:cxn ang="0">
                <a:pos x="0" y="0"/>
              </a:cxn>
              <a:cxn ang="0">
                <a:pos x="0" y="0"/>
              </a:cxn>
              <a:cxn ang="0">
                <a:pos x="2" y="0"/>
              </a:cxn>
              <a:cxn ang="0">
                <a:pos x="2" y="1"/>
              </a:cxn>
              <a:cxn ang="0">
                <a:pos x="4" y="1"/>
              </a:cxn>
              <a:cxn ang="0">
                <a:pos x="4" y="2"/>
              </a:cxn>
              <a:cxn ang="0">
                <a:pos x="4" y="2"/>
              </a:cxn>
            </a:cxnLst>
            <a:rect l="0" t="0" r="r" b="b"/>
            <a:pathLst>
              <a:path w="8" h="4">
                <a:moveTo>
                  <a:pt x="4" y="2"/>
                </a:moveTo>
                <a:lnTo>
                  <a:pt x="4" y="2"/>
                </a:lnTo>
                <a:lnTo>
                  <a:pt x="5" y="2"/>
                </a:lnTo>
                <a:lnTo>
                  <a:pt x="5" y="3"/>
                </a:lnTo>
                <a:lnTo>
                  <a:pt x="6" y="3"/>
                </a:lnTo>
                <a:lnTo>
                  <a:pt x="6" y="3"/>
                </a:lnTo>
                <a:lnTo>
                  <a:pt x="7" y="3"/>
                </a:lnTo>
                <a:lnTo>
                  <a:pt x="7" y="4"/>
                </a:lnTo>
                <a:lnTo>
                  <a:pt x="8" y="4"/>
                </a:lnTo>
                <a:lnTo>
                  <a:pt x="8" y="2"/>
                </a:lnTo>
                <a:lnTo>
                  <a:pt x="7" y="2"/>
                </a:lnTo>
                <a:lnTo>
                  <a:pt x="7" y="2"/>
                </a:lnTo>
                <a:lnTo>
                  <a:pt x="7" y="2"/>
                </a:lnTo>
                <a:lnTo>
                  <a:pt x="7" y="1"/>
                </a:lnTo>
                <a:lnTo>
                  <a:pt x="5" y="1"/>
                </a:lnTo>
                <a:lnTo>
                  <a:pt x="5" y="0"/>
                </a:lnTo>
                <a:lnTo>
                  <a:pt x="5" y="0"/>
                </a:lnTo>
                <a:lnTo>
                  <a:pt x="5" y="0"/>
                </a:lnTo>
                <a:lnTo>
                  <a:pt x="0" y="0"/>
                </a:lnTo>
                <a:lnTo>
                  <a:pt x="0" y="0"/>
                </a:lnTo>
                <a:lnTo>
                  <a:pt x="2" y="0"/>
                </a:lnTo>
                <a:lnTo>
                  <a:pt x="2" y="1"/>
                </a:lnTo>
                <a:lnTo>
                  <a:pt x="4" y="1"/>
                </a:lnTo>
                <a:lnTo>
                  <a:pt x="4" y="2"/>
                </a:lnTo>
                <a:lnTo>
                  <a:pt x="4" y="2"/>
                </a:lnTo>
                <a:close/>
              </a:path>
            </a:pathLst>
          </a:custGeom>
          <a:solidFill>
            <a:srgbClr val="988A5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2" name="Freeform 101">
            <a:extLst>
              <a:ext uri="{FF2B5EF4-FFF2-40B4-BE49-F238E27FC236}">
                <a16:creationId xmlns:a16="http://schemas.microsoft.com/office/drawing/2014/main" id="{FAE3A273-C592-822E-EA44-F2D23166699D}"/>
              </a:ext>
            </a:extLst>
          </p:cNvPr>
          <p:cNvSpPr>
            <a:spLocks/>
          </p:cNvSpPr>
          <p:nvPr userDrawn="1"/>
        </p:nvSpPr>
        <p:spPr bwMode="auto">
          <a:xfrm>
            <a:off x="7296150" y="474448"/>
            <a:ext cx="1588" cy="1588"/>
          </a:xfrm>
          <a:custGeom>
            <a:avLst/>
            <a:gdLst/>
            <a:ahLst/>
            <a:cxnLst>
              <a:cxn ang="0">
                <a:pos x="2" y="0"/>
              </a:cxn>
              <a:cxn ang="0">
                <a:pos x="2" y="0"/>
              </a:cxn>
              <a:cxn ang="0">
                <a:pos x="0" y="0"/>
              </a:cxn>
              <a:cxn ang="0">
                <a:pos x="0" y="2"/>
              </a:cxn>
              <a:cxn ang="0">
                <a:pos x="1" y="2"/>
              </a:cxn>
              <a:cxn ang="0">
                <a:pos x="1" y="2"/>
              </a:cxn>
              <a:cxn ang="0">
                <a:pos x="1" y="2"/>
              </a:cxn>
              <a:cxn ang="0">
                <a:pos x="1" y="0"/>
              </a:cxn>
              <a:cxn ang="0">
                <a:pos x="2" y="0"/>
              </a:cxn>
            </a:cxnLst>
            <a:rect l="0" t="0" r="r" b="b"/>
            <a:pathLst>
              <a:path w="2" h="2">
                <a:moveTo>
                  <a:pt x="2" y="0"/>
                </a:moveTo>
                <a:lnTo>
                  <a:pt x="2" y="0"/>
                </a:lnTo>
                <a:lnTo>
                  <a:pt x="0" y="0"/>
                </a:lnTo>
                <a:lnTo>
                  <a:pt x="0" y="2"/>
                </a:lnTo>
                <a:lnTo>
                  <a:pt x="1" y="2"/>
                </a:lnTo>
                <a:lnTo>
                  <a:pt x="1" y="2"/>
                </a:lnTo>
                <a:lnTo>
                  <a:pt x="1" y="2"/>
                </a:lnTo>
                <a:lnTo>
                  <a:pt x="1" y="0"/>
                </a:lnTo>
                <a:lnTo>
                  <a:pt x="2" y="0"/>
                </a:lnTo>
                <a:close/>
              </a:path>
            </a:pathLst>
          </a:custGeom>
          <a:solidFill>
            <a:srgbClr val="94735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3" name="Freeform 102">
            <a:extLst>
              <a:ext uri="{FF2B5EF4-FFF2-40B4-BE49-F238E27FC236}">
                <a16:creationId xmlns:a16="http://schemas.microsoft.com/office/drawing/2014/main" id="{B7F15E4C-4320-3082-1391-53CFA5C54F34}"/>
              </a:ext>
            </a:extLst>
          </p:cNvPr>
          <p:cNvSpPr>
            <a:spLocks/>
          </p:cNvSpPr>
          <p:nvPr userDrawn="1"/>
        </p:nvSpPr>
        <p:spPr bwMode="auto">
          <a:xfrm>
            <a:off x="7285038" y="476035"/>
            <a:ext cx="4763" cy="1588"/>
          </a:xfrm>
          <a:custGeom>
            <a:avLst/>
            <a:gdLst/>
            <a:ahLst/>
            <a:cxnLst>
              <a:cxn ang="0">
                <a:pos x="5" y="0"/>
              </a:cxn>
              <a:cxn ang="0">
                <a:pos x="4" y="0"/>
              </a:cxn>
              <a:cxn ang="0">
                <a:pos x="4" y="0"/>
              </a:cxn>
              <a:cxn ang="0">
                <a:pos x="0" y="0"/>
              </a:cxn>
              <a:cxn ang="0">
                <a:pos x="0" y="1"/>
              </a:cxn>
              <a:cxn ang="0">
                <a:pos x="0" y="1"/>
              </a:cxn>
              <a:cxn ang="0">
                <a:pos x="0" y="2"/>
              </a:cxn>
              <a:cxn ang="0">
                <a:pos x="1" y="2"/>
              </a:cxn>
              <a:cxn ang="0">
                <a:pos x="1" y="1"/>
              </a:cxn>
              <a:cxn ang="0">
                <a:pos x="7" y="1"/>
              </a:cxn>
              <a:cxn ang="0">
                <a:pos x="7" y="2"/>
              </a:cxn>
              <a:cxn ang="0">
                <a:pos x="9" y="2"/>
              </a:cxn>
              <a:cxn ang="0">
                <a:pos x="9" y="1"/>
              </a:cxn>
              <a:cxn ang="0">
                <a:pos x="7" y="1"/>
              </a:cxn>
              <a:cxn ang="0">
                <a:pos x="7" y="0"/>
              </a:cxn>
              <a:cxn ang="0">
                <a:pos x="5" y="0"/>
              </a:cxn>
              <a:cxn ang="0">
                <a:pos x="5" y="0"/>
              </a:cxn>
            </a:cxnLst>
            <a:rect l="0" t="0" r="r" b="b"/>
            <a:pathLst>
              <a:path w="9" h="2">
                <a:moveTo>
                  <a:pt x="5" y="0"/>
                </a:moveTo>
                <a:lnTo>
                  <a:pt x="4" y="0"/>
                </a:lnTo>
                <a:lnTo>
                  <a:pt x="4" y="0"/>
                </a:lnTo>
                <a:lnTo>
                  <a:pt x="0" y="0"/>
                </a:lnTo>
                <a:lnTo>
                  <a:pt x="0" y="1"/>
                </a:lnTo>
                <a:lnTo>
                  <a:pt x="0" y="1"/>
                </a:lnTo>
                <a:lnTo>
                  <a:pt x="0" y="2"/>
                </a:lnTo>
                <a:lnTo>
                  <a:pt x="1" y="2"/>
                </a:lnTo>
                <a:lnTo>
                  <a:pt x="1" y="1"/>
                </a:lnTo>
                <a:lnTo>
                  <a:pt x="7" y="1"/>
                </a:lnTo>
                <a:lnTo>
                  <a:pt x="7" y="2"/>
                </a:lnTo>
                <a:lnTo>
                  <a:pt x="9" y="2"/>
                </a:lnTo>
                <a:lnTo>
                  <a:pt x="9" y="1"/>
                </a:lnTo>
                <a:lnTo>
                  <a:pt x="7" y="1"/>
                </a:lnTo>
                <a:lnTo>
                  <a:pt x="7" y="0"/>
                </a:lnTo>
                <a:lnTo>
                  <a:pt x="5" y="0"/>
                </a:lnTo>
                <a:lnTo>
                  <a:pt x="5" y="0"/>
                </a:lnTo>
                <a:close/>
              </a:path>
            </a:pathLst>
          </a:custGeom>
          <a:solidFill>
            <a:srgbClr val="7B332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4" name="Freeform 103">
            <a:extLst>
              <a:ext uri="{FF2B5EF4-FFF2-40B4-BE49-F238E27FC236}">
                <a16:creationId xmlns:a16="http://schemas.microsoft.com/office/drawing/2014/main" id="{85D7ADAC-2315-7038-298E-01C8CF29575E}"/>
              </a:ext>
            </a:extLst>
          </p:cNvPr>
          <p:cNvSpPr>
            <a:spLocks/>
          </p:cNvSpPr>
          <p:nvPr userDrawn="1"/>
        </p:nvSpPr>
        <p:spPr bwMode="auto">
          <a:xfrm>
            <a:off x="7283450" y="476035"/>
            <a:ext cx="6350" cy="1588"/>
          </a:xfrm>
          <a:custGeom>
            <a:avLst/>
            <a:gdLst/>
            <a:ahLst/>
            <a:cxnLst>
              <a:cxn ang="0">
                <a:pos x="11" y="2"/>
              </a:cxn>
              <a:cxn ang="0">
                <a:pos x="11" y="2"/>
              </a:cxn>
              <a:cxn ang="0">
                <a:pos x="9" y="2"/>
              </a:cxn>
              <a:cxn ang="0">
                <a:pos x="9" y="1"/>
              </a:cxn>
              <a:cxn ang="0">
                <a:pos x="3" y="1"/>
              </a:cxn>
              <a:cxn ang="0">
                <a:pos x="3" y="2"/>
              </a:cxn>
              <a:cxn ang="0">
                <a:pos x="2" y="2"/>
              </a:cxn>
              <a:cxn ang="0">
                <a:pos x="2" y="1"/>
              </a:cxn>
              <a:cxn ang="0">
                <a:pos x="2" y="1"/>
              </a:cxn>
              <a:cxn ang="0">
                <a:pos x="2" y="0"/>
              </a:cxn>
              <a:cxn ang="0">
                <a:pos x="6" y="0"/>
              </a:cxn>
              <a:cxn ang="0">
                <a:pos x="6" y="0"/>
              </a:cxn>
              <a:cxn ang="0">
                <a:pos x="0" y="0"/>
              </a:cxn>
              <a:cxn ang="0">
                <a:pos x="0" y="1"/>
              </a:cxn>
              <a:cxn ang="0">
                <a:pos x="1" y="1"/>
              </a:cxn>
              <a:cxn ang="0">
                <a:pos x="1" y="2"/>
              </a:cxn>
              <a:cxn ang="0">
                <a:pos x="1" y="2"/>
              </a:cxn>
              <a:cxn ang="0">
                <a:pos x="1" y="2"/>
              </a:cxn>
              <a:cxn ang="0">
                <a:pos x="6" y="2"/>
              </a:cxn>
              <a:cxn ang="0">
                <a:pos x="6" y="3"/>
              </a:cxn>
              <a:cxn ang="0">
                <a:pos x="10" y="3"/>
              </a:cxn>
              <a:cxn ang="0">
                <a:pos x="10" y="2"/>
              </a:cxn>
              <a:cxn ang="0">
                <a:pos x="11" y="2"/>
              </a:cxn>
            </a:cxnLst>
            <a:rect l="0" t="0" r="r" b="b"/>
            <a:pathLst>
              <a:path w="11" h="3">
                <a:moveTo>
                  <a:pt x="11" y="2"/>
                </a:moveTo>
                <a:lnTo>
                  <a:pt x="11" y="2"/>
                </a:lnTo>
                <a:lnTo>
                  <a:pt x="9" y="2"/>
                </a:lnTo>
                <a:lnTo>
                  <a:pt x="9" y="1"/>
                </a:lnTo>
                <a:lnTo>
                  <a:pt x="3" y="1"/>
                </a:lnTo>
                <a:lnTo>
                  <a:pt x="3" y="2"/>
                </a:lnTo>
                <a:lnTo>
                  <a:pt x="2" y="2"/>
                </a:lnTo>
                <a:lnTo>
                  <a:pt x="2" y="1"/>
                </a:lnTo>
                <a:lnTo>
                  <a:pt x="2" y="1"/>
                </a:lnTo>
                <a:lnTo>
                  <a:pt x="2" y="0"/>
                </a:lnTo>
                <a:lnTo>
                  <a:pt x="6" y="0"/>
                </a:lnTo>
                <a:lnTo>
                  <a:pt x="6" y="0"/>
                </a:lnTo>
                <a:lnTo>
                  <a:pt x="0" y="0"/>
                </a:lnTo>
                <a:lnTo>
                  <a:pt x="0" y="1"/>
                </a:lnTo>
                <a:lnTo>
                  <a:pt x="1" y="1"/>
                </a:lnTo>
                <a:lnTo>
                  <a:pt x="1" y="2"/>
                </a:lnTo>
                <a:lnTo>
                  <a:pt x="1" y="2"/>
                </a:lnTo>
                <a:lnTo>
                  <a:pt x="1" y="2"/>
                </a:lnTo>
                <a:lnTo>
                  <a:pt x="6" y="2"/>
                </a:lnTo>
                <a:lnTo>
                  <a:pt x="6" y="3"/>
                </a:lnTo>
                <a:lnTo>
                  <a:pt x="10" y="3"/>
                </a:lnTo>
                <a:lnTo>
                  <a:pt x="10" y="2"/>
                </a:lnTo>
                <a:lnTo>
                  <a:pt x="11" y="2"/>
                </a:lnTo>
                <a:close/>
              </a:path>
            </a:pathLst>
          </a:custGeom>
          <a:solidFill>
            <a:srgbClr val="98693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5" name="Freeform 104">
            <a:extLst>
              <a:ext uri="{FF2B5EF4-FFF2-40B4-BE49-F238E27FC236}">
                <a16:creationId xmlns:a16="http://schemas.microsoft.com/office/drawing/2014/main" id="{9261DDC2-6425-A093-98D6-CDEB24667CDF}"/>
              </a:ext>
            </a:extLst>
          </p:cNvPr>
          <p:cNvSpPr>
            <a:spLocks/>
          </p:cNvSpPr>
          <p:nvPr userDrawn="1"/>
        </p:nvSpPr>
        <p:spPr bwMode="auto">
          <a:xfrm>
            <a:off x="7280275" y="472860"/>
            <a:ext cx="4763" cy="6350"/>
          </a:xfrm>
          <a:custGeom>
            <a:avLst/>
            <a:gdLst/>
            <a:ahLst/>
            <a:cxnLst>
              <a:cxn ang="0">
                <a:pos x="3" y="1"/>
              </a:cxn>
              <a:cxn ang="0">
                <a:pos x="3" y="3"/>
              </a:cxn>
              <a:cxn ang="0">
                <a:pos x="2" y="3"/>
              </a:cxn>
              <a:cxn ang="0">
                <a:pos x="2" y="5"/>
              </a:cxn>
              <a:cxn ang="0">
                <a:pos x="1" y="5"/>
              </a:cxn>
              <a:cxn ang="0">
                <a:pos x="1" y="5"/>
              </a:cxn>
              <a:cxn ang="0">
                <a:pos x="1" y="5"/>
              </a:cxn>
              <a:cxn ang="0">
                <a:pos x="1" y="6"/>
              </a:cxn>
              <a:cxn ang="0">
                <a:pos x="0" y="6"/>
              </a:cxn>
              <a:cxn ang="0">
                <a:pos x="0" y="12"/>
              </a:cxn>
              <a:cxn ang="0">
                <a:pos x="1" y="12"/>
              </a:cxn>
              <a:cxn ang="0">
                <a:pos x="1" y="12"/>
              </a:cxn>
              <a:cxn ang="0">
                <a:pos x="2" y="12"/>
              </a:cxn>
              <a:cxn ang="0">
                <a:pos x="2" y="8"/>
              </a:cxn>
              <a:cxn ang="0">
                <a:pos x="2" y="8"/>
              </a:cxn>
              <a:cxn ang="0">
                <a:pos x="2" y="6"/>
              </a:cxn>
              <a:cxn ang="0">
                <a:pos x="3" y="6"/>
              </a:cxn>
              <a:cxn ang="0">
                <a:pos x="3" y="5"/>
              </a:cxn>
              <a:cxn ang="0">
                <a:pos x="3" y="5"/>
              </a:cxn>
              <a:cxn ang="0">
                <a:pos x="3" y="5"/>
              </a:cxn>
              <a:cxn ang="0">
                <a:pos x="4" y="5"/>
              </a:cxn>
              <a:cxn ang="0">
                <a:pos x="4" y="4"/>
              </a:cxn>
              <a:cxn ang="0">
                <a:pos x="4" y="4"/>
              </a:cxn>
              <a:cxn ang="0">
                <a:pos x="4" y="3"/>
              </a:cxn>
              <a:cxn ang="0">
                <a:pos x="7" y="3"/>
              </a:cxn>
              <a:cxn ang="0">
                <a:pos x="7" y="2"/>
              </a:cxn>
              <a:cxn ang="0">
                <a:pos x="8" y="2"/>
              </a:cxn>
              <a:cxn ang="0">
                <a:pos x="8" y="3"/>
              </a:cxn>
              <a:cxn ang="0">
                <a:pos x="9" y="3"/>
              </a:cxn>
              <a:cxn ang="0">
                <a:pos x="9" y="2"/>
              </a:cxn>
              <a:cxn ang="0">
                <a:pos x="9" y="2"/>
              </a:cxn>
              <a:cxn ang="0">
                <a:pos x="9" y="0"/>
              </a:cxn>
              <a:cxn ang="0">
                <a:pos x="7" y="0"/>
              </a:cxn>
              <a:cxn ang="0">
                <a:pos x="7" y="1"/>
              </a:cxn>
              <a:cxn ang="0">
                <a:pos x="5" y="1"/>
              </a:cxn>
              <a:cxn ang="0">
                <a:pos x="5" y="1"/>
              </a:cxn>
              <a:cxn ang="0">
                <a:pos x="3" y="1"/>
              </a:cxn>
            </a:cxnLst>
            <a:rect l="0" t="0" r="r" b="b"/>
            <a:pathLst>
              <a:path w="9" h="12">
                <a:moveTo>
                  <a:pt x="3" y="1"/>
                </a:moveTo>
                <a:lnTo>
                  <a:pt x="3" y="3"/>
                </a:lnTo>
                <a:lnTo>
                  <a:pt x="2" y="3"/>
                </a:lnTo>
                <a:lnTo>
                  <a:pt x="2" y="5"/>
                </a:lnTo>
                <a:lnTo>
                  <a:pt x="1" y="5"/>
                </a:lnTo>
                <a:lnTo>
                  <a:pt x="1" y="5"/>
                </a:lnTo>
                <a:lnTo>
                  <a:pt x="1" y="5"/>
                </a:lnTo>
                <a:lnTo>
                  <a:pt x="1" y="6"/>
                </a:lnTo>
                <a:lnTo>
                  <a:pt x="0" y="6"/>
                </a:lnTo>
                <a:lnTo>
                  <a:pt x="0" y="12"/>
                </a:lnTo>
                <a:lnTo>
                  <a:pt x="1" y="12"/>
                </a:lnTo>
                <a:lnTo>
                  <a:pt x="1" y="12"/>
                </a:lnTo>
                <a:lnTo>
                  <a:pt x="2" y="12"/>
                </a:lnTo>
                <a:lnTo>
                  <a:pt x="2" y="8"/>
                </a:lnTo>
                <a:lnTo>
                  <a:pt x="2" y="8"/>
                </a:lnTo>
                <a:lnTo>
                  <a:pt x="2" y="6"/>
                </a:lnTo>
                <a:lnTo>
                  <a:pt x="3" y="6"/>
                </a:lnTo>
                <a:lnTo>
                  <a:pt x="3" y="5"/>
                </a:lnTo>
                <a:lnTo>
                  <a:pt x="3" y="5"/>
                </a:lnTo>
                <a:lnTo>
                  <a:pt x="3" y="5"/>
                </a:lnTo>
                <a:lnTo>
                  <a:pt x="4" y="5"/>
                </a:lnTo>
                <a:lnTo>
                  <a:pt x="4" y="4"/>
                </a:lnTo>
                <a:lnTo>
                  <a:pt x="4" y="4"/>
                </a:lnTo>
                <a:lnTo>
                  <a:pt x="4" y="3"/>
                </a:lnTo>
                <a:lnTo>
                  <a:pt x="7" y="3"/>
                </a:lnTo>
                <a:lnTo>
                  <a:pt x="7" y="2"/>
                </a:lnTo>
                <a:lnTo>
                  <a:pt x="8" y="2"/>
                </a:lnTo>
                <a:lnTo>
                  <a:pt x="8" y="3"/>
                </a:lnTo>
                <a:lnTo>
                  <a:pt x="9" y="3"/>
                </a:lnTo>
                <a:lnTo>
                  <a:pt x="9" y="2"/>
                </a:lnTo>
                <a:lnTo>
                  <a:pt x="9" y="2"/>
                </a:lnTo>
                <a:lnTo>
                  <a:pt x="9" y="0"/>
                </a:lnTo>
                <a:lnTo>
                  <a:pt x="7" y="0"/>
                </a:lnTo>
                <a:lnTo>
                  <a:pt x="7" y="1"/>
                </a:lnTo>
                <a:lnTo>
                  <a:pt x="5" y="1"/>
                </a:lnTo>
                <a:lnTo>
                  <a:pt x="5" y="1"/>
                </a:lnTo>
                <a:lnTo>
                  <a:pt x="3" y="1"/>
                </a:lnTo>
                <a:close/>
              </a:path>
            </a:pathLst>
          </a:custGeom>
          <a:solidFill>
            <a:srgbClr val="EED8C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6" name="Freeform 105">
            <a:extLst>
              <a:ext uri="{FF2B5EF4-FFF2-40B4-BE49-F238E27FC236}">
                <a16:creationId xmlns:a16="http://schemas.microsoft.com/office/drawing/2014/main" id="{423D394B-DB0C-B3C7-D355-D53D85F47EFA}"/>
              </a:ext>
            </a:extLst>
          </p:cNvPr>
          <p:cNvSpPr>
            <a:spLocks/>
          </p:cNvSpPr>
          <p:nvPr userDrawn="1"/>
        </p:nvSpPr>
        <p:spPr bwMode="auto">
          <a:xfrm>
            <a:off x="7281863" y="476035"/>
            <a:ext cx="11113" cy="3175"/>
          </a:xfrm>
          <a:custGeom>
            <a:avLst/>
            <a:gdLst/>
            <a:ahLst/>
            <a:cxnLst>
              <a:cxn ang="0">
                <a:pos x="18" y="2"/>
              </a:cxn>
              <a:cxn ang="0">
                <a:pos x="18" y="4"/>
              </a:cxn>
              <a:cxn ang="0">
                <a:pos x="17" y="4"/>
              </a:cxn>
              <a:cxn ang="0">
                <a:pos x="17" y="3"/>
              </a:cxn>
              <a:cxn ang="0">
                <a:pos x="16" y="3"/>
              </a:cxn>
              <a:cxn ang="0">
                <a:pos x="16" y="3"/>
              </a:cxn>
              <a:cxn ang="0">
                <a:pos x="15" y="3"/>
              </a:cxn>
              <a:cxn ang="0">
                <a:pos x="15" y="2"/>
              </a:cxn>
              <a:cxn ang="0">
                <a:pos x="13" y="2"/>
              </a:cxn>
              <a:cxn ang="0">
                <a:pos x="13" y="3"/>
              </a:cxn>
              <a:cxn ang="0">
                <a:pos x="9" y="3"/>
              </a:cxn>
              <a:cxn ang="0">
                <a:pos x="9" y="2"/>
              </a:cxn>
              <a:cxn ang="0">
                <a:pos x="4" y="2"/>
              </a:cxn>
              <a:cxn ang="0">
                <a:pos x="4" y="2"/>
              </a:cxn>
              <a:cxn ang="0">
                <a:pos x="4" y="2"/>
              </a:cxn>
              <a:cxn ang="0">
                <a:pos x="4" y="1"/>
              </a:cxn>
              <a:cxn ang="0">
                <a:pos x="3" y="1"/>
              </a:cxn>
              <a:cxn ang="0">
                <a:pos x="3" y="0"/>
              </a:cxn>
              <a:cxn ang="0">
                <a:pos x="3" y="0"/>
              </a:cxn>
              <a:cxn ang="0">
                <a:pos x="3" y="1"/>
              </a:cxn>
              <a:cxn ang="0">
                <a:pos x="2" y="1"/>
              </a:cxn>
              <a:cxn ang="0">
                <a:pos x="2" y="1"/>
              </a:cxn>
              <a:cxn ang="0">
                <a:pos x="2" y="1"/>
              </a:cxn>
              <a:cxn ang="0">
                <a:pos x="2" y="2"/>
              </a:cxn>
              <a:cxn ang="0">
                <a:pos x="1" y="2"/>
              </a:cxn>
              <a:cxn ang="0">
                <a:pos x="1" y="2"/>
              </a:cxn>
              <a:cxn ang="0">
                <a:pos x="0" y="2"/>
              </a:cxn>
              <a:cxn ang="0">
                <a:pos x="0" y="6"/>
              </a:cxn>
              <a:cxn ang="0">
                <a:pos x="1" y="6"/>
              </a:cxn>
              <a:cxn ang="0">
                <a:pos x="1" y="6"/>
              </a:cxn>
              <a:cxn ang="0">
                <a:pos x="2" y="6"/>
              </a:cxn>
              <a:cxn ang="0">
                <a:pos x="2" y="5"/>
              </a:cxn>
              <a:cxn ang="0">
                <a:pos x="2" y="5"/>
              </a:cxn>
              <a:cxn ang="0">
                <a:pos x="2" y="3"/>
              </a:cxn>
              <a:cxn ang="0">
                <a:pos x="4" y="3"/>
              </a:cxn>
              <a:cxn ang="0">
                <a:pos x="4" y="4"/>
              </a:cxn>
              <a:cxn ang="0">
                <a:pos x="6" y="4"/>
              </a:cxn>
              <a:cxn ang="0">
                <a:pos x="6" y="3"/>
              </a:cxn>
              <a:cxn ang="0">
                <a:pos x="14" y="3"/>
              </a:cxn>
              <a:cxn ang="0">
                <a:pos x="14" y="4"/>
              </a:cxn>
              <a:cxn ang="0">
                <a:pos x="15" y="4"/>
              </a:cxn>
              <a:cxn ang="0">
                <a:pos x="15" y="4"/>
              </a:cxn>
              <a:cxn ang="0">
                <a:pos x="15" y="4"/>
              </a:cxn>
              <a:cxn ang="0">
                <a:pos x="15" y="5"/>
              </a:cxn>
              <a:cxn ang="0">
                <a:pos x="16" y="5"/>
              </a:cxn>
              <a:cxn ang="0">
                <a:pos x="16" y="6"/>
              </a:cxn>
              <a:cxn ang="0">
                <a:pos x="20" y="6"/>
              </a:cxn>
              <a:cxn ang="0">
                <a:pos x="20" y="4"/>
              </a:cxn>
              <a:cxn ang="0">
                <a:pos x="18" y="4"/>
              </a:cxn>
              <a:cxn ang="0">
                <a:pos x="18" y="2"/>
              </a:cxn>
              <a:cxn ang="0">
                <a:pos x="18" y="2"/>
              </a:cxn>
            </a:cxnLst>
            <a:rect l="0" t="0" r="r" b="b"/>
            <a:pathLst>
              <a:path w="20" h="6">
                <a:moveTo>
                  <a:pt x="18" y="2"/>
                </a:moveTo>
                <a:lnTo>
                  <a:pt x="18" y="4"/>
                </a:lnTo>
                <a:lnTo>
                  <a:pt x="17" y="4"/>
                </a:lnTo>
                <a:lnTo>
                  <a:pt x="17" y="3"/>
                </a:lnTo>
                <a:lnTo>
                  <a:pt x="16" y="3"/>
                </a:lnTo>
                <a:lnTo>
                  <a:pt x="16" y="3"/>
                </a:lnTo>
                <a:lnTo>
                  <a:pt x="15" y="3"/>
                </a:lnTo>
                <a:lnTo>
                  <a:pt x="15" y="2"/>
                </a:lnTo>
                <a:lnTo>
                  <a:pt x="13" y="2"/>
                </a:lnTo>
                <a:lnTo>
                  <a:pt x="13" y="3"/>
                </a:lnTo>
                <a:lnTo>
                  <a:pt x="9" y="3"/>
                </a:lnTo>
                <a:lnTo>
                  <a:pt x="9" y="2"/>
                </a:lnTo>
                <a:lnTo>
                  <a:pt x="4" y="2"/>
                </a:lnTo>
                <a:lnTo>
                  <a:pt x="4" y="2"/>
                </a:lnTo>
                <a:lnTo>
                  <a:pt x="4" y="2"/>
                </a:lnTo>
                <a:lnTo>
                  <a:pt x="4" y="1"/>
                </a:lnTo>
                <a:lnTo>
                  <a:pt x="3" y="1"/>
                </a:lnTo>
                <a:lnTo>
                  <a:pt x="3" y="0"/>
                </a:lnTo>
                <a:lnTo>
                  <a:pt x="3" y="0"/>
                </a:lnTo>
                <a:lnTo>
                  <a:pt x="3" y="1"/>
                </a:lnTo>
                <a:lnTo>
                  <a:pt x="2" y="1"/>
                </a:lnTo>
                <a:lnTo>
                  <a:pt x="2" y="1"/>
                </a:lnTo>
                <a:lnTo>
                  <a:pt x="2" y="1"/>
                </a:lnTo>
                <a:lnTo>
                  <a:pt x="2" y="2"/>
                </a:lnTo>
                <a:lnTo>
                  <a:pt x="1" y="2"/>
                </a:lnTo>
                <a:lnTo>
                  <a:pt x="1" y="2"/>
                </a:lnTo>
                <a:lnTo>
                  <a:pt x="0" y="2"/>
                </a:lnTo>
                <a:lnTo>
                  <a:pt x="0" y="6"/>
                </a:lnTo>
                <a:lnTo>
                  <a:pt x="1" y="6"/>
                </a:lnTo>
                <a:lnTo>
                  <a:pt x="1" y="6"/>
                </a:lnTo>
                <a:lnTo>
                  <a:pt x="2" y="6"/>
                </a:lnTo>
                <a:lnTo>
                  <a:pt x="2" y="5"/>
                </a:lnTo>
                <a:lnTo>
                  <a:pt x="2" y="5"/>
                </a:lnTo>
                <a:lnTo>
                  <a:pt x="2" y="3"/>
                </a:lnTo>
                <a:lnTo>
                  <a:pt x="4" y="3"/>
                </a:lnTo>
                <a:lnTo>
                  <a:pt x="4" y="4"/>
                </a:lnTo>
                <a:lnTo>
                  <a:pt x="6" y="4"/>
                </a:lnTo>
                <a:lnTo>
                  <a:pt x="6" y="3"/>
                </a:lnTo>
                <a:lnTo>
                  <a:pt x="14" y="3"/>
                </a:lnTo>
                <a:lnTo>
                  <a:pt x="14" y="4"/>
                </a:lnTo>
                <a:lnTo>
                  <a:pt x="15" y="4"/>
                </a:lnTo>
                <a:lnTo>
                  <a:pt x="15" y="4"/>
                </a:lnTo>
                <a:lnTo>
                  <a:pt x="15" y="4"/>
                </a:lnTo>
                <a:lnTo>
                  <a:pt x="15" y="5"/>
                </a:lnTo>
                <a:lnTo>
                  <a:pt x="16" y="5"/>
                </a:lnTo>
                <a:lnTo>
                  <a:pt x="16" y="6"/>
                </a:lnTo>
                <a:lnTo>
                  <a:pt x="20" y="6"/>
                </a:lnTo>
                <a:lnTo>
                  <a:pt x="20" y="4"/>
                </a:lnTo>
                <a:lnTo>
                  <a:pt x="18" y="4"/>
                </a:lnTo>
                <a:lnTo>
                  <a:pt x="18" y="2"/>
                </a:lnTo>
                <a:lnTo>
                  <a:pt x="18" y="2"/>
                </a:lnTo>
                <a:close/>
              </a:path>
            </a:pathLst>
          </a:custGeom>
          <a:solidFill>
            <a:srgbClr val="B7A67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7" name="Freeform 106">
            <a:extLst>
              <a:ext uri="{FF2B5EF4-FFF2-40B4-BE49-F238E27FC236}">
                <a16:creationId xmlns:a16="http://schemas.microsoft.com/office/drawing/2014/main" id="{79604CDB-A808-E97A-CE8F-25B95CFB2482}"/>
              </a:ext>
            </a:extLst>
          </p:cNvPr>
          <p:cNvSpPr>
            <a:spLocks/>
          </p:cNvSpPr>
          <p:nvPr userDrawn="1"/>
        </p:nvSpPr>
        <p:spPr bwMode="auto">
          <a:xfrm>
            <a:off x="7299325" y="472860"/>
            <a:ext cx="3175" cy="6350"/>
          </a:xfrm>
          <a:custGeom>
            <a:avLst/>
            <a:gdLst/>
            <a:ahLst/>
            <a:cxnLst>
              <a:cxn ang="0">
                <a:pos x="0" y="1"/>
              </a:cxn>
              <a:cxn ang="0">
                <a:pos x="0" y="2"/>
              </a:cxn>
              <a:cxn ang="0">
                <a:pos x="1" y="2"/>
              </a:cxn>
              <a:cxn ang="0">
                <a:pos x="1" y="2"/>
              </a:cxn>
              <a:cxn ang="0">
                <a:pos x="1" y="2"/>
              </a:cxn>
              <a:cxn ang="0">
                <a:pos x="1" y="3"/>
              </a:cxn>
              <a:cxn ang="0">
                <a:pos x="2" y="3"/>
              </a:cxn>
              <a:cxn ang="0">
                <a:pos x="2" y="4"/>
              </a:cxn>
              <a:cxn ang="0">
                <a:pos x="3" y="4"/>
              </a:cxn>
              <a:cxn ang="0">
                <a:pos x="3" y="4"/>
              </a:cxn>
              <a:cxn ang="0">
                <a:pos x="2" y="4"/>
              </a:cxn>
              <a:cxn ang="0">
                <a:pos x="2" y="5"/>
              </a:cxn>
              <a:cxn ang="0">
                <a:pos x="3" y="5"/>
              </a:cxn>
              <a:cxn ang="0">
                <a:pos x="3" y="8"/>
              </a:cxn>
              <a:cxn ang="0">
                <a:pos x="2" y="8"/>
              </a:cxn>
              <a:cxn ang="0">
                <a:pos x="2" y="10"/>
              </a:cxn>
              <a:cxn ang="0">
                <a:pos x="2" y="10"/>
              </a:cxn>
              <a:cxn ang="0">
                <a:pos x="2" y="10"/>
              </a:cxn>
              <a:cxn ang="0">
                <a:pos x="2" y="10"/>
              </a:cxn>
              <a:cxn ang="0">
                <a:pos x="2" y="12"/>
              </a:cxn>
              <a:cxn ang="0">
                <a:pos x="3" y="12"/>
              </a:cxn>
              <a:cxn ang="0">
                <a:pos x="3" y="8"/>
              </a:cxn>
              <a:cxn ang="0">
                <a:pos x="4" y="8"/>
              </a:cxn>
              <a:cxn ang="0">
                <a:pos x="4" y="8"/>
              </a:cxn>
              <a:cxn ang="0">
                <a:pos x="5" y="8"/>
              </a:cxn>
              <a:cxn ang="0">
                <a:pos x="5" y="12"/>
              </a:cxn>
              <a:cxn ang="0">
                <a:pos x="5" y="12"/>
              </a:cxn>
              <a:cxn ang="0">
                <a:pos x="5" y="6"/>
              </a:cxn>
              <a:cxn ang="0">
                <a:pos x="5" y="6"/>
              </a:cxn>
              <a:cxn ang="0">
                <a:pos x="5" y="5"/>
              </a:cxn>
              <a:cxn ang="0">
                <a:pos x="4" y="5"/>
              </a:cxn>
              <a:cxn ang="0">
                <a:pos x="4" y="3"/>
              </a:cxn>
              <a:cxn ang="0">
                <a:pos x="4" y="3"/>
              </a:cxn>
              <a:cxn ang="0">
                <a:pos x="4" y="1"/>
              </a:cxn>
              <a:cxn ang="0">
                <a:pos x="3" y="1"/>
              </a:cxn>
              <a:cxn ang="0">
                <a:pos x="3" y="0"/>
              </a:cxn>
              <a:cxn ang="0">
                <a:pos x="3" y="0"/>
              </a:cxn>
              <a:cxn ang="0">
                <a:pos x="3" y="2"/>
              </a:cxn>
              <a:cxn ang="0">
                <a:pos x="2" y="2"/>
              </a:cxn>
              <a:cxn ang="0">
                <a:pos x="2" y="1"/>
              </a:cxn>
              <a:cxn ang="0">
                <a:pos x="2" y="1"/>
              </a:cxn>
              <a:cxn ang="0">
                <a:pos x="2" y="1"/>
              </a:cxn>
              <a:cxn ang="0">
                <a:pos x="0" y="1"/>
              </a:cxn>
            </a:cxnLst>
            <a:rect l="0" t="0" r="r" b="b"/>
            <a:pathLst>
              <a:path w="5" h="12">
                <a:moveTo>
                  <a:pt x="0" y="1"/>
                </a:moveTo>
                <a:lnTo>
                  <a:pt x="0" y="2"/>
                </a:lnTo>
                <a:lnTo>
                  <a:pt x="1" y="2"/>
                </a:lnTo>
                <a:lnTo>
                  <a:pt x="1" y="2"/>
                </a:lnTo>
                <a:lnTo>
                  <a:pt x="1" y="2"/>
                </a:lnTo>
                <a:lnTo>
                  <a:pt x="1" y="3"/>
                </a:lnTo>
                <a:lnTo>
                  <a:pt x="2" y="3"/>
                </a:lnTo>
                <a:lnTo>
                  <a:pt x="2" y="4"/>
                </a:lnTo>
                <a:lnTo>
                  <a:pt x="3" y="4"/>
                </a:lnTo>
                <a:lnTo>
                  <a:pt x="3" y="4"/>
                </a:lnTo>
                <a:lnTo>
                  <a:pt x="2" y="4"/>
                </a:lnTo>
                <a:lnTo>
                  <a:pt x="2" y="5"/>
                </a:lnTo>
                <a:lnTo>
                  <a:pt x="3" y="5"/>
                </a:lnTo>
                <a:lnTo>
                  <a:pt x="3" y="8"/>
                </a:lnTo>
                <a:lnTo>
                  <a:pt x="2" y="8"/>
                </a:lnTo>
                <a:lnTo>
                  <a:pt x="2" y="10"/>
                </a:lnTo>
                <a:lnTo>
                  <a:pt x="2" y="10"/>
                </a:lnTo>
                <a:lnTo>
                  <a:pt x="2" y="10"/>
                </a:lnTo>
                <a:lnTo>
                  <a:pt x="2" y="10"/>
                </a:lnTo>
                <a:lnTo>
                  <a:pt x="2" y="12"/>
                </a:lnTo>
                <a:lnTo>
                  <a:pt x="3" y="12"/>
                </a:lnTo>
                <a:lnTo>
                  <a:pt x="3" y="8"/>
                </a:lnTo>
                <a:lnTo>
                  <a:pt x="4" y="8"/>
                </a:lnTo>
                <a:lnTo>
                  <a:pt x="4" y="8"/>
                </a:lnTo>
                <a:lnTo>
                  <a:pt x="5" y="8"/>
                </a:lnTo>
                <a:lnTo>
                  <a:pt x="5" y="12"/>
                </a:lnTo>
                <a:lnTo>
                  <a:pt x="5" y="12"/>
                </a:lnTo>
                <a:lnTo>
                  <a:pt x="5" y="6"/>
                </a:lnTo>
                <a:lnTo>
                  <a:pt x="5" y="6"/>
                </a:lnTo>
                <a:lnTo>
                  <a:pt x="5" y="5"/>
                </a:lnTo>
                <a:lnTo>
                  <a:pt x="4" y="5"/>
                </a:lnTo>
                <a:lnTo>
                  <a:pt x="4" y="3"/>
                </a:lnTo>
                <a:lnTo>
                  <a:pt x="4" y="3"/>
                </a:lnTo>
                <a:lnTo>
                  <a:pt x="4" y="1"/>
                </a:lnTo>
                <a:lnTo>
                  <a:pt x="3" y="1"/>
                </a:lnTo>
                <a:lnTo>
                  <a:pt x="3" y="0"/>
                </a:lnTo>
                <a:lnTo>
                  <a:pt x="3" y="0"/>
                </a:lnTo>
                <a:lnTo>
                  <a:pt x="3" y="2"/>
                </a:lnTo>
                <a:lnTo>
                  <a:pt x="2" y="2"/>
                </a:lnTo>
                <a:lnTo>
                  <a:pt x="2" y="1"/>
                </a:lnTo>
                <a:lnTo>
                  <a:pt x="2" y="1"/>
                </a:lnTo>
                <a:lnTo>
                  <a:pt x="2" y="1"/>
                </a:lnTo>
                <a:lnTo>
                  <a:pt x="0" y="1"/>
                </a:lnTo>
                <a:close/>
              </a:path>
            </a:pathLst>
          </a:custGeom>
          <a:solidFill>
            <a:srgbClr val="988F6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8" name="Freeform 107">
            <a:extLst>
              <a:ext uri="{FF2B5EF4-FFF2-40B4-BE49-F238E27FC236}">
                <a16:creationId xmlns:a16="http://schemas.microsoft.com/office/drawing/2014/main" id="{276D3311-34A3-A6CF-19C3-865C6F7F594A}"/>
              </a:ext>
            </a:extLst>
          </p:cNvPr>
          <p:cNvSpPr>
            <a:spLocks/>
          </p:cNvSpPr>
          <p:nvPr userDrawn="1"/>
        </p:nvSpPr>
        <p:spPr bwMode="auto">
          <a:xfrm>
            <a:off x="7281863" y="474448"/>
            <a:ext cx="11113" cy="6350"/>
          </a:xfrm>
          <a:custGeom>
            <a:avLst/>
            <a:gdLst/>
            <a:ahLst/>
            <a:cxnLst>
              <a:cxn ang="0">
                <a:pos x="11" y="2"/>
              </a:cxn>
              <a:cxn ang="0">
                <a:pos x="15" y="2"/>
              </a:cxn>
              <a:cxn ang="0">
                <a:pos x="15" y="3"/>
              </a:cxn>
              <a:cxn ang="0">
                <a:pos x="17" y="4"/>
              </a:cxn>
              <a:cxn ang="0">
                <a:pos x="17" y="4"/>
              </a:cxn>
              <a:cxn ang="0">
                <a:pos x="18" y="6"/>
              </a:cxn>
              <a:cxn ang="0">
                <a:pos x="20" y="8"/>
              </a:cxn>
              <a:cxn ang="0">
                <a:pos x="16" y="7"/>
              </a:cxn>
              <a:cxn ang="0">
                <a:pos x="15" y="6"/>
              </a:cxn>
              <a:cxn ang="0">
                <a:pos x="15" y="6"/>
              </a:cxn>
              <a:cxn ang="0">
                <a:pos x="14" y="5"/>
              </a:cxn>
              <a:cxn ang="0">
                <a:pos x="6" y="6"/>
              </a:cxn>
              <a:cxn ang="0">
                <a:pos x="4" y="5"/>
              </a:cxn>
              <a:cxn ang="0">
                <a:pos x="2" y="7"/>
              </a:cxn>
              <a:cxn ang="0">
                <a:pos x="2" y="8"/>
              </a:cxn>
              <a:cxn ang="0">
                <a:pos x="1" y="8"/>
              </a:cxn>
              <a:cxn ang="0">
                <a:pos x="0" y="5"/>
              </a:cxn>
              <a:cxn ang="0">
                <a:pos x="0" y="10"/>
              </a:cxn>
              <a:cxn ang="0">
                <a:pos x="1" y="8"/>
              </a:cxn>
              <a:cxn ang="0">
                <a:pos x="4" y="8"/>
              </a:cxn>
              <a:cxn ang="0">
                <a:pos x="4" y="7"/>
              </a:cxn>
              <a:cxn ang="0">
                <a:pos x="5" y="6"/>
              </a:cxn>
              <a:cxn ang="0">
                <a:pos x="8" y="6"/>
              </a:cxn>
              <a:cxn ang="0">
                <a:pos x="8" y="6"/>
              </a:cxn>
              <a:cxn ang="0">
                <a:pos x="9" y="6"/>
              </a:cxn>
              <a:cxn ang="0">
                <a:pos x="13" y="6"/>
              </a:cxn>
              <a:cxn ang="0">
                <a:pos x="14" y="8"/>
              </a:cxn>
              <a:cxn ang="0">
                <a:pos x="15" y="8"/>
              </a:cxn>
              <a:cxn ang="0">
                <a:pos x="16" y="10"/>
              </a:cxn>
              <a:cxn ang="0">
                <a:pos x="17" y="11"/>
              </a:cxn>
              <a:cxn ang="0">
                <a:pos x="18" y="11"/>
              </a:cxn>
              <a:cxn ang="0">
                <a:pos x="20" y="10"/>
              </a:cxn>
              <a:cxn ang="0">
                <a:pos x="21" y="4"/>
              </a:cxn>
              <a:cxn ang="0">
                <a:pos x="21" y="4"/>
              </a:cxn>
              <a:cxn ang="0">
                <a:pos x="18" y="2"/>
              </a:cxn>
              <a:cxn ang="0">
                <a:pos x="17" y="2"/>
              </a:cxn>
              <a:cxn ang="0">
                <a:pos x="17" y="1"/>
              </a:cxn>
              <a:cxn ang="0">
                <a:pos x="14" y="1"/>
              </a:cxn>
              <a:cxn ang="0">
                <a:pos x="12" y="0"/>
              </a:cxn>
              <a:cxn ang="0">
                <a:pos x="11" y="1"/>
              </a:cxn>
            </a:cxnLst>
            <a:rect l="0" t="0" r="r" b="b"/>
            <a:pathLst>
              <a:path w="21" h="11">
                <a:moveTo>
                  <a:pt x="11" y="1"/>
                </a:moveTo>
                <a:lnTo>
                  <a:pt x="11" y="2"/>
                </a:lnTo>
                <a:lnTo>
                  <a:pt x="15" y="2"/>
                </a:lnTo>
                <a:lnTo>
                  <a:pt x="15" y="2"/>
                </a:lnTo>
                <a:lnTo>
                  <a:pt x="15" y="2"/>
                </a:lnTo>
                <a:lnTo>
                  <a:pt x="15" y="3"/>
                </a:lnTo>
                <a:lnTo>
                  <a:pt x="17" y="3"/>
                </a:lnTo>
                <a:lnTo>
                  <a:pt x="17" y="4"/>
                </a:lnTo>
                <a:lnTo>
                  <a:pt x="17" y="4"/>
                </a:lnTo>
                <a:lnTo>
                  <a:pt x="17" y="4"/>
                </a:lnTo>
                <a:lnTo>
                  <a:pt x="18" y="4"/>
                </a:lnTo>
                <a:lnTo>
                  <a:pt x="18" y="6"/>
                </a:lnTo>
                <a:lnTo>
                  <a:pt x="20" y="6"/>
                </a:lnTo>
                <a:lnTo>
                  <a:pt x="20" y="8"/>
                </a:lnTo>
                <a:lnTo>
                  <a:pt x="16" y="8"/>
                </a:lnTo>
                <a:lnTo>
                  <a:pt x="16" y="7"/>
                </a:lnTo>
                <a:lnTo>
                  <a:pt x="15" y="7"/>
                </a:lnTo>
                <a:lnTo>
                  <a:pt x="15" y="6"/>
                </a:lnTo>
                <a:lnTo>
                  <a:pt x="15" y="6"/>
                </a:lnTo>
                <a:lnTo>
                  <a:pt x="15" y="6"/>
                </a:lnTo>
                <a:lnTo>
                  <a:pt x="14" y="6"/>
                </a:lnTo>
                <a:lnTo>
                  <a:pt x="14" y="5"/>
                </a:lnTo>
                <a:lnTo>
                  <a:pt x="6" y="5"/>
                </a:lnTo>
                <a:lnTo>
                  <a:pt x="6" y="6"/>
                </a:lnTo>
                <a:lnTo>
                  <a:pt x="4" y="6"/>
                </a:lnTo>
                <a:lnTo>
                  <a:pt x="4" y="5"/>
                </a:lnTo>
                <a:lnTo>
                  <a:pt x="2" y="5"/>
                </a:lnTo>
                <a:lnTo>
                  <a:pt x="2" y="7"/>
                </a:lnTo>
                <a:lnTo>
                  <a:pt x="2" y="7"/>
                </a:lnTo>
                <a:lnTo>
                  <a:pt x="2" y="8"/>
                </a:lnTo>
                <a:lnTo>
                  <a:pt x="1" y="8"/>
                </a:lnTo>
                <a:lnTo>
                  <a:pt x="1" y="8"/>
                </a:lnTo>
                <a:lnTo>
                  <a:pt x="0" y="8"/>
                </a:lnTo>
                <a:lnTo>
                  <a:pt x="0" y="5"/>
                </a:lnTo>
                <a:lnTo>
                  <a:pt x="0" y="5"/>
                </a:lnTo>
                <a:lnTo>
                  <a:pt x="0" y="10"/>
                </a:lnTo>
                <a:lnTo>
                  <a:pt x="1" y="10"/>
                </a:lnTo>
                <a:lnTo>
                  <a:pt x="1" y="8"/>
                </a:lnTo>
                <a:lnTo>
                  <a:pt x="4" y="8"/>
                </a:lnTo>
                <a:lnTo>
                  <a:pt x="4" y="8"/>
                </a:lnTo>
                <a:lnTo>
                  <a:pt x="4" y="8"/>
                </a:lnTo>
                <a:lnTo>
                  <a:pt x="4" y="7"/>
                </a:lnTo>
                <a:lnTo>
                  <a:pt x="5" y="7"/>
                </a:lnTo>
                <a:lnTo>
                  <a:pt x="5" y="6"/>
                </a:lnTo>
                <a:lnTo>
                  <a:pt x="8" y="6"/>
                </a:lnTo>
                <a:lnTo>
                  <a:pt x="8" y="6"/>
                </a:lnTo>
                <a:lnTo>
                  <a:pt x="8" y="6"/>
                </a:lnTo>
                <a:lnTo>
                  <a:pt x="8" y="6"/>
                </a:lnTo>
                <a:lnTo>
                  <a:pt x="9" y="6"/>
                </a:lnTo>
                <a:lnTo>
                  <a:pt x="9" y="6"/>
                </a:lnTo>
                <a:lnTo>
                  <a:pt x="13" y="6"/>
                </a:lnTo>
                <a:lnTo>
                  <a:pt x="13" y="6"/>
                </a:lnTo>
                <a:lnTo>
                  <a:pt x="14" y="6"/>
                </a:lnTo>
                <a:lnTo>
                  <a:pt x="14" y="8"/>
                </a:lnTo>
                <a:lnTo>
                  <a:pt x="15" y="8"/>
                </a:lnTo>
                <a:lnTo>
                  <a:pt x="15" y="8"/>
                </a:lnTo>
                <a:lnTo>
                  <a:pt x="16" y="8"/>
                </a:lnTo>
                <a:lnTo>
                  <a:pt x="16" y="10"/>
                </a:lnTo>
                <a:lnTo>
                  <a:pt x="17" y="10"/>
                </a:lnTo>
                <a:lnTo>
                  <a:pt x="17" y="11"/>
                </a:lnTo>
                <a:lnTo>
                  <a:pt x="18" y="11"/>
                </a:lnTo>
                <a:lnTo>
                  <a:pt x="18" y="11"/>
                </a:lnTo>
                <a:lnTo>
                  <a:pt x="20" y="11"/>
                </a:lnTo>
                <a:lnTo>
                  <a:pt x="20" y="10"/>
                </a:lnTo>
                <a:lnTo>
                  <a:pt x="21" y="10"/>
                </a:lnTo>
                <a:lnTo>
                  <a:pt x="21" y="4"/>
                </a:lnTo>
                <a:lnTo>
                  <a:pt x="21" y="4"/>
                </a:lnTo>
                <a:lnTo>
                  <a:pt x="21" y="4"/>
                </a:lnTo>
                <a:lnTo>
                  <a:pt x="18" y="4"/>
                </a:lnTo>
                <a:lnTo>
                  <a:pt x="18" y="2"/>
                </a:lnTo>
                <a:lnTo>
                  <a:pt x="17" y="2"/>
                </a:lnTo>
                <a:lnTo>
                  <a:pt x="17" y="2"/>
                </a:lnTo>
                <a:lnTo>
                  <a:pt x="17" y="2"/>
                </a:lnTo>
                <a:lnTo>
                  <a:pt x="17" y="1"/>
                </a:lnTo>
                <a:lnTo>
                  <a:pt x="14" y="1"/>
                </a:lnTo>
                <a:lnTo>
                  <a:pt x="14" y="1"/>
                </a:lnTo>
                <a:lnTo>
                  <a:pt x="12" y="1"/>
                </a:lnTo>
                <a:lnTo>
                  <a:pt x="12" y="0"/>
                </a:lnTo>
                <a:lnTo>
                  <a:pt x="11" y="0"/>
                </a:lnTo>
                <a:lnTo>
                  <a:pt x="11" y="1"/>
                </a:lnTo>
                <a:lnTo>
                  <a:pt x="11" y="1"/>
                </a:lnTo>
                <a:close/>
              </a:path>
            </a:pathLst>
          </a:custGeom>
          <a:solidFill>
            <a:srgbClr val="D7C39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9" name="Freeform 108">
            <a:extLst>
              <a:ext uri="{FF2B5EF4-FFF2-40B4-BE49-F238E27FC236}">
                <a16:creationId xmlns:a16="http://schemas.microsoft.com/office/drawing/2014/main" id="{D859C058-03B6-E848-4DCE-17409EAD9C48}"/>
              </a:ext>
            </a:extLst>
          </p:cNvPr>
          <p:cNvSpPr>
            <a:spLocks/>
          </p:cNvSpPr>
          <p:nvPr userDrawn="1"/>
        </p:nvSpPr>
        <p:spPr bwMode="auto">
          <a:xfrm>
            <a:off x="7296150" y="476035"/>
            <a:ext cx="1588" cy="4763"/>
          </a:xfrm>
          <a:custGeom>
            <a:avLst/>
            <a:gdLst/>
            <a:ahLst/>
            <a:cxnLst>
              <a:cxn ang="0">
                <a:pos x="1" y="7"/>
              </a:cxn>
              <a:cxn ang="0">
                <a:pos x="2" y="7"/>
              </a:cxn>
              <a:cxn ang="0">
                <a:pos x="2" y="6"/>
              </a:cxn>
              <a:cxn ang="0">
                <a:pos x="3" y="6"/>
              </a:cxn>
              <a:cxn ang="0">
                <a:pos x="3" y="6"/>
              </a:cxn>
              <a:cxn ang="0">
                <a:pos x="2" y="6"/>
              </a:cxn>
              <a:cxn ang="0">
                <a:pos x="2" y="2"/>
              </a:cxn>
              <a:cxn ang="0">
                <a:pos x="2" y="2"/>
              </a:cxn>
              <a:cxn ang="0">
                <a:pos x="2" y="0"/>
              </a:cxn>
              <a:cxn ang="0">
                <a:pos x="0" y="0"/>
              </a:cxn>
              <a:cxn ang="0">
                <a:pos x="0" y="1"/>
              </a:cxn>
              <a:cxn ang="0">
                <a:pos x="1" y="1"/>
              </a:cxn>
              <a:cxn ang="0">
                <a:pos x="1" y="4"/>
              </a:cxn>
              <a:cxn ang="0">
                <a:pos x="1" y="4"/>
              </a:cxn>
              <a:cxn ang="0">
                <a:pos x="1" y="7"/>
              </a:cxn>
            </a:cxnLst>
            <a:rect l="0" t="0" r="r" b="b"/>
            <a:pathLst>
              <a:path w="3" h="7">
                <a:moveTo>
                  <a:pt x="1" y="7"/>
                </a:moveTo>
                <a:lnTo>
                  <a:pt x="2" y="7"/>
                </a:lnTo>
                <a:lnTo>
                  <a:pt x="2" y="6"/>
                </a:lnTo>
                <a:lnTo>
                  <a:pt x="3" y="6"/>
                </a:lnTo>
                <a:lnTo>
                  <a:pt x="3" y="6"/>
                </a:lnTo>
                <a:lnTo>
                  <a:pt x="2" y="6"/>
                </a:lnTo>
                <a:lnTo>
                  <a:pt x="2" y="2"/>
                </a:lnTo>
                <a:lnTo>
                  <a:pt x="2" y="2"/>
                </a:lnTo>
                <a:lnTo>
                  <a:pt x="2" y="0"/>
                </a:lnTo>
                <a:lnTo>
                  <a:pt x="0" y="0"/>
                </a:lnTo>
                <a:lnTo>
                  <a:pt x="0" y="1"/>
                </a:lnTo>
                <a:lnTo>
                  <a:pt x="1" y="1"/>
                </a:lnTo>
                <a:lnTo>
                  <a:pt x="1" y="4"/>
                </a:lnTo>
                <a:lnTo>
                  <a:pt x="1" y="4"/>
                </a:lnTo>
                <a:lnTo>
                  <a:pt x="1" y="7"/>
                </a:lnTo>
                <a:close/>
              </a:path>
            </a:pathLst>
          </a:custGeom>
          <a:solidFill>
            <a:srgbClr val="988A5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0" name="Freeform 109">
            <a:extLst>
              <a:ext uri="{FF2B5EF4-FFF2-40B4-BE49-F238E27FC236}">
                <a16:creationId xmlns:a16="http://schemas.microsoft.com/office/drawing/2014/main" id="{69AA7D06-47DA-7064-AF2B-7567841BFEEF}"/>
              </a:ext>
            </a:extLst>
          </p:cNvPr>
          <p:cNvSpPr>
            <a:spLocks/>
          </p:cNvSpPr>
          <p:nvPr userDrawn="1"/>
        </p:nvSpPr>
        <p:spPr bwMode="auto">
          <a:xfrm>
            <a:off x="7297738" y="471273"/>
            <a:ext cx="3175" cy="9525"/>
          </a:xfrm>
          <a:custGeom>
            <a:avLst/>
            <a:gdLst/>
            <a:ahLst/>
            <a:cxnLst>
              <a:cxn ang="0">
                <a:pos x="1" y="6"/>
              </a:cxn>
              <a:cxn ang="0">
                <a:pos x="2" y="6"/>
              </a:cxn>
              <a:cxn ang="0">
                <a:pos x="2" y="9"/>
              </a:cxn>
              <a:cxn ang="0">
                <a:pos x="1" y="9"/>
              </a:cxn>
              <a:cxn ang="0">
                <a:pos x="1" y="9"/>
              </a:cxn>
              <a:cxn ang="0">
                <a:pos x="1" y="9"/>
              </a:cxn>
              <a:cxn ang="0">
                <a:pos x="1" y="11"/>
              </a:cxn>
              <a:cxn ang="0">
                <a:pos x="1" y="11"/>
              </a:cxn>
              <a:cxn ang="0">
                <a:pos x="1" y="15"/>
              </a:cxn>
              <a:cxn ang="0">
                <a:pos x="2" y="15"/>
              </a:cxn>
              <a:cxn ang="0">
                <a:pos x="2" y="15"/>
              </a:cxn>
              <a:cxn ang="0">
                <a:pos x="4" y="15"/>
              </a:cxn>
              <a:cxn ang="0">
                <a:pos x="4" y="16"/>
              </a:cxn>
              <a:cxn ang="0">
                <a:pos x="5" y="16"/>
              </a:cxn>
              <a:cxn ang="0">
                <a:pos x="5" y="17"/>
              </a:cxn>
              <a:cxn ang="0">
                <a:pos x="6" y="17"/>
              </a:cxn>
              <a:cxn ang="0">
                <a:pos x="6" y="15"/>
              </a:cxn>
              <a:cxn ang="0">
                <a:pos x="5" y="15"/>
              </a:cxn>
              <a:cxn ang="0">
                <a:pos x="5" y="15"/>
              </a:cxn>
              <a:cxn ang="0">
                <a:pos x="6" y="15"/>
              </a:cxn>
              <a:cxn ang="0">
                <a:pos x="6" y="13"/>
              </a:cxn>
              <a:cxn ang="0">
                <a:pos x="5" y="13"/>
              </a:cxn>
              <a:cxn ang="0">
                <a:pos x="5" y="11"/>
              </a:cxn>
              <a:cxn ang="0">
                <a:pos x="5" y="11"/>
              </a:cxn>
              <a:cxn ang="0">
                <a:pos x="5" y="6"/>
              </a:cxn>
              <a:cxn ang="0">
                <a:pos x="4" y="6"/>
              </a:cxn>
              <a:cxn ang="0">
                <a:pos x="4" y="5"/>
              </a:cxn>
              <a:cxn ang="0">
                <a:pos x="2" y="5"/>
              </a:cxn>
              <a:cxn ang="0">
                <a:pos x="2" y="4"/>
              </a:cxn>
              <a:cxn ang="0">
                <a:pos x="2" y="4"/>
              </a:cxn>
              <a:cxn ang="0">
                <a:pos x="2" y="3"/>
              </a:cxn>
              <a:cxn ang="0">
                <a:pos x="1" y="3"/>
              </a:cxn>
              <a:cxn ang="0">
                <a:pos x="1" y="0"/>
              </a:cxn>
              <a:cxn ang="0">
                <a:pos x="1" y="0"/>
              </a:cxn>
              <a:cxn ang="0">
                <a:pos x="1" y="0"/>
              </a:cxn>
              <a:cxn ang="0">
                <a:pos x="0" y="0"/>
              </a:cxn>
              <a:cxn ang="0">
                <a:pos x="0" y="6"/>
              </a:cxn>
              <a:cxn ang="0">
                <a:pos x="1" y="6"/>
              </a:cxn>
              <a:cxn ang="0">
                <a:pos x="1" y="6"/>
              </a:cxn>
            </a:cxnLst>
            <a:rect l="0" t="0" r="r" b="b"/>
            <a:pathLst>
              <a:path w="6" h="17">
                <a:moveTo>
                  <a:pt x="1" y="6"/>
                </a:moveTo>
                <a:lnTo>
                  <a:pt x="2" y="6"/>
                </a:lnTo>
                <a:lnTo>
                  <a:pt x="2" y="9"/>
                </a:lnTo>
                <a:lnTo>
                  <a:pt x="1" y="9"/>
                </a:lnTo>
                <a:lnTo>
                  <a:pt x="1" y="9"/>
                </a:lnTo>
                <a:lnTo>
                  <a:pt x="1" y="9"/>
                </a:lnTo>
                <a:lnTo>
                  <a:pt x="1" y="11"/>
                </a:lnTo>
                <a:lnTo>
                  <a:pt x="1" y="11"/>
                </a:lnTo>
                <a:lnTo>
                  <a:pt x="1" y="15"/>
                </a:lnTo>
                <a:lnTo>
                  <a:pt x="2" y="15"/>
                </a:lnTo>
                <a:lnTo>
                  <a:pt x="2" y="15"/>
                </a:lnTo>
                <a:lnTo>
                  <a:pt x="4" y="15"/>
                </a:lnTo>
                <a:lnTo>
                  <a:pt x="4" y="16"/>
                </a:lnTo>
                <a:lnTo>
                  <a:pt x="5" y="16"/>
                </a:lnTo>
                <a:lnTo>
                  <a:pt x="5" y="17"/>
                </a:lnTo>
                <a:lnTo>
                  <a:pt x="6" y="17"/>
                </a:lnTo>
                <a:lnTo>
                  <a:pt x="6" y="15"/>
                </a:lnTo>
                <a:lnTo>
                  <a:pt x="5" y="15"/>
                </a:lnTo>
                <a:lnTo>
                  <a:pt x="5" y="15"/>
                </a:lnTo>
                <a:lnTo>
                  <a:pt x="6" y="15"/>
                </a:lnTo>
                <a:lnTo>
                  <a:pt x="6" y="13"/>
                </a:lnTo>
                <a:lnTo>
                  <a:pt x="5" y="13"/>
                </a:lnTo>
                <a:lnTo>
                  <a:pt x="5" y="11"/>
                </a:lnTo>
                <a:lnTo>
                  <a:pt x="5" y="11"/>
                </a:lnTo>
                <a:lnTo>
                  <a:pt x="5" y="6"/>
                </a:lnTo>
                <a:lnTo>
                  <a:pt x="4" y="6"/>
                </a:lnTo>
                <a:lnTo>
                  <a:pt x="4" y="5"/>
                </a:lnTo>
                <a:lnTo>
                  <a:pt x="2" y="5"/>
                </a:lnTo>
                <a:lnTo>
                  <a:pt x="2" y="4"/>
                </a:lnTo>
                <a:lnTo>
                  <a:pt x="2" y="4"/>
                </a:lnTo>
                <a:lnTo>
                  <a:pt x="2" y="3"/>
                </a:lnTo>
                <a:lnTo>
                  <a:pt x="1" y="3"/>
                </a:lnTo>
                <a:lnTo>
                  <a:pt x="1" y="0"/>
                </a:lnTo>
                <a:lnTo>
                  <a:pt x="1" y="0"/>
                </a:lnTo>
                <a:lnTo>
                  <a:pt x="1" y="0"/>
                </a:lnTo>
                <a:lnTo>
                  <a:pt x="0" y="0"/>
                </a:lnTo>
                <a:lnTo>
                  <a:pt x="0" y="6"/>
                </a:lnTo>
                <a:lnTo>
                  <a:pt x="1" y="6"/>
                </a:lnTo>
                <a:lnTo>
                  <a:pt x="1" y="6"/>
                </a:lnTo>
                <a:close/>
              </a:path>
            </a:pathLst>
          </a:custGeom>
          <a:solidFill>
            <a:srgbClr val="B4946E"/>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1" name="Freeform 110">
            <a:extLst>
              <a:ext uri="{FF2B5EF4-FFF2-40B4-BE49-F238E27FC236}">
                <a16:creationId xmlns:a16="http://schemas.microsoft.com/office/drawing/2014/main" id="{AE89DB88-2DA8-3917-72FC-8275644B59D1}"/>
              </a:ext>
            </a:extLst>
          </p:cNvPr>
          <p:cNvSpPr>
            <a:spLocks/>
          </p:cNvSpPr>
          <p:nvPr userDrawn="1"/>
        </p:nvSpPr>
        <p:spPr bwMode="auto">
          <a:xfrm>
            <a:off x="7269163" y="477623"/>
            <a:ext cx="1588" cy="3175"/>
          </a:xfrm>
          <a:custGeom>
            <a:avLst/>
            <a:gdLst/>
            <a:ahLst/>
            <a:cxnLst>
              <a:cxn ang="0">
                <a:pos x="0" y="5"/>
              </a:cxn>
              <a:cxn ang="0">
                <a:pos x="0" y="5"/>
              </a:cxn>
              <a:cxn ang="0">
                <a:pos x="0" y="5"/>
              </a:cxn>
              <a:cxn ang="0">
                <a:pos x="1" y="5"/>
              </a:cxn>
              <a:cxn ang="0">
                <a:pos x="1" y="4"/>
              </a:cxn>
              <a:cxn ang="0">
                <a:pos x="1" y="4"/>
              </a:cxn>
              <a:cxn ang="0">
                <a:pos x="1" y="2"/>
              </a:cxn>
              <a:cxn ang="0">
                <a:pos x="2" y="2"/>
              </a:cxn>
              <a:cxn ang="0">
                <a:pos x="2" y="1"/>
              </a:cxn>
              <a:cxn ang="0">
                <a:pos x="2" y="1"/>
              </a:cxn>
              <a:cxn ang="0">
                <a:pos x="2" y="0"/>
              </a:cxn>
              <a:cxn ang="0">
                <a:pos x="1" y="0"/>
              </a:cxn>
              <a:cxn ang="0">
                <a:pos x="1" y="1"/>
              </a:cxn>
              <a:cxn ang="0">
                <a:pos x="1" y="1"/>
              </a:cxn>
              <a:cxn ang="0">
                <a:pos x="1" y="2"/>
              </a:cxn>
              <a:cxn ang="0">
                <a:pos x="0" y="2"/>
              </a:cxn>
              <a:cxn ang="0">
                <a:pos x="0" y="5"/>
              </a:cxn>
            </a:cxnLst>
            <a:rect l="0" t="0" r="r" b="b"/>
            <a:pathLst>
              <a:path w="2" h="5">
                <a:moveTo>
                  <a:pt x="0" y="5"/>
                </a:moveTo>
                <a:lnTo>
                  <a:pt x="0" y="5"/>
                </a:lnTo>
                <a:lnTo>
                  <a:pt x="0" y="5"/>
                </a:lnTo>
                <a:lnTo>
                  <a:pt x="1" y="5"/>
                </a:lnTo>
                <a:lnTo>
                  <a:pt x="1" y="4"/>
                </a:lnTo>
                <a:lnTo>
                  <a:pt x="1" y="4"/>
                </a:lnTo>
                <a:lnTo>
                  <a:pt x="1" y="2"/>
                </a:lnTo>
                <a:lnTo>
                  <a:pt x="2" y="2"/>
                </a:lnTo>
                <a:lnTo>
                  <a:pt x="2" y="1"/>
                </a:lnTo>
                <a:lnTo>
                  <a:pt x="2" y="1"/>
                </a:lnTo>
                <a:lnTo>
                  <a:pt x="2" y="0"/>
                </a:lnTo>
                <a:lnTo>
                  <a:pt x="1" y="0"/>
                </a:lnTo>
                <a:lnTo>
                  <a:pt x="1" y="1"/>
                </a:lnTo>
                <a:lnTo>
                  <a:pt x="1" y="1"/>
                </a:lnTo>
                <a:lnTo>
                  <a:pt x="1" y="2"/>
                </a:lnTo>
                <a:lnTo>
                  <a:pt x="0" y="2"/>
                </a:lnTo>
                <a:lnTo>
                  <a:pt x="0" y="5"/>
                </a:lnTo>
                <a:close/>
              </a:path>
            </a:pathLst>
          </a:custGeom>
          <a:solidFill>
            <a:srgbClr val="E8DCC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2" name="Freeform 111">
            <a:extLst>
              <a:ext uri="{FF2B5EF4-FFF2-40B4-BE49-F238E27FC236}">
                <a16:creationId xmlns:a16="http://schemas.microsoft.com/office/drawing/2014/main" id="{8DD2CD3D-29AF-806A-32D5-ED19ACC43971}"/>
              </a:ext>
            </a:extLst>
          </p:cNvPr>
          <p:cNvSpPr>
            <a:spLocks/>
          </p:cNvSpPr>
          <p:nvPr userDrawn="1"/>
        </p:nvSpPr>
        <p:spPr bwMode="auto">
          <a:xfrm>
            <a:off x="7270750" y="477623"/>
            <a:ext cx="3175" cy="1588"/>
          </a:xfrm>
          <a:custGeom>
            <a:avLst/>
            <a:gdLst/>
            <a:ahLst/>
            <a:cxnLst>
              <a:cxn ang="0">
                <a:pos x="4" y="1"/>
              </a:cxn>
              <a:cxn ang="0">
                <a:pos x="4" y="1"/>
              </a:cxn>
              <a:cxn ang="0">
                <a:pos x="4" y="2"/>
              </a:cxn>
              <a:cxn ang="0">
                <a:pos x="3" y="2"/>
              </a:cxn>
              <a:cxn ang="0">
                <a:pos x="3" y="0"/>
              </a:cxn>
              <a:cxn ang="0">
                <a:pos x="0" y="0"/>
              </a:cxn>
              <a:cxn ang="0">
                <a:pos x="0" y="3"/>
              </a:cxn>
              <a:cxn ang="0">
                <a:pos x="2" y="3"/>
              </a:cxn>
              <a:cxn ang="0">
                <a:pos x="2" y="5"/>
              </a:cxn>
              <a:cxn ang="0">
                <a:pos x="3" y="5"/>
              </a:cxn>
              <a:cxn ang="0">
                <a:pos x="3" y="3"/>
              </a:cxn>
              <a:cxn ang="0">
                <a:pos x="4" y="3"/>
              </a:cxn>
              <a:cxn ang="0">
                <a:pos x="4" y="3"/>
              </a:cxn>
              <a:cxn ang="0">
                <a:pos x="4" y="3"/>
              </a:cxn>
              <a:cxn ang="0">
                <a:pos x="4" y="1"/>
              </a:cxn>
            </a:cxnLst>
            <a:rect l="0" t="0" r="r" b="b"/>
            <a:pathLst>
              <a:path w="4" h="5">
                <a:moveTo>
                  <a:pt x="4" y="1"/>
                </a:moveTo>
                <a:lnTo>
                  <a:pt x="4" y="1"/>
                </a:lnTo>
                <a:lnTo>
                  <a:pt x="4" y="2"/>
                </a:lnTo>
                <a:lnTo>
                  <a:pt x="3" y="2"/>
                </a:lnTo>
                <a:lnTo>
                  <a:pt x="3" y="0"/>
                </a:lnTo>
                <a:lnTo>
                  <a:pt x="0" y="0"/>
                </a:lnTo>
                <a:lnTo>
                  <a:pt x="0" y="3"/>
                </a:lnTo>
                <a:lnTo>
                  <a:pt x="2" y="3"/>
                </a:lnTo>
                <a:lnTo>
                  <a:pt x="2" y="5"/>
                </a:lnTo>
                <a:lnTo>
                  <a:pt x="3" y="5"/>
                </a:lnTo>
                <a:lnTo>
                  <a:pt x="3" y="3"/>
                </a:lnTo>
                <a:lnTo>
                  <a:pt x="4" y="3"/>
                </a:lnTo>
                <a:lnTo>
                  <a:pt x="4" y="3"/>
                </a:lnTo>
                <a:lnTo>
                  <a:pt x="4" y="3"/>
                </a:lnTo>
                <a:lnTo>
                  <a:pt x="4" y="1"/>
                </a:lnTo>
                <a:close/>
              </a:path>
            </a:pathLst>
          </a:custGeom>
          <a:solidFill>
            <a:srgbClr val="B7A67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3" name="Freeform 112">
            <a:extLst>
              <a:ext uri="{FF2B5EF4-FFF2-40B4-BE49-F238E27FC236}">
                <a16:creationId xmlns:a16="http://schemas.microsoft.com/office/drawing/2014/main" id="{8D9241E4-A6CC-0A29-AD90-6CA03BD35126}"/>
              </a:ext>
            </a:extLst>
          </p:cNvPr>
          <p:cNvSpPr>
            <a:spLocks/>
          </p:cNvSpPr>
          <p:nvPr userDrawn="1"/>
        </p:nvSpPr>
        <p:spPr bwMode="auto">
          <a:xfrm>
            <a:off x="7269163" y="477623"/>
            <a:ext cx="1588" cy="3175"/>
          </a:xfrm>
          <a:custGeom>
            <a:avLst/>
            <a:gdLst/>
            <a:ahLst/>
            <a:cxnLst>
              <a:cxn ang="0">
                <a:pos x="0" y="6"/>
              </a:cxn>
              <a:cxn ang="0">
                <a:pos x="2" y="6"/>
              </a:cxn>
              <a:cxn ang="0">
                <a:pos x="2" y="6"/>
              </a:cxn>
              <a:cxn ang="0">
                <a:pos x="3" y="6"/>
              </a:cxn>
              <a:cxn ang="0">
                <a:pos x="3" y="3"/>
              </a:cxn>
              <a:cxn ang="0">
                <a:pos x="3" y="3"/>
              </a:cxn>
              <a:cxn ang="0">
                <a:pos x="3" y="0"/>
              </a:cxn>
              <a:cxn ang="0">
                <a:pos x="2" y="0"/>
              </a:cxn>
              <a:cxn ang="0">
                <a:pos x="2" y="2"/>
              </a:cxn>
              <a:cxn ang="0">
                <a:pos x="2" y="2"/>
              </a:cxn>
              <a:cxn ang="0">
                <a:pos x="2" y="3"/>
              </a:cxn>
              <a:cxn ang="0">
                <a:pos x="1" y="3"/>
              </a:cxn>
              <a:cxn ang="0">
                <a:pos x="1" y="5"/>
              </a:cxn>
              <a:cxn ang="0">
                <a:pos x="1" y="5"/>
              </a:cxn>
              <a:cxn ang="0">
                <a:pos x="1" y="6"/>
              </a:cxn>
              <a:cxn ang="0">
                <a:pos x="0" y="6"/>
              </a:cxn>
              <a:cxn ang="0">
                <a:pos x="0" y="6"/>
              </a:cxn>
            </a:cxnLst>
            <a:rect l="0" t="0" r="r" b="b"/>
            <a:pathLst>
              <a:path w="3" h="6">
                <a:moveTo>
                  <a:pt x="0" y="6"/>
                </a:moveTo>
                <a:lnTo>
                  <a:pt x="2" y="6"/>
                </a:lnTo>
                <a:lnTo>
                  <a:pt x="2" y="6"/>
                </a:lnTo>
                <a:lnTo>
                  <a:pt x="3" y="6"/>
                </a:lnTo>
                <a:lnTo>
                  <a:pt x="3" y="3"/>
                </a:lnTo>
                <a:lnTo>
                  <a:pt x="3" y="3"/>
                </a:lnTo>
                <a:lnTo>
                  <a:pt x="3" y="0"/>
                </a:lnTo>
                <a:lnTo>
                  <a:pt x="2" y="0"/>
                </a:lnTo>
                <a:lnTo>
                  <a:pt x="2" y="2"/>
                </a:lnTo>
                <a:lnTo>
                  <a:pt x="2" y="2"/>
                </a:lnTo>
                <a:lnTo>
                  <a:pt x="2" y="3"/>
                </a:lnTo>
                <a:lnTo>
                  <a:pt x="1" y="3"/>
                </a:lnTo>
                <a:lnTo>
                  <a:pt x="1" y="5"/>
                </a:lnTo>
                <a:lnTo>
                  <a:pt x="1" y="5"/>
                </a:lnTo>
                <a:lnTo>
                  <a:pt x="1" y="6"/>
                </a:lnTo>
                <a:lnTo>
                  <a:pt x="0" y="6"/>
                </a:lnTo>
                <a:lnTo>
                  <a:pt x="0" y="6"/>
                </a:lnTo>
                <a:close/>
              </a:path>
            </a:pathLst>
          </a:custGeom>
          <a:solidFill>
            <a:srgbClr val="B9AA8C"/>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4" name="Freeform 113">
            <a:extLst>
              <a:ext uri="{FF2B5EF4-FFF2-40B4-BE49-F238E27FC236}">
                <a16:creationId xmlns:a16="http://schemas.microsoft.com/office/drawing/2014/main" id="{4AEFBB64-772F-1577-CC5E-5C02E4C2572C}"/>
              </a:ext>
            </a:extLst>
          </p:cNvPr>
          <p:cNvSpPr>
            <a:spLocks noEditPoints="1"/>
          </p:cNvSpPr>
          <p:nvPr userDrawn="1"/>
        </p:nvSpPr>
        <p:spPr bwMode="auto">
          <a:xfrm>
            <a:off x="7278688" y="458573"/>
            <a:ext cx="23813" cy="22225"/>
          </a:xfrm>
          <a:custGeom>
            <a:avLst/>
            <a:gdLst/>
            <a:ahLst/>
            <a:cxnLst>
              <a:cxn ang="0">
                <a:pos x="42" y="41"/>
              </a:cxn>
              <a:cxn ang="0">
                <a:pos x="41" y="41"/>
              </a:cxn>
              <a:cxn ang="0">
                <a:pos x="42" y="42"/>
              </a:cxn>
              <a:cxn ang="0">
                <a:pos x="43" y="43"/>
              </a:cxn>
              <a:cxn ang="0">
                <a:pos x="46" y="42"/>
              </a:cxn>
              <a:cxn ang="0">
                <a:pos x="45" y="41"/>
              </a:cxn>
              <a:cxn ang="0">
                <a:pos x="45" y="37"/>
              </a:cxn>
              <a:cxn ang="0">
                <a:pos x="44" y="37"/>
              </a:cxn>
              <a:cxn ang="0">
                <a:pos x="43" y="41"/>
              </a:cxn>
              <a:cxn ang="0">
                <a:pos x="42" y="39"/>
              </a:cxn>
              <a:cxn ang="0">
                <a:pos x="42" y="39"/>
              </a:cxn>
              <a:cxn ang="0">
                <a:pos x="42" y="37"/>
              </a:cxn>
              <a:cxn ang="0">
                <a:pos x="43" y="34"/>
              </a:cxn>
              <a:cxn ang="0">
                <a:pos x="42" y="33"/>
              </a:cxn>
              <a:cxn ang="0">
                <a:pos x="43" y="33"/>
              </a:cxn>
              <a:cxn ang="0">
                <a:pos x="42" y="32"/>
              </a:cxn>
              <a:cxn ang="0">
                <a:pos x="41" y="31"/>
              </a:cxn>
              <a:cxn ang="0">
                <a:pos x="41" y="31"/>
              </a:cxn>
              <a:cxn ang="0">
                <a:pos x="40" y="30"/>
              </a:cxn>
              <a:cxn ang="0">
                <a:pos x="40" y="29"/>
              </a:cxn>
              <a:cxn ang="0">
                <a:pos x="38" y="26"/>
              </a:cxn>
              <a:cxn ang="0">
                <a:pos x="38" y="25"/>
              </a:cxn>
              <a:cxn ang="0">
                <a:pos x="37" y="24"/>
              </a:cxn>
              <a:cxn ang="0">
                <a:pos x="37" y="25"/>
              </a:cxn>
              <a:cxn ang="0">
                <a:pos x="36" y="24"/>
              </a:cxn>
              <a:cxn ang="0">
                <a:pos x="35" y="26"/>
              </a:cxn>
              <a:cxn ang="0">
                <a:pos x="35" y="36"/>
              </a:cxn>
              <a:cxn ang="0">
                <a:pos x="35" y="32"/>
              </a:cxn>
              <a:cxn ang="0">
                <a:pos x="36" y="26"/>
              </a:cxn>
              <a:cxn ang="0">
                <a:pos x="37" y="26"/>
              </a:cxn>
              <a:cxn ang="0">
                <a:pos x="37" y="29"/>
              </a:cxn>
              <a:cxn ang="0">
                <a:pos x="38" y="30"/>
              </a:cxn>
              <a:cxn ang="0">
                <a:pos x="38" y="31"/>
              </a:cxn>
              <a:cxn ang="0">
                <a:pos x="40" y="32"/>
              </a:cxn>
              <a:cxn ang="0">
                <a:pos x="41" y="37"/>
              </a:cxn>
              <a:cxn ang="0">
                <a:pos x="41" y="39"/>
              </a:cxn>
              <a:cxn ang="0">
                <a:pos x="4" y="1"/>
              </a:cxn>
              <a:cxn ang="0">
                <a:pos x="3" y="1"/>
              </a:cxn>
              <a:cxn ang="0">
                <a:pos x="2" y="3"/>
              </a:cxn>
              <a:cxn ang="0">
                <a:pos x="2" y="5"/>
              </a:cxn>
              <a:cxn ang="0">
                <a:pos x="3" y="5"/>
              </a:cxn>
              <a:cxn ang="0">
                <a:pos x="3" y="6"/>
              </a:cxn>
              <a:cxn ang="0">
                <a:pos x="2" y="6"/>
              </a:cxn>
              <a:cxn ang="0">
                <a:pos x="0" y="9"/>
              </a:cxn>
              <a:cxn ang="0">
                <a:pos x="5" y="8"/>
              </a:cxn>
              <a:cxn ang="0">
                <a:pos x="21" y="8"/>
              </a:cxn>
              <a:cxn ang="0">
                <a:pos x="3" y="6"/>
              </a:cxn>
              <a:cxn ang="0">
                <a:pos x="4" y="5"/>
              </a:cxn>
              <a:cxn ang="0">
                <a:pos x="21" y="5"/>
              </a:cxn>
              <a:cxn ang="0">
                <a:pos x="30" y="4"/>
              </a:cxn>
              <a:cxn ang="0">
                <a:pos x="32" y="1"/>
              </a:cxn>
              <a:cxn ang="0">
                <a:pos x="31" y="0"/>
              </a:cxn>
              <a:cxn ang="0">
                <a:pos x="30" y="1"/>
              </a:cxn>
              <a:cxn ang="0">
                <a:pos x="31" y="3"/>
              </a:cxn>
              <a:cxn ang="0">
                <a:pos x="18" y="4"/>
              </a:cxn>
              <a:cxn ang="0">
                <a:pos x="3" y="1"/>
              </a:cxn>
              <a:cxn ang="0">
                <a:pos x="4" y="1"/>
              </a:cxn>
            </a:cxnLst>
            <a:rect l="0" t="0" r="r" b="b"/>
            <a:pathLst>
              <a:path w="46" h="43">
                <a:moveTo>
                  <a:pt x="42" y="39"/>
                </a:moveTo>
                <a:lnTo>
                  <a:pt x="42" y="41"/>
                </a:lnTo>
                <a:lnTo>
                  <a:pt x="41" y="41"/>
                </a:lnTo>
                <a:lnTo>
                  <a:pt x="41" y="41"/>
                </a:lnTo>
                <a:lnTo>
                  <a:pt x="42" y="41"/>
                </a:lnTo>
                <a:lnTo>
                  <a:pt x="42" y="42"/>
                </a:lnTo>
                <a:lnTo>
                  <a:pt x="43" y="42"/>
                </a:lnTo>
                <a:lnTo>
                  <a:pt x="43" y="43"/>
                </a:lnTo>
                <a:lnTo>
                  <a:pt x="46" y="43"/>
                </a:lnTo>
                <a:lnTo>
                  <a:pt x="46" y="42"/>
                </a:lnTo>
                <a:lnTo>
                  <a:pt x="45" y="42"/>
                </a:lnTo>
                <a:lnTo>
                  <a:pt x="45" y="41"/>
                </a:lnTo>
                <a:lnTo>
                  <a:pt x="45" y="41"/>
                </a:lnTo>
                <a:lnTo>
                  <a:pt x="45" y="37"/>
                </a:lnTo>
                <a:lnTo>
                  <a:pt x="44" y="37"/>
                </a:lnTo>
                <a:lnTo>
                  <a:pt x="44" y="37"/>
                </a:lnTo>
                <a:lnTo>
                  <a:pt x="43" y="37"/>
                </a:lnTo>
                <a:lnTo>
                  <a:pt x="43" y="41"/>
                </a:lnTo>
                <a:lnTo>
                  <a:pt x="42" y="41"/>
                </a:lnTo>
                <a:lnTo>
                  <a:pt x="42" y="39"/>
                </a:lnTo>
                <a:lnTo>
                  <a:pt x="42" y="39"/>
                </a:lnTo>
                <a:lnTo>
                  <a:pt x="42" y="39"/>
                </a:lnTo>
                <a:lnTo>
                  <a:pt x="42" y="39"/>
                </a:lnTo>
                <a:lnTo>
                  <a:pt x="42" y="37"/>
                </a:lnTo>
                <a:lnTo>
                  <a:pt x="43" y="37"/>
                </a:lnTo>
                <a:lnTo>
                  <a:pt x="43" y="34"/>
                </a:lnTo>
                <a:lnTo>
                  <a:pt x="42" y="34"/>
                </a:lnTo>
                <a:lnTo>
                  <a:pt x="42" y="33"/>
                </a:lnTo>
                <a:lnTo>
                  <a:pt x="43" y="33"/>
                </a:lnTo>
                <a:lnTo>
                  <a:pt x="43" y="33"/>
                </a:lnTo>
                <a:lnTo>
                  <a:pt x="42" y="33"/>
                </a:lnTo>
                <a:lnTo>
                  <a:pt x="42" y="32"/>
                </a:lnTo>
                <a:lnTo>
                  <a:pt x="41" y="32"/>
                </a:lnTo>
                <a:lnTo>
                  <a:pt x="41" y="31"/>
                </a:lnTo>
                <a:lnTo>
                  <a:pt x="41" y="31"/>
                </a:lnTo>
                <a:lnTo>
                  <a:pt x="41" y="31"/>
                </a:lnTo>
                <a:lnTo>
                  <a:pt x="40" y="31"/>
                </a:lnTo>
                <a:lnTo>
                  <a:pt x="40" y="30"/>
                </a:lnTo>
                <a:lnTo>
                  <a:pt x="40" y="30"/>
                </a:lnTo>
                <a:lnTo>
                  <a:pt x="40" y="29"/>
                </a:lnTo>
                <a:lnTo>
                  <a:pt x="38" y="29"/>
                </a:lnTo>
                <a:lnTo>
                  <a:pt x="38" y="26"/>
                </a:lnTo>
                <a:lnTo>
                  <a:pt x="38" y="26"/>
                </a:lnTo>
                <a:lnTo>
                  <a:pt x="38" y="25"/>
                </a:lnTo>
                <a:lnTo>
                  <a:pt x="37" y="25"/>
                </a:lnTo>
                <a:lnTo>
                  <a:pt x="37" y="24"/>
                </a:lnTo>
                <a:lnTo>
                  <a:pt x="37" y="24"/>
                </a:lnTo>
                <a:lnTo>
                  <a:pt x="37" y="25"/>
                </a:lnTo>
                <a:lnTo>
                  <a:pt x="36" y="25"/>
                </a:lnTo>
                <a:lnTo>
                  <a:pt x="36" y="24"/>
                </a:lnTo>
                <a:lnTo>
                  <a:pt x="35" y="24"/>
                </a:lnTo>
                <a:lnTo>
                  <a:pt x="35" y="26"/>
                </a:lnTo>
                <a:lnTo>
                  <a:pt x="35" y="26"/>
                </a:lnTo>
                <a:lnTo>
                  <a:pt x="35" y="36"/>
                </a:lnTo>
                <a:lnTo>
                  <a:pt x="35" y="36"/>
                </a:lnTo>
                <a:lnTo>
                  <a:pt x="35" y="32"/>
                </a:lnTo>
                <a:lnTo>
                  <a:pt x="36" y="32"/>
                </a:lnTo>
                <a:lnTo>
                  <a:pt x="36" y="26"/>
                </a:lnTo>
                <a:lnTo>
                  <a:pt x="37" y="26"/>
                </a:lnTo>
                <a:lnTo>
                  <a:pt x="37" y="26"/>
                </a:lnTo>
                <a:lnTo>
                  <a:pt x="37" y="26"/>
                </a:lnTo>
                <a:lnTo>
                  <a:pt x="37" y="29"/>
                </a:lnTo>
                <a:lnTo>
                  <a:pt x="38" y="29"/>
                </a:lnTo>
                <a:lnTo>
                  <a:pt x="38" y="30"/>
                </a:lnTo>
                <a:lnTo>
                  <a:pt x="38" y="30"/>
                </a:lnTo>
                <a:lnTo>
                  <a:pt x="38" y="31"/>
                </a:lnTo>
                <a:lnTo>
                  <a:pt x="40" y="31"/>
                </a:lnTo>
                <a:lnTo>
                  <a:pt x="40" y="32"/>
                </a:lnTo>
                <a:lnTo>
                  <a:pt x="41" y="32"/>
                </a:lnTo>
                <a:lnTo>
                  <a:pt x="41" y="37"/>
                </a:lnTo>
                <a:lnTo>
                  <a:pt x="41" y="37"/>
                </a:lnTo>
                <a:lnTo>
                  <a:pt x="41" y="39"/>
                </a:lnTo>
                <a:lnTo>
                  <a:pt x="42" y="39"/>
                </a:lnTo>
                <a:close/>
                <a:moveTo>
                  <a:pt x="4" y="1"/>
                </a:moveTo>
                <a:lnTo>
                  <a:pt x="3" y="1"/>
                </a:lnTo>
                <a:lnTo>
                  <a:pt x="3" y="1"/>
                </a:lnTo>
                <a:lnTo>
                  <a:pt x="2" y="1"/>
                </a:lnTo>
                <a:lnTo>
                  <a:pt x="2" y="3"/>
                </a:lnTo>
                <a:lnTo>
                  <a:pt x="2" y="3"/>
                </a:lnTo>
                <a:lnTo>
                  <a:pt x="2" y="5"/>
                </a:lnTo>
                <a:lnTo>
                  <a:pt x="3" y="5"/>
                </a:lnTo>
                <a:lnTo>
                  <a:pt x="3" y="5"/>
                </a:lnTo>
                <a:lnTo>
                  <a:pt x="3" y="5"/>
                </a:lnTo>
                <a:lnTo>
                  <a:pt x="3" y="6"/>
                </a:lnTo>
                <a:lnTo>
                  <a:pt x="2" y="6"/>
                </a:lnTo>
                <a:lnTo>
                  <a:pt x="2" y="6"/>
                </a:lnTo>
                <a:lnTo>
                  <a:pt x="0" y="6"/>
                </a:lnTo>
                <a:lnTo>
                  <a:pt x="0" y="9"/>
                </a:lnTo>
                <a:lnTo>
                  <a:pt x="5" y="9"/>
                </a:lnTo>
                <a:lnTo>
                  <a:pt x="5" y="8"/>
                </a:lnTo>
                <a:lnTo>
                  <a:pt x="21" y="8"/>
                </a:lnTo>
                <a:lnTo>
                  <a:pt x="21" y="8"/>
                </a:lnTo>
                <a:lnTo>
                  <a:pt x="3" y="8"/>
                </a:lnTo>
                <a:lnTo>
                  <a:pt x="3" y="6"/>
                </a:lnTo>
                <a:lnTo>
                  <a:pt x="4" y="6"/>
                </a:lnTo>
                <a:lnTo>
                  <a:pt x="4" y="5"/>
                </a:lnTo>
                <a:lnTo>
                  <a:pt x="21" y="5"/>
                </a:lnTo>
                <a:lnTo>
                  <a:pt x="21" y="5"/>
                </a:lnTo>
                <a:lnTo>
                  <a:pt x="30" y="5"/>
                </a:lnTo>
                <a:lnTo>
                  <a:pt x="30" y="4"/>
                </a:lnTo>
                <a:lnTo>
                  <a:pt x="32" y="4"/>
                </a:lnTo>
                <a:lnTo>
                  <a:pt x="32" y="1"/>
                </a:lnTo>
                <a:lnTo>
                  <a:pt x="31" y="1"/>
                </a:lnTo>
                <a:lnTo>
                  <a:pt x="31" y="0"/>
                </a:lnTo>
                <a:lnTo>
                  <a:pt x="30" y="0"/>
                </a:lnTo>
                <a:lnTo>
                  <a:pt x="30" y="1"/>
                </a:lnTo>
                <a:lnTo>
                  <a:pt x="31" y="1"/>
                </a:lnTo>
                <a:lnTo>
                  <a:pt x="31" y="3"/>
                </a:lnTo>
                <a:lnTo>
                  <a:pt x="18" y="3"/>
                </a:lnTo>
                <a:lnTo>
                  <a:pt x="18" y="4"/>
                </a:lnTo>
                <a:lnTo>
                  <a:pt x="3" y="4"/>
                </a:lnTo>
                <a:lnTo>
                  <a:pt x="3" y="1"/>
                </a:lnTo>
                <a:lnTo>
                  <a:pt x="4" y="1"/>
                </a:lnTo>
                <a:lnTo>
                  <a:pt x="4" y="1"/>
                </a:lnTo>
                <a:close/>
              </a:path>
            </a:pathLst>
          </a:custGeom>
          <a:solidFill>
            <a:srgbClr val="988A5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5" name="Freeform 114">
            <a:extLst>
              <a:ext uri="{FF2B5EF4-FFF2-40B4-BE49-F238E27FC236}">
                <a16:creationId xmlns:a16="http://schemas.microsoft.com/office/drawing/2014/main" id="{FF8780A7-611C-69EA-E0BD-B129B98DD3E6}"/>
              </a:ext>
            </a:extLst>
          </p:cNvPr>
          <p:cNvSpPr>
            <a:spLocks/>
          </p:cNvSpPr>
          <p:nvPr userDrawn="1"/>
        </p:nvSpPr>
        <p:spPr bwMode="auto">
          <a:xfrm>
            <a:off x="7270750" y="477623"/>
            <a:ext cx="3175" cy="3175"/>
          </a:xfrm>
          <a:custGeom>
            <a:avLst/>
            <a:gdLst/>
            <a:ahLst/>
            <a:cxnLst>
              <a:cxn ang="0">
                <a:pos x="0" y="5"/>
              </a:cxn>
              <a:cxn ang="0">
                <a:pos x="0" y="5"/>
              </a:cxn>
              <a:cxn ang="0">
                <a:pos x="0" y="6"/>
              </a:cxn>
              <a:cxn ang="0">
                <a:pos x="3" y="6"/>
              </a:cxn>
              <a:cxn ang="0">
                <a:pos x="3" y="6"/>
              </a:cxn>
              <a:cxn ang="0">
                <a:pos x="4" y="6"/>
              </a:cxn>
              <a:cxn ang="0">
                <a:pos x="4" y="5"/>
              </a:cxn>
              <a:cxn ang="0">
                <a:pos x="5" y="5"/>
              </a:cxn>
              <a:cxn ang="0">
                <a:pos x="5" y="6"/>
              </a:cxn>
              <a:cxn ang="0">
                <a:pos x="6" y="6"/>
              </a:cxn>
              <a:cxn ang="0">
                <a:pos x="6" y="4"/>
              </a:cxn>
              <a:cxn ang="0">
                <a:pos x="5" y="4"/>
              </a:cxn>
              <a:cxn ang="0">
                <a:pos x="5" y="4"/>
              </a:cxn>
              <a:cxn ang="0">
                <a:pos x="5" y="4"/>
              </a:cxn>
              <a:cxn ang="0">
                <a:pos x="5" y="0"/>
              </a:cxn>
              <a:cxn ang="0">
                <a:pos x="4" y="0"/>
              </a:cxn>
              <a:cxn ang="0">
                <a:pos x="4" y="2"/>
              </a:cxn>
              <a:cxn ang="0">
                <a:pos x="4" y="2"/>
              </a:cxn>
              <a:cxn ang="0">
                <a:pos x="4" y="2"/>
              </a:cxn>
              <a:cxn ang="0">
                <a:pos x="3" y="2"/>
              </a:cxn>
              <a:cxn ang="0">
                <a:pos x="3" y="4"/>
              </a:cxn>
              <a:cxn ang="0">
                <a:pos x="2" y="4"/>
              </a:cxn>
              <a:cxn ang="0">
                <a:pos x="2" y="2"/>
              </a:cxn>
              <a:cxn ang="0">
                <a:pos x="0" y="2"/>
              </a:cxn>
              <a:cxn ang="0">
                <a:pos x="0" y="5"/>
              </a:cxn>
            </a:cxnLst>
            <a:rect l="0" t="0" r="r" b="b"/>
            <a:pathLst>
              <a:path w="6" h="6">
                <a:moveTo>
                  <a:pt x="0" y="5"/>
                </a:moveTo>
                <a:lnTo>
                  <a:pt x="0" y="5"/>
                </a:lnTo>
                <a:lnTo>
                  <a:pt x="0" y="6"/>
                </a:lnTo>
                <a:lnTo>
                  <a:pt x="3" y="6"/>
                </a:lnTo>
                <a:lnTo>
                  <a:pt x="3" y="6"/>
                </a:lnTo>
                <a:lnTo>
                  <a:pt x="4" y="6"/>
                </a:lnTo>
                <a:lnTo>
                  <a:pt x="4" y="5"/>
                </a:lnTo>
                <a:lnTo>
                  <a:pt x="5" y="5"/>
                </a:lnTo>
                <a:lnTo>
                  <a:pt x="5" y="6"/>
                </a:lnTo>
                <a:lnTo>
                  <a:pt x="6" y="6"/>
                </a:lnTo>
                <a:lnTo>
                  <a:pt x="6" y="4"/>
                </a:lnTo>
                <a:lnTo>
                  <a:pt x="5" y="4"/>
                </a:lnTo>
                <a:lnTo>
                  <a:pt x="5" y="4"/>
                </a:lnTo>
                <a:lnTo>
                  <a:pt x="5" y="4"/>
                </a:lnTo>
                <a:lnTo>
                  <a:pt x="5" y="0"/>
                </a:lnTo>
                <a:lnTo>
                  <a:pt x="4" y="0"/>
                </a:lnTo>
                <a:lnTo>
                  <a:pt x="4" y="2"/>
                </a:lnTo>
                <a:lnTo>
                  <a:pt x="4" y="2"/>
                </a:lnTo>
                <a:lnTo>
                  <a:pt x="4" y="2"/>
                </a:lnTo>
                <a:lnTo>
                  <a:pt x="3" y="2"/>
                </a:lnTo>
                <a:lnTo>
                  <a:pt x="3" y="4"/>
                </a:lnTo>
                <a:lnTo>
                  <a:pt x="2" y="4"/>
                </a:lnTo>
                <a:lnTo>
                  <a:pt x="2" y="2"/>
                </a:lnTo>
                <a:lnTo>
                  <a:pt x="0" y="2"/>
                </a:lnTo>
                <a:lnTo>
                  <a:pt x="0" y="5"/>
                </a:lnTo>
                <a:close/>
              </a:path>
            </a:pathLst>
          </a:custGeom>
          <a:solidFill>
            <a:srgbClr val="988A5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6" name="Freeform 115">
            <a:extLst>
              <a:ext uri="{FF2B5EF4-FFF2-40B4-BE49-F238E27FC236}">
                <a16:creationId xmlns:a16="http://schemas.microsoft.com/office/drawing/2014/main" id="{654F13AA-1C3D-928E-54A6-06D7D9FC1244}"/>
              </a:ext>
            </a:extLst>
          </p:cNvPr>
          <p:cNvSpPr>
            <a:spLocks/>
          </p:cNvSpPr>
          <p:nvPr userDrawn="1"/>
        </p:nvSpPr>
        <p:spPr bwMode="auto">
          <a:xfrm>
            <a:off x="7275513" y="477623"/>
            <a:ext cx="1588" cy="3175"/>
          </a:xfrm>
          <a:custGeom>
            <a:avLst/>
            <a:gdLst/>
            <a:ahLst/>
            <a:cxnLst>
              <a:cxn ang="0">
                <a:pos x="1" y="0"/>
              </a:cxn>
              <a:cxn ang="0">
                <a:pos x="1" y="2"/>
              </a:cxn>
              <a:cxn ang="0">
                <a:pos x="1" y="2"/>
              </a:cxn>
              <a:cxn ang="0">
                <a:pos x="1" y="2"/>
              </a:cxn>
              <a:cxn ang="0">
                <a:pos x="0" y="2"/>
              </a:cxn>
              <a:cxn ang="0">
                <a:pos x="0" y="6"/>
              </a:cxn>
              <a:cxn ang="0">
                <a:pos x="2" y="6"/>
              </a:cxn>
              <a:cxn ang="0">
                <a:pos x="2" y="0"/>
              </a:cxn>
              <a:cxn ang="0">
                <a:pos x="1" y="0"/>
              </a:cxn>
            </a:cxnLst>
            <a:rect l="0" t="0" r="r" b="b"/>
            <a:pathLst>
              <a:path w="2" h="6">
                <a:moveTo>
                  <a:pt x="1" y="0"/>
                </a:moveTo>
                <a:lnTo>
                  <a:pt x="1" y="2"/>
                </a:lnTo>
                <a:lnTo>
                  <a:pt x="1" y="2"/>
                </a:lnTo>
                <a:lnTo>
                  <a:pt x="1" y="2"/>
                </a:lnTo>
                <a:lnTo>
                  <a:pt x="0" y="2"/>
                </a:lnTo>
                <a:lnTo>
                  <a:pt x="0" y="6"/>
                </a:lnTo>
                <a:lnTo>
                  <a:pt x="2" y="6"/>
                </a:lnTo>
                <a:lnTo>
                  <a:pt x="2" y="0"/>
                </a:lnTo>
                <a:lnTo>
                  <a:pt x="1" y="0"/>
                </a:lnTo>
                <a:close/>
              </a:path>
            </a:pathLst>
          </a:custGeom>
          <a:solidFill>
            <a:srgbClr val="B66E3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7" name="Freeform 116">
            <a:extLst>
              <a:ext uri="{FF2B5EF4-FFF2-40B4-BE49-F238E27FC236}">
                <a16:creationId xmlns:a16="http://schemas.microsoft.com/office/drawing/2014/main" id="{48D2EB18-1916-4F6F-8867-EEF53AEEC0EB}"/>
              </a:ext>
            </a:extLst>
          </p:cNvPr>
          <p:cNvSpPr>
            <a:spLocks/>
          </p:cNvSpPr>
          <p:nvPr userDrawn="1"/>
        </p:nvSpPr>
        <p:spPr bwMode="auto">
          <a:xfrm>
            <a:off x="7270750" y="480798"/>
            <a:ext cx="1588" cy="1588"/>
          </a:xfrm>
          <a:custGeom>
            <a:avLst/>
            <a:gdLst/>
            <a:ahLst/>
            <a:cxnLst>
              <a:cxn ang="0">
                <a:pos x="0" y="2"/>
              </a:cxn>
              <a:cxn ang="0">
                <a:pos x="2" y="2"/>
              </a:cxn>
              <a:cxn ang="0">
                <a:pos x="2" y="1"/>
              </a:cxn>
              <a:cxn ang="0">
                <a:pos x="2" y="1"/>
              </a:cxn>
              <a:cxn ang="0">
                <a:pos x="2" y="0"/>
              </a:cxn>
              <a:cxn ang="0">
                <a:pos x="1" y="0"/>
              </a:cxn>
              <a:cxn ang="0">
                <a:pos x="1" y="1"/>
              </a:cxn>
              <a:cxn ang="0">
                <a:pos x="1" y="1"/>
              </a:cxn>
              <a:cxn ang="0">
                <a:pos x="1" y="2"/>
              </a:cxn>
              <a:cxn ang="0">
                <a:pos x="0" y="2"/>
              </a:cxn>
              <a:cxn ang="0">
                <a:pos x="0" y="2"/>
              </a:cxn>
            </a:cxnLst>
            <a:rect l="0" t="0" r="r" b="b"/>
            <a:pathLst>
              <a:path w="2" h="2">
                <a:moveTo>
                  <a:pt x="0" y="2"/>
                </a:moveTo>
                <a:lnTo>
                  <a:pt x="2" y="2"/>
                </a:lnTo>
                <a:lnTo>
                  <a:pt x="2" y="1"/>
                </a:lnTo>
                <a:lnTo>
                  <a:pt x="2" y="1"/>
                </a:lnTo>
                <a:lnTo>
                  <a:pt x="2" y="0"/>
                </a:lnTo>
                <a:lnTo>
                  <a:pt x="1" y="0"/>
                </a:lnTo>
                <a:lnTo>
                  <a:pt x="1" y="1"/>
                </a:lnTo>
                <a:lnTo>
                  <a:pt x="1" y="1"/>
                </a:lnTo>
                <a:lnTo>
                  <a:pt x="1" y="2"/>
                </a:lnTo>
                <a:lnTo>
                  <a:pt x="0" y="2"/>
                </a:lnTo>
                <a:lnTo>
                  <a:pt x="0" y="2"/>
                </a:lnTo>
                <a:close/>
              </a:path>
            </a:pathLst>
          </a:custGeom>
          <a:solidFill>
            <a:srgbClr val="98693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8" name="Freeform 117">
            <a:extLst>
              <a:ext uri="{FF2B5EF4-FFF2-40B4-BE49-F238E27FC236}">
                <a16:creationId xmlns:a16="http://schemas.microsoft.com/office/drawing/2014/main" id="{B47AC43D-89CA-6BD9-AB98-18FAB535AC5F}"/>
              </a:ext>
            </a:extLst>
          </p:cNvPr>
          <p:cNvSpPr>
            <a:spLocks/>
          </p:cNvSpPr>
          <p:nvPr userDrawn="1"/>
        </p:nvSpPr>
        <p:spPr bwMode="auto">
          <a:xfrm>
            <a:off x="7267575" y="480798"/>
            <a:ext cx="3175" cy="3175"/>
          </a:xfrm>
          <a:custGeom>
            <a:avLst/>
            <a:gdLst/>
            <a:ahLst/>
            <a:cxnLst>
              <a:cxn ang="0">
                <a:pos x="4" y="2"/>
              </a:cxn>
              <a:cxn ang="0">
                <a:pos x="4" y="2"/>
              </a:cxn>
              <a:cxn ang="0">
                <a:pos x="5" y="2"/>
              </a:cxn>
              <a:cxn ang="0">
                <a:pos x="5" y="1"/>
              </a:cxn>
              <a:cxn ang="0">
                <a:pos x="5" y="1"/>
              </a:cxn>
              <a:cxn ang="0">
                <a:pos x="5" y="0"/>
              </a:cxn>
              <a:cxn ang="0">
                <a:pos x="3" y="0"/>
              </a:cxn>
              <a:cxn ang="0">
                <a:pos x="3" y="1"/>
              </a:cxn>
              <a:cxn ang="0">
                <a:pos x="2" y="1"/>
              </a:cxn>
              <a:cxn ang="0">
                <a:pos x="2" y="1"/>
              </a:cxn>
              <a:cxn ang="0">
                <a:pos x="2" y="1"/>
              </a:cxn>
              <a:cxn ang="0">
                <a:pos x="2" y="2"/>
              </a:cxn>
              <a:cxn ang="0">
                <a:pos x="1" y="2"/>
              </a:cxn>
              <a:cxn ang="0">
                <a:pos x="1" y="4"/>
              </a:cxn>
              <a:cxn ang="0">
                <a:pos x="0" y="4"/>
              </a:cxn>
              <a:cxn ang="0">
                <a:pos x="0" y="6"/>
              </a:cxn>
              <a:cxn ang="0">
                <a:pos x="2" y="6"/>
              </a:cxn>
              <a:cxn ang="0">
                <a:pos x="2" y="5"/>
              </a:cxn>
              <a:cxn ang="0">
                <a:pos x="2" y="5"/>
              </a:cxn>
              <a:cxn ang="0">
                <a:pos x="2" y="4"/>
              </a:cxn>
              <a:cxn ang="0">
                <a:pos x="3" y="4"/>
              </a:cxn>
              <a:cxn ang="0">
                <a:pos x="3" y="2"/>
              </a:cxn>
              <a:cxn ang="0">
                <a:pos x="4" y="2"/>
              </a:cxn>
            </a:cxnLst>
            <a:rect l="0" t="0" r="r" b="b"/>
            <a:pathLst>
              <a:path w="5" h="6">
                <a:moveTo>
                  <a:pt x="4" y="2"/>
                </a:moveTo>
                <a:lnTo>
                  <a:pt x="4" y="2"/>
                </a:lnTo>
                <a:lnTo>
                  <a:pt x="5" y="2"/>
                </a:lnTo>
                <a:lnTo>
                  <a:pt x="5" y="1"/>
                </a:lnTo>
                <a:lnTo>
                  <a:pt x="5" y="1"/>
                </a:lnTo>
                <a:lnTo>
                  <a:pt x="5" y="0"/>
                </a:lnTo>
                <a:lnTo>
                  <a:pt x="3" y="0"/>
                </a:lnTo>
                <a:lnTo>
                  <a:pt x="3" y="1"/>
                </a:lnTo>
                <a:lnTo>
                  <a:pt x="2" y="1"/>
                </a:lnTo>
                <a:lnTo>
                  <a:pt x="2" y="1"/>
                </a:lnTo>
                <a:lnTo>
                  <a:pt x="2" y="1"/>
                </a:lnTo>
                <a:lnTo>
                  <a:pt x="2" y="2"/>
                </a:lnTo>
                <a:lnTo>
                  <a:pt x="1" y="2"/>
                </a:lnTo>
                <a:lnTo>
                  <a:pt x="1" y="4"/>
                </a:lnTo>
                <a:lnTo>
                  <a:pt x="0" y="4"/>
                </a:lnTo>
                <a:lnTo>
                  <a:pt x="0" y="6"/>
                </a:lnTo>
                <a:lnTo>
                  <a:pt x="2" y="6"/>
                </a:lnTo>
                <a:lnTo>
                  <a:pt x="2" y="5"/>
                </a:lnTo>
                <a:lnTo>
                  <a:pt x="2" y="5"/>
                </a:lnTo>
                <a:lnTo>
                  <a:pt x="2" y="4"/>
                </a:lnTo>
                <a:lnTo>
                  <a:pt x="3" y="4"/>
                </a:lnTo>
                <a:lnTo>
                  <a:pt x="3" y="2"/>
                </a:lnTo>
                <a:lnTo>
                  <a:pt x="4" y="2"/>
                </a:lnTo>
                <a:close/>
              </a:path>
            </a:pathLst>
          </a:custGeom>
          <a:solidFill>
            <a:srgbClr val="988F6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9" name="Freeform 118">
            <a:extLst>
              <a:ext uri="{FF2B5EF4-FFF2-40B4-BE49-F238E27FC236}">
                <a16:creationId xmlns:a16="http://schemas.microsoft.com/office/drawing/2014/main" id="{31A5C307-4206-F7BD-E5DA-4C0AA7B06341}"/>
              </a:ext>
            </a:extLst>
          </p:cNvPr>
          <p:cNvSpPr>
            <a:spLocks/>
          </p:cNvSpPr>
          <p:nvPr userDrawn="1"/>
        </p:nvSpPr>
        <p:spPr bwMode="auto">
          <a:xfrm>
            <a:off x="7272338" y="480798"/>
            <a:ext cx="1588" cy="1588"/>
          </a:xfrm>
          <a:custGeom>
            <a:avLst/>
            <a:gdLst/>
            <a:ahLst/>
            <a:cxnLst>
              <a:cxn ang="0">
                <a:pos x="1" y="3"/>
              </a:cxn>
              <a:cxn ang="0">
                <a:pos x="1" y="1"/>
              </a:cxn>
              <a:cxn ang="0">
                <a:pos x="2" y="1"/>
              </a:cxn>
              <a:cxn ang="0">
                <a:pos x="2" y="0"/>
              </a:cxn>
              <a:cxn ang="0">
                <a:pos x="1" y="0"/>
              </a:cxn>
              <a:cxn ang="0">
                <a:pos x="1" y="1"/>
              </a:cxn>
              <a:cxn ang="0">
                <a:pos x="0" y="1"/>
              </a:cxn>
              <a:cxn ang="0">
                <a:pos x="0" y="3"/>
              </a:cxn>
              <a:cxn ang="0">
                <a:pos x="1" y="3"/>
              </a:cxn>
            </a:cxnLst>
            <a:rect l="0" t="0" r="r" b="b"/>
            <a:pathLst>
              <a:path w="2" h="3">
                <a:moveTo>
                  <a:pt x="1" y="3"/>
                </a:moveTo>
                <a:lnTo>
                  <a:pt x="1" y="1"/>
                </a:lnTo>
                <a:lnTo>
                  <a:pt x="2" y="1"/>
                </a:lnTo>
                <a:lnTo>
                  <a:pt x="2" y="0"/>
                </a:lnTo>
                <a:lnTo>
                  <a:pt x="1" y="0"/>
                </a:lnTo>
                <a:lnTo>
                  <a:pt x="1" y="1"/>
                </a:lnTo>
                <a:lnTo>
                  <a:pt x="0" y="1"/>
                </a:lnTo>
                <a:lnTo>
                  <a:pt x="0" y="3"/>
                </a:lnTo>
                <a:lnTo>
                  <a:pt x="1" y="3"/>
                </a:lnTo>
                <a:close/>
              </a:path>
            </a:pathLst>
          </a:custGeom>
          <a:solidFill>
            <a:srgbClr val="98502B"/>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0" name="Freeform 119">
            <a:extLst>
              <a:ext uri="{FF2B5EF4-FFF2-40B4-BE49-F238E27FC236}">
                <a16:creationId xmlns:a16="http://schemas.microsoft.com/office/drawing/2014/main" id="{DC9F5EE1-7D84-E20A-C393-7F9A0EB24A4B}"/>
              </a:ext>
            </a:extLst>
          </p:cNvPr>
          <p:cNvSpPr>
            <a:spLocks/>
          </p:cNvSpPr>
          <p:nvPr userDrawn="1"/>
        </p:nvSpPr>
        <p:spPr bwMode="auto">
          <a:xfrm>
            <a:off x="7300913" y="480798"/>
            <a:ext cx="1588" cy="1588"/>
          </a:xfrm>
          <a:custGeom>
            <a:avLst/>
            <a:gdLst/>
            <a:ahLst/>
            <a:cxnLst>
              <a:cxn ang="0">
                <a:pos x="0" y="1"/>
              </a:cxn>
              <a:cxn ang="0">
                <a:pos x="0" y="1"/>
              </a:cxn>
              <a:cxn ang="0">
                <a:pos x="0" y="1"/>
              </a:cxn>
              <a:cxn ang="0">
                <a:pos x="0" y="2"/>
              </a:cxn>
              <a:cxn ang="0">
                <a:pos x="1" y="2"/>
              </a:cxn>
              <a:cxn ang="0">
                <a:pos x="1" y="2"/>
              </a:cxn>
              <a:cxn ang="0">
                <a:pos x="2" y="2"/>
              </a:cxn>
              <a:cxn ang="0">
                <a:pos x="2" y="3"/>
              </a:cxn>
              <a:cxn ang="0">
                <a:pos x="3" y="3"/>
              </a:cxn>
              <a:cxn ang="0">
                <a:pos x="3" y="3"/>
              </a:cxn>
              <a:cxn ang="0">
                <a:pos x="4" y="3"/>
              </a:cxn>
              <a:cxn ang="0">
                <a:pos x="4" y="4"/>
              </a:cxn>
              <a:cxn ang="0">
                <a:pos x="4" y="4"/>
              </a:cxn>
              <a:cxn ang="0">
                <a:pos x="4" y="4"/>
              </a:cxn>
              <a:cxn ang="0">
                <a:pos x="5" y="4"/>
              </a:cxn>
              <a:cxn ang="0">
                <a:pos x="5" y="4"/>
              </a:cxn>
              <a:cxn ang="0">
                <a:pos x="5" y="4"/>
              </a:cxn>
              <a:cxn ang="0">
                <a:pos x="5" y="3"/>
              </a:cxn>
              <a:cxn ang="0">
                <a:pos x="4" y="3"/>
              </a:cxn>
              <a:cxn ang="0">
                <a:pos x="4" y="2"/>
              </a:cxn>
              <a:cxn ang="0">
                <a:pos x="4" y="2"/>
              </a:cxn>
              <a:cxn ang="0">
                <a:pos x="4" y="1"/>
              </a:cxn>
              <a:cxn ang="0">
                <a:pos x="1" y="1"/>
              </a:cxn>
              <a:cxn ang="0">
                <a:pos x="1" y="0"/>
              </a:cxn>
              <a:cxn ang="0">
                <a:pos x="0" y="0"/>
              </a:cxn>
              <a:cxn ang="0">
                <a:pos x="0" y="1"/>
              </a:cxn>
              <a:cxn ang="0">
                <a:pos x="0" y="1"/>
              </a:cxn>
            </a:cxnLst>
            <a:rect l="0" t="0" r="r" b="b"/>
            <a:pathLst>
              <a:path w="5" h="4">
                <a:moveTo>
                  <a:pt x="0" y="1"/>
                </a:moveTo>
                <a:lnTo>
                  <a:pt x="0" y="1"/>
                </a:lnTo>
                <a:lnTo>
                  <a:pt x="0" y="1"/>
                </a:lnTo>
                <a:lnTo>
                  <a:pt x="0" y="2"/>
                </a:lnTo>
                <a:lnTo>
                  <a:pt x="1" y="2"/>
                </a:lnTo>
                <a:lnTo>
                  <a:pt x="1" y="2"/>
                </a:lnTo>
                <a:lnTo>
                  <a:pt x="2" y="2"/>
                </a:lnTo>
                <a:lnTo>
                  <a:pt x="2" y="3"/>
                </a:lnTo>
                <a:lnTo>
                  <a:pt x="3" y="3"/>
                </a:lnTo>
                <a:lnTo>
                  <a:pt x="3" y="3"/>
                </a:lnTo>
                <a:lnTo>
                  <a:pt x="4" y="3"/>
                </a:lnTo>
                <a:lnTo>
                  <a:pt x="4" y="4"/>
                </a:lnTo>
                <a:lnTo>
                  <a:pt x="4" y="4"/>
                </a:lnTo>
                <a:lnTo>
                  <a:pt x="4" y="4"/>
                </a:lnTo>
                <a:lnTo>
                  <a:pt x="5" y="4"/>
                </a:lnTo>
                <a:lnTo>
                  <a:pt x="5" y="4"/>
                </a:lnTo>
                <a:lnTo>
                  <a:pt x="5" y="4"/>
                </a:lnTo>
                <a:lnTo>
                  <a:pt x="5" y="3"/>
                </a:lnTo>
                <a:lnTo>
                  <a:pt x="4" y="3"/>
                </a:lnTo>
                <a:lnTo>
                  <a:pt x="4" y="2"/>
                </a:lnTo>
                <a:lnTo>
                  <a:pt x="4" y="2"/>
                </a:lnTo>
                <a:lnTo>
                  <a:pt x="4" y="1"/>
                </a:lnTo>
                <a:lnTo>
                  <a:pt x="1" y="1"/>
                </a:lnTo>
                <a:lnTo>
                  <a:pt x="1" y="0"/>
                </a:lnTo>
                <a:lnTo>
                  <a:pt x="0" y="0"/>
                </a:lnTo>
                <a:lnTo>
                  <a:pt x="0" y="1"/>
                </a:lnTo>
                <a:lnTo>
                  <a:pt x="0" y="1"/>
                </a:lnTo>
                <a:close/>
              </a:path>
            </a:pathLst>
          </a:custGeom>
          <a:solidFill>
            <a:srgbClr val="94735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1" name="Freeform 120">
            <a:extLst>
              <a:ext uri="{FF2B5EF4-FFF2-40B4-BE49-F238E27FC236}">
                <a16:creationId xmlns:a16="http://schemas.microsoft.com/office/drawing/2014/main" id="{5803295B-1701-6D64-42EC-52F78A59813D}"/>
              </a:ext>
            </a:extLst>
          </p:cNvPr>
          <p:cNvSpPr>
            <a:spLocks/>
          </p:cNvSpPr>
          <p:nvPr userDrawn="1"/>
        </p:nvSpPr>
        <p:spPr bwMode="auto">
          <a:xfrm>
            <a:off x="7267575" y="480798"/>
            <a:ext cx="4763" cy="4763"/>
          </a:xfrm>
          <a:custGeom>
            <a:avLst/>
            <a:gdLst/>
            <a:ahLst/>
            <a:cxnLst>
              <a:cxn ang="0">
                <a:pos x="2" y="5"/>
              </a:cxn>
              <a:cxn ang="0">
                <a:pos x="2" y="5"/>
              </a:cxn>
              <a:cxn ang="0">
                <a:pos x="1" y="5"/>
              </a:cxn>
              <a:cxn ang="0">
                <a:pos x="1" y="7"/>
              </a:cxn>
              <a:cxn ang="0">
                <a:pos x="0" y="7"/>
              </a:cxn>
              <a:cxn ang="0">
                <a:pos x="0" y="8"/>
              </a:cxn>
              <a:cxn ang="0">
                <a:pos x="2" y="8"/>
              </a:cxn>
              <a:cxn ang="0">
                <a:pos x="2" y="7"/>
              </a:cxn>
              <a:cxn ang="0">
                <a:pos x="2" y="7"/>
              </a:cxn>
              <a:cxn ang="0">
                <a:pos x="2" y="6"/>
              </a:cxn>
              <a:cxn ang="0">
                <a:pos x="3" y="6"/>
              </a:cxn>
              <a:cxn ang="0">
                <a:pos x="3" y="5"/>
              </a:cxn>
              <a:cxn ang="0">
                <a:pos x="3" y="5"/>
              </a:cxn>
              <a:cxn ang="0">
                <a:pos x="3" y="5"/>
              </a:cxn>
              <a:cxn ang="0">
                <a:pos x="4" y="5"/>
              </a:cxn>
              <a:cxn ang="0">
                <a:pos x="4" y="4"/>
              </a:cxn>
              <a:cxn ang="0">
                <a:pos x="4" y="4"/>
              </a:cxn>
              <a:cxn ang="0">
                <a:pos x="4" y="4"/>
              </a:cxn>
              <a:cxn ang="0">
                <a:pos x="5" y="4"/>
              </a:cxn>
              <a:cxn ang="0">
                <a:pos x="5" y="3"/>
              </a:cxn>
              <a:cxn ang="0">
                <a:pos x="5" y="3"/>
              </a:cxn>
              <a:cxn ang="0">
                <a:pos x="5" y="2"/>
              </a:cxn>
              <a:cxn ang="0">
                <a:pos x="6" y="2"/>
              </a:cxn>
              <a:cxn ang="0">
                <a:pos x="6" y="2"/>
              </a:cxn>
              <a:cxn ang="0">
                <a:pos x="7" y="2"/>
              </a:cxn>
              <a:cxn ang="0">
                <a:pos x="7" y="1"/>
              </a:cxn>
              <a:cxn ang="0">
                <a:pos x="9" y="1"/>
              </a:cxn>
              <a:cxn ang="0">
                <a:pos x="9" y="0"/>
              </a:cxn>
              <a:cxn ang="0">
                <a:pos x="7" y="0"/>
              </a:cxn>
              <a:cxn ang="0">
                <a:pos x="7" y="1"/>
              </a:cxn>
              <a:cxn ang="0">
                <a:pos x="4" y="1"/>
              </a:cxn>
              <a:cxn ang="0">
                <a:pos x="4" y="3"/>
              </a:cxn>
              <a:cxn ang="0">
                <a:pos x="3" y="3"/>
              </a:cxn>
              <a:cxn ang="0">
                <a:pos x="3" y="4"/>
              </a:cxn>
              <a:cxn ang="0">
                <a:pos x="3" y="4"/>
              </a:cxn>
              <a:cxn ang="0">
                <a:pos x="3" y="5"/>
              </a:cxn>
              <a:cxn ang="0">
                <a:pos x="2" y="5"/>
              </a:cxn>
            </a:cxnLst>
            <a:rect l="0" t="0" r="r" b="b"/>
            <a:pathLst>
              <a:path w="9" h="8">
                <a:moveTo>
                  <a:pt x="2" y="5"/>
                </a:moveTo>
                <a:lnTo>
                  <a:pt x="2" y="5"/>
                </a:lnTo>
                <a:lnTo>
                  <a:pt x="1" y="5"/>
                </a:lnTo>
                <a:lnTo>
                  <a:pt x="1" y="7"/>
                </a:lnTo>
                <a:lnTo>
                  <a:pt x="0" y="7"/>
                </a:lnTo>
                <a:lnTo>
                  <a:pt x="0" y="8"/>
                </a:lnTo>
                <a:lnTo>
                  <a:pt x="2" y="8"/>
                </a:lnTo>
                <a:lnTo>
                  <a:pt x="2" y="7"/>
                </a:lnTo>
                <a:lnTo>
                  <a:pt x="2" y="7"/>
                </a:lnTo>
                <a:lnTo>
                  <a:pt x="2" y="6"/>
                </a:lnTo>
                <a:lnTo>
                  <a:pt x="3" y="6"/>
                </a:lnTo>
                <a:lnTo>
                  <a:pt x="3" y="5"/>
                </a:lnTo>
                <a:lnTo>
                  <a:pt x="3" y="5"/>
                </a:lnTo>
                <a:lnTo>
                  <a:pt x="3" y="5"/>
                </a:lnTo>
                <a:lnTo>
                  <a:pt x="4" y="5"/>
                </a:lnTo>
                <a:lnTo>
                  <a:pt x="4" y="4"/>
                </a:lnTo>
                <a:lnTo>
                  <a:pt x="4" y="4"/>
                </a:lnTo>
                <a:lnTo>
                  <a:pt x="4" y="4"/>
                </a:lnTo>
                <a:lnTo>
                  <a:pt x="5" y="4"/>
                </a:lnTo>
                <a:lnTo>
                  <a:pt x="5" y="3"/>
                </a:lnTo>
                <a:lnTo>
                  <a:pt x="5" y="3"/>
                </a:lnTo>
                <a:lnTo>
                  <a:pt x="5" y="2"/>
                </a:lnTo>
                <a:lnTo>
                  <a:pt x="6" y="2"/>
                </a:lnTo>
                <a:lnTo>
                  <a:pt x="6" y="2"/>
                </a:lnTo>
                <a:lnTo>
                  <a:pt x="7" y="2"/>
                </a:lnTo>
                <a:lnTo>
                  <a:pt x="7" y="1"/>
                </a:lnTo>
                <a:lnTo>
                  <a:pt x="9" y="1"/>
                </a:lnTo>
                <a:lnTo>
                  <a:pt x="9" y="0"/>
                </a:lnTo>
                <a:lnTo>
                  <a:pt x="7" y="0"/>
                </a:lnTo>
                <a:lnTo>
                  <a:pt x="7" y="1"/>
                </a:lnTo>
                <a:lnTo>
                  <a:pt x="4" y="1"/>
                </a:lnTo>
                <a:lnTo>
                  <a:pt x="4" y="3"/>
                </a:lnTo>
                <a:lnTo>
                  <a:pt x="3" y="3"/>
                </a:lnTo>
                <a:lnTo>
                  <a:pt x="3" y="4"/>
                </a:lnTo>
                <a:lnTo>
                  <a:pt x="3" y="4"/>
                </a:lnTo>
                <a:lnTo>
                  <a:pt x="3" y="5"/>
                </a:lnTo>
                <a:lnTo>
                  <a:pt x="2" y="5"/>
                </a:lnTo>
                <a:close/>
              </a:path>
            </a:pathLst>
          </a:custGeom>
          <a:solidFill>
            <a:srgbClr val="98693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2" name="Freeform 121">
            <a:extLst>
              <a:ext uri="{FF2B5EF4-FFF2-40B4-BE49-F238E27FC236}">
                <a16:creationId xmlns:a16="http://schemas.microsoft.com/office/drawing/2014/main" id="{E0598549-EB8A-3BA5-F237-71CD518CE537}"/>
              </a:ext>
            </a:extLst>
          </p:cNvPr>
          <p:cNvSpPr>
            <a:spLocks/>
          </p:cNvSpPr>
          <p:nvPr userDrawn="1"/>
        </p:nvSpPr>
        <p:spPr bwMode="auto">
          <a:xfrm>
            <a:off x="7302500" y="479210"/>
            <a:ext cx="1588" cy="4763"/>
          </a:xfrm>
          <a:custGeom>
            <a:avLst/>
            <a:gdLst/>
            <a:ahLst/>
            <a:cxnLst>
              <a:cxn ang="0">
                <a:pos x="2" y="6"/>
              </a:cxn>
              <a:cxn ang="0">
                <a:pos x="3" y="6"/>
              </a:cxn>
              <a:cxn ang="0">
                <a:pos x="3" y="7"/>
              </a:cxn>
              <a:cxn ang="0">
                <a:pos x="4" y="7"/>
              </a:cxn>
              <a:cxn ang="0">
                <a:pos x="4" y="6"/>
              </a:cxn>
              <a:cxn ang="0">
                <a:pos x="3" y="6"/>
              </a:cxn>
              <a:cxn ang="0">
                <a:pos x="3" y="5"/>
              </a:cxn>
              <a:cxn ang="0">
                <a:pos x="3" y="5"/>
              </a:cxn>
              <a:cxn ang="0">
                <a:pos x="3" y="4"/>
              </a:cxn>
              <a:cxn ang="0">
                <a:pos x="2" y="4"/>
              </a:cxn>
              <a:cxn ang="0">
                <a:pos x="2" y="3"/>
              </a:cxn>
              <a:cxn ang="0">
                <a:pos x="2" y="3"/>
              </a:cxn>
              <a:cxn ang="0">
                <a:pos x="2" y="2"/>
              </a:cxn>
              <a:cxn ang="0">
                <a:pos x="1" y="2"/>
              </a:cxn>
              <a:cxn ang="0">
                <a:pos x="1" y="1"/>
              </a:cxn>
              <a:cxn ang="0">
                <a:pos x="1" y="1"/>
              </a:cxn>
              <a:cxn ang="0">
                <a:pos x="1" y="0"/>
              </a:cxn>
              <a:cxn ang="0">
                <a:pos x="0" y="0"/>
              </a:cxn>
              <a:cxn ang="0">
                <a:pos x="0" y="1"/>
              </a:cxn>
              <a:cxn ang="0">
                <a:pos x="1" y="1"/>
              </a:cxn>
              <a:cxn ang="0">
                <a:pos x="1" y="3"/>
              </a:cxn>
              <a:cxn ang="0">
                <a:pos x="1" y="3"/>
              </a:cxn>
              <a:cxn ang="0">
                <a:pos x="1" y="4"/>
              </a:cxn>
              <a:cxn ang="0">
                <a:pos x="2" y="4"/>
              </a:cxn>
              <a:cxn ang="0">
                <a:pos x="2" y="5"/>
              </a:cxn>
              <a:cxn ang="0">
                <a:pos x="2" y="5"/>
              </a:cxn>
              <a:cxn ang="0">
                <a:pos x="2" y="6"/>
              </a:cxn>
            </a:cxnLst>
            <a:rect l="0" t="0" r="r" b="b"/>
            <a:pathLst>
              <a:path w="4" h="7">
                <a:moveTo>
                  <a:pt x="2" y="6"/>
                </a:moveTo>
                <a:lnTo>
                  <a:pt x="3" y="6"/>
                </a:lnTo>
                <a:lnTo>
                  <a:pt x="3" y="7"/>
                </a:lnTo>
                <a:lnTo>
                  <a:pt x="4" y="7"/>
                </a:lnTo>
                <a:lnTo>
                  <a:pt x="4" y="6"/>
                </a:lnTo>
                <a:lnTo>
                  <a:pt x="3" y="6"/>
                </a:lnTo>
                <a:lnTo>
                  <a:pt x="3" y="5"/>
                </a:lnTo>
                <a:lnTo>
                  <a:pt x="3" y="5"/>
                </a:lnTo>
                <a:lnTo>
                  <a:pt x="3" y="4"/>
                </a:lnTo>
                <a:lnTo>
                  <a:pt x="2" y="4"/>
                </a:lnTo>
                <a:lnTo>
                  <a:pt x="2" y="3"/>
                </a:lnTo>
                <a:lnTo>
                  <a:pt x="2" y="3"/>
                </a:lnTo>
                <a:lnTo>
                  <a:pt x="2" y="2"/>
                </a:lnTo>
                <a:lnTo>
                  <a:pt x="1" y="2"/>
                </a:lnTo>
                <a:lnTo>
                  <a:pt x="1" y="1"/>
                </a:lnTo>
                <a:lnTo>
                  <a:pt x="1" y="1"/>
                </a:lnTo>
                <a:lnTo>
                  <a:pt x="1" y="0"/>
                </a:lnTo>
                <a:lnTo>
                  <a:pt x="0" y="0"/>
                </a:lnTo>
                <a:lnTo>
                  <a:pt x="0" y="1"/>
                </a:lnTo>
                <a:lnTo>
                  <a:pt x="1" y="1"/>
                </a:lnTo>
                <a:lnTo>
                  <a:pt x="1" y="3"/>
                </a:lnTo>
                <a:lnTo>
                  <a:pt x="1" y="3"/>
                </a:lnTo>
                <a:lnTo>
                  <a:pt x="1" y="4"/>
                </a:lnTo>
                <a:lnTo>
                  <a:pt x="2" y="4"/>
                </a:lnTo>
                <a:lnTo>
                  <a:pt x="2" y="5"/>
                </a:lnTo>
                <a:lnTo>
                  <a:pt x="2" y="5"/>
                </a:lnTo>
                <a:lnTo>
                  <a:pt x="2" y="6"/>
                </a:lnTo>
                <a:close/>
              </a:path>
            </a:pathLst>
          </a:custGeom>
          <a:solidFill>
            <a:srgbClr val="D3BAA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3" name="Freeform 122">
            <a:extLst>
              <a:ext uri="{FF2B5EF4-FFF2-40B4-BE49-F238E27FC236}">
                <a16:creationId xmlns:a16="http://schemas.microsoft.com/office/drawing/2014/main" id="{FBD6241A-20F9-8A00-443D-65EB80F9B0A5}"/>
              </a:ext>
            </a:extLst>
          </p:cNvPr>
          <p:cNvSpPr>
            <a:spLocks/>
          </p:cNvSpPr>
          <p:nvPr userDrawn="1"/>
        </p:nvSpPr>
        <p:spPr bwMode="auto">
          <a:xfrm>
            <a:off x="7297738" y="479210"/>
            <a:ext cx="4763" cy="4763"/>
          </a:xfrm>
          <a:custGeom>
            <a:avLst/>
            <a:gdLst/>
            <a:ahLst/>
            <a:cxnLst>
              <a:cxn ang="0">
                <a:pos x="1" y="3"/>
              </a:cxn>
              <a:cxn ang="0">
                <a:pos x="1" y="3"/>
              </a:cxn>
              <a:cxn ang="0">
                <a:pos x="3" y="3"/>
              </a:cxn>
              <a:cxn ang="0">
                <a:pos x="3" y="4"/>
              </a:cxn>
              <a:cxn ang="0">
                <a:pos x="4" y="4"/>
              </a:cxn>
              <a:cxn ang="0">
                <a:pos x="4" y="5"/>
              </a:cxn>
              <a:cxn ang="0">
                <a:pos x="4" y="5"/>
              </a:cxn>
              <a:cxn ang="0">
                <a:pos x="4" y="5"/>
              </a:cxn>
              <a:cxn ang="0">
                <a:pos x="5" y="5"/>
              </a:cxn>
              <a:cxn ang="0">
                <a:pos x="5" y="4"/>
              </a:cxn>
              <a:cxn ang="0">
                <a:pos x="6" y="4"/>
              </a:cxn>
              <a:cxn ang="0">
                <a:pos x="6" y="5"/>
              </a:cxn>
              <a:cxn ang="0">
                <a:pos x="7" y="5"/>
              </a:cxn>
              <a:cxn ang="0">
                <a:pos x="7" y="6"/>
              </a:cxn>
              <a:cxn ang="0">
                <a:pos x="9" y="6"/>
              </a:cxn>
              <a:cxn ang="0">
                <a:pos x="9" y="6"/>
              </a:cxn>
              <a:cxn ang="0">
                <a:pos x="10" y="6"/>
              </a:cxn>
              <a:cxn ang="0">
                <a:pos x="10" y="7"/>
              </a:cxn>
              <a:cxn ang="0">
                <a:pos x="10" y="7"/>
              </a:cxn>
              <a:cxn ang="0">
                <a:pos x="10" y="5"/>
              </a:cxn>
              <a:cxn ang="0">
                <a:pos x="9" y="5"/>
              </a:cxn>
              <a:cxn ang="0">
                <a:pos x="9" y="5"/>
              </a:cxn>
              <a:cxn ang="0">
                <a:pos x="9" y="5"/>
              </a:cxn>
              <a:cxn ang="0">
                <a:pos x="9" y="4"/>
              </a:cxn>
              <a:cxn ang="0">
                <a:pos x="8" y="4"/>
              </a:cxn>
              <a:cxn ang="0">
                <a:pos x="8" y="4"/>
              </a:cxn>
              <a:cxn ang="0">
                <a:pos x="7" y="4"/>
              </a:cxn>
              <a:cxn ang="0">
                <a:pos x="7" y="3"/>
              </a:cxn>
              <a:cxn ang="0">
                <a:pos x="6" y="3"/>
              </a:cxn>
              <a:cxn ang="0">
                <a:pos x="6" y="3"/>
              </a:cxn>
              <a:cxn ang="0">
                <a:pos x="5" y="3"/>
              </a:cxn>
              <a:cxn ang="0">
                <a:pos x="5" y="2"/>
              </a:cxn>
              <a:cxn ang="0">
                <a:pos x="5" y="2"/>
              </a:cxn>
              <a:cxn ang="0">
                <a:pos x="5" y="2"/>
              </a:cxn>
              <a:cxn ang="0">
                <a:pos x="4" y="2"/>
              </a:cxn>
              <a:cxn ang="0">
                <a:pos x="4" y="1"/>
              </a:cxn>
              <a:cxn ang="0">
                <a:pos x="3" y="1"/>
              </a:cxn>
              <a:cxn ang="0">
                <a:pos x="3" y="0"/>
              </a:cxn>
              <a:cxn ang="0">
                <a:pos x="0" y="0"/>
              </a:cxn>
              <a:cxn ang="0">
                <a:pos x="0" y="3"/>
              </a:cxn>
              <a:cxn ang="0">
                <a:pos x="1" y="3"/>
              </a:cxn>
              <a:cxn ang="0">
                <a:pos x="1" y="3"/>
              </a:cxn>
              <a:cxn ang="0">
                <a:pos x="1" y="3"/>
              </a:cxn>
            </a:cxnLst>
            <a:rect l="0" t="0" r="r" b="b"/>
            <a:pathLst>
              <a:path w="10" h="7">
                <a:moveTo>
                  <a:pt x="1" y="3"/>
                </a:moveTo>
                <a:lnTo>
                  <a:pt x="1" y="3"/>
                </a:lnTo>
                <a:lnTo>
                  <a:pt x="3" y="3"/>
                </a:lnTo>
                <a:lnTo>
                  <a:pt x="3" y="4"/>
                </a:lnTo>
                <a:lnTo>
                  <a:pt x="4" y="4"/>
                </a:lnTo>
                <a:lnTo>
                  <a:pt x="4" y="5"/>
                </a:lnTo>
                <a:lnTo>
                  <a:pt x="4" y="5"/>
                </a:lnTo>
                <a:lnTo>
                  <a:pt x="4" y="5"/>
                </a:lnTo>
                <a:lnTo>
                  <a:pt x="5" y="5"/>
                </a:lnTo>
                <a:lnTo>
                  <a:pt x="5" y="4"/>
                </a:lnTo>
                <a:lnTo>
                  <a:pt x="6" y="4"/>
                </a:lnTo>
                <a:lnTo>
                  <a:pt x="6" y="5"/>
                </a:lnTo>
                <a:lnTo>
                  <a:pt x="7" y="5"/>
                </a:lnTo>
                <a:lnTo>
                  <a:pt x="7" y="6"/>
                </a:lnTo>
                <a:lnTo>
                  <a:pt x="9" y="6"/>
                </a:lnTo>
                <a:lnTo>
                  <a:pt x="9" y="6"/>
                </a:lnTo>
                <a:lnTo>
                  <a:pt x="10" y="6"/>
                </a:lnTo>
                <a:lnTo>
                  <a:pt x="10" y="7"/>
                </a:lnTo>
                <a:lnTo>
                  <a:pt x="10" y="7"/>
                </a:lnTo>
                <a:lnTo>
                  <a:pt x="10" y="5"/>
                </a:lnTo>
                <a:lnTo>
                  <a:pt x="9" y="5"/>
                </a:lnTo>
                <a:lnTo>
                  <a:pt x="9" y="5"/>
                </a:lnTo>
                <a:lnTo>
                  <a:pt x="9" y="5"/>
                </a:lnTo>
                <a:lnTo>
                  <a:pt x="9" y="4"/>
                </a:lnTo>
                <a:lnTo>
                  <a:pt x="8" y="4"/>
                </a:lnTo>
                <a:lnTo>
                  <a:pt x="8" y="4"/>
                </a:lnTo>
                <a:lnTo>
                  <a:pt x="7" y="4"/>
                </a:lnTo>
                <a:lnTo>
                  <a:pt x="7" y="3"/>
                </a:lnTo>
                <a:lnTo>
                  <a:pt x="6" y="3"/>
                </a:lnTo>
                <a:lnTo>
                  <a:pt x="6" y="3"/>
                </a:lnTo>
                <a:lnTo>
                  <a:pt x="5" y="3"/>
                </a:lnTo>
                <a:lnTo>
                  <a:pt x="5" y="2"/>
                </a:lnTo>
                <a:lnTo>
                  <a:pt x="5" y="2"/>
                </a:lnTo>
                <a:lnTo>
                  <a:pt x="5" y="2"/>
                </a:lnTo>
                <a:lnTo>
                  <a:pt x="4" y="2"/>
                </a:lnTo>
                <a:lnTo>
                  <a:pt x="4" y="1"/>
                </a:lnTo>
                <a:lnTo>
                  <a:pt x="3" y="1"/>
                </a:lnTo>
                <a:lnTo>
                  <a:pt x="3" y="0"/>
                </a:lnTo>
                <a:lnTo>
                  <a:pt x="0" y="0"/>
                </a:lnTo>
                <a:lnTo>
                  <a:pt x="0" y="3"/>
                </a:lnTo>
                <a:lnTo>
                  <a:pt x="1" y="3"/>
                </a:lnTo>
                <a:lnTo>
                  <a:pt x="1" y="3"/>
                </a:lnTo>
                <a:lnTo>
                  <a:pt x="1" y="3"/>
                </a:lnTo>
                <a:close/>
              </a:path>
            </a:pathLst>
          </a:custGeom>
          <a:solidFill>
            <a:srgbClr val="B6523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4" name="Freeform 123">
            <a:extLst>
              <a:ext uri="{FF2B5EF4-FFF2-40B4-BE49-F238E27FC236}">
                <a16:creationId xmlns:a16="http://schemas.microsoft.com/office/drawing/2014/main" id="{A6A614D4-3B1E-6322-5C2C-2E0C49758FAD}"/>
              </a:ext>
            </a:extLst>
          </p:cNvPr>
          <p:cNvSpPr>
            <a:spLocks/>
          </p:cNvSpPr>
          <p:nvPr userDrawn="1"/>
        </p:nvSpPr>
        <p:spPr bwMode="auto">
          <a:xfrm>
            <a:off x="7275513" y="482385"/>
            <a:ext cx="1588" cy="1588"/>
          </a:xfrm>
          <a:custGeom>
            <a:avLst/>
            <a:gdLst/>
            <a:ahLst/>
            <a:cxnLst>
              <a:cxn ang="0">
                <a:pos x="2" y="2"/>
              </a:cxn>
              <a:cxn ang="0">
                <a:pos x="2" y="2"/>
              </a:cxn>
              <a:cxn ang="0">
                <a:pos x="1" y="2"/>
              </a:cxn>
              <a:cxn ang="0">
                <a:pos x="1" y="1"/>
              </a:cxn>
              <a:cxn ang="0">
                <a:pos x="1" y="1"/>
              </a:cxn>
              <a:cxn ang="0">
                <a:pos x="1" y="0"/>
              </a:cxn>
              <a:cxn ang="0">
                <a:pos x="0" y="0"/>
              </a:cxn>
              <a:cxn ang="0">
                <a:pos x="0" y="2"/>
              </a:cxn>
              <a:cxn ang="0">
                <a:pos x="2" y="2"/>
              </a:cxn>
            </a:cxnLst>
            <a:rect l="0" t="0" r="r" b="b"/>
            <a:pathLst>
              <a:path w="2" h="2">
                <a:moveTo>
                  <a:pt x="2" y="2"/>
                </a:moveTo>
                <a:lnTo>
                  <a:pt x="2" y="2"/>
                </a:lnTo>
                <a:lnTo>
                  <a:pt x="1" y="2"/>
                </a:lnTo>
                <a:lnTo>
                  <a:pt x="1" y="1"/>
                </a:lnTo>
                <a:lnTo>
                  <a:pt x="1" y="1"/>
                </a:lnTo>
                <a:lnTo>
                  <a:pt x="1" y="0"/>
                </a:lnTo>
                <a:lnTo>
                  <a:pt x="0" y="0"/>
                </a:lnTo>
                <a:lnTo>
                  <a:pt x="0" y="2"/>
                </a:lnTo>
                <a:lnTo>
                  <a:pt x="2" y="2"/>
                </a:lnTo>
                <a:close/>
              </a:path>
            </a:pathLst>
          </a:custGeom>
          <a:solidFill>
            <a:srgbClr val="814C2D"/>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5" name="Freeform 124">
            <a:extLst>
              <a:ext uri="{FF2B5EF4-FFF2-40B4-BE49-F238E27FC236}">
                <a16:creationId xmlns:a16="http://schemas.microsoft.com/office/drawing/2014/main" id="{FCAFA603-E9F2-648A-A8CB-43C807556240}"/>
              </a:ext>
            </a:extLst>
          </p:cNvPr>
          <p:cNvSpPr>
            <a:spLocks/>
          </p:cNvSpPr>
          <p:nvPr userDrawn="1"/>
        </p:nvSpPr>
        <p:spPr bwMode="auto">
          <a:xfrm>
            <a:off x="7296150" y="483973"/>
            <a:ext cx="1588" cy="1588"/>
          </a:xfrm>
          <a:custGeom>
            <a:avLst/>
            <a:gdLst/>
            <a:ahLst/>
            <a:cxnLst>
              <a:cxn ang="0">
                <a:pos x="0" y="3"/>
              </a:cxn>
              <a:cxn ang="0">
                <a:pos x="1" y="3"/>
              </a:cxn>
              <a:cxn ang="0">
                <a:pos x="1" y="2"/>
              </a:cxn>
              <a:cxn ang="0">
                <a:pos x="2" y="2"/>
              </a:cxn>
              <a:cxn ang="0">
                <a:pos x="2" y="1"/>
              </a:cxn>
              <a:cxn ang="0">
                <a:pos x="2" y="1"/>
              </a:cxn>
              <a:cxn ang="0">
                <a:pos x="2" y="1"/>
              </a:cxn>
              <a:cxn ang="0">
                <a:pos x="3" y="1"/>
              </a:cxn>
              <a:cxn ang="0">
                <a:pos x="3" y="0"/>
              </a:cxn>
              <a:cxn ang="0">
                <a:pos x="1" y="0"/>
              </a:cxn>
              <a:cxn ang="0">
                <a:pos x="1" y="1"/>
              </a:cxn>
              <a:cxn ang="0">
                <a:pos x="0" y="1"/>
              </a:cxn>
              <a:cxn ang="0">
                <a:pos x="0" y="3"/>
              </a:cxn>
            </a:cxnLst>
            <a:rect l="0" t="0" r="r" b="b"/>
            <a:pathLst>
              <a:path w="3" h="3">
                <a:moveTo>
                  <a:pt x="0" y="3"/>
                </a:moveTo>
                <a:lnTo>
                  <a:pt x="1" y="3"/>
                </a:lnTo>
                <a:lnTo>
                  <a:pt x="1" y="2"/>
                </a:lnTo>
                <a:lnTo>
                  <a:pt x="2" y="2"/>
                </a:lnTo>
                <a:lnTo>
                  <a:pt x="2" y="1"/>
                </a:lnTo>
                <a:lnTo>
                  <a:pt x="2" y="1"/>
                </a:lnTo>
                <a:lnTo>
                  <a:pt x="2" y="1"/>
                </a:lnTo>
                <a:lnTo>
                  <a:pt x="3" y="1"/>
                </a:lnTo>
                <a:lnTo>
                  <a:pt x="3" y="0"/>
                </a:lnTo>
                <a:lnTo>
                  <a:pt x="1" y="0"/>
                </a:lnTo>
                <a:lnTo>
                  <a:pt x="1" y="1"/>
                </a:lnTo>
                <a:lnTo>
                  <a:pt x="0" y="1"/>
                </a:lnTo>
                <a:lnTo>
                  <a:pt x="0" y="3"/>
                </a:lnTo>
                <a:close/>
              </a:path>
            </a:pathLst>
          </a:custGeom>
          <a:solidFill>
            <a:srgbClr val="94735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6" name="Freeform 125">
            <a:extLst>
              <a:ext uri="{FF2B5EF4-FFF2-40B4-BE49-F238E27FC236}">
                <a16:creationId xmlns:a16="http://schemas.microsoft.com/office/drawing/2014/main" id="{0F328F51-8385-7153-DF1D-9A535F4DB197}"/>
              </a:ext>
            </a:extLst>
          </p:cNvPr>
          <p:cNvSpPr>
            <a:spLocks/>
          </p:cNvSpPr>
          <p:nvPr userDrawn="1"/>
        </p:nvSpPr>
        <p:spPr bwMode="auto">
          <a:xfrm>
            <a:off x="7304088" y="483973"/>
            <a:ext cx="1588" cy="1588"/>
          </a:xfrm>
          <a:custGeom>
            <a:avLst/>
            <a:gdLst/>
            <a:ahLst/>
            <a:cxnLst>
              <a:cxn ang="0">
                <a:pos x="3" y="1"/>
              </a:cxn>
              <a:cxn ang="0">
                <a:pos x="3" y="1"/>
              </a:cxn>
              <a:cxn ang="0">
                <a:pos x="3" y="1"/>
              </a:cxn>
              <a:cxn ang="0">
                <a:pos x="3" y="0"/>
              </a:cxn>
              <a:cxn ang="0">
                <a:pos x="0" y="0"/>
              </a:cxn>
              <a:cxn ang="0">
                <a:pos x="0" y="0"/>
              </a:cxn>
              <a:cxn ang="0">
                <a:pos x="1" y="0"/>
              </a:cxn>
              <a:cxn ang="0">
                <a:pos x="1" y="1"/>
              </a:cxn>
              <a:cxn ang="0">
                <a:pos x="1" y="1"/>
              </a:cxn>
              <a:cxn ang="0">
                <a:pos x="1" y="1"/>
              </a:cxn>
              <a:cxn ang="0">
                <a:pos x="3" y="1"/>
              </a:cxn>
            </a:cxnLst>
            <a:rect l="0" t="0" r="r" b="b"/>
            <a:pathLst>
              <a:path w="3" h="1">
                <a:moveTo>
                  <a:pt x="3" y="1"/>
                </a:moveTo>
                <a:lnTo>
                  <a:pt x="3" y="1"/>
                </a:lnTo>
                <a:lnTo>
                  <a:pt x="3" y="1"/>
                </a:lnTo>
                <a:lnTo>
                  <a:pt x="3" y="0"/>
                </a:lnTo>
                <a:lnTo>
                  <a:pt x="0" y="0"/>
                </a:lnTo>
                <a:lnTo>
                  <a:pt x="0" y="0"/>
                </a:lnTo>
                <a:lnTo>
                  <a:pt x="1" y="0"/>
                </a:lnTo>
                <a:lnTo>
                  <a:pt x="1" y="1"/>
                </a:lnTo>
                <a:lnTo>
                  <a:pt x="1" y="1"/>
                </a:lnTo>
                <a:lnTo>
                  <a:pt x="1" y="1"/>
                </a:lnTo>
                <a:lnTo>
                  <a:pt x="3" y="1"/>
                </a:lnTo>
                <a:close/>
              </a:path>
            </a:pathLst>
          </a:custGeom>
          <a:solidFill>
            <a:srgbClr val="EED8C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7" name="Freeform 126">
            <a:extLst>
              <a:ext uri="{FF2B5EF4-FFF2-40B4-BE49-F238E27FC236}">
                <a16:creationId xmlns:a16="http://schemas.microsoft.com/office/drawing/2014/main" id="{728F001C-2FD8-8941-553C-845514A93326}"/>
              </a:ext>
            </a:extLst>
          </p:cNvPr>
          <p:cNvSpPr>
            <a:spLocks/>
          </p:cNvSpPr>
          <p:nvPr userDrawn="1"/>
        </p:nvSpPr>
        <p:spPr bwMode="auto">
          <a:xfrm>
            <a:off x="7277100" y="482385"/>
            <a:ext cx="1588" cy="3175"/>
          </a:xfrm>
          <a:custGeom>
            <a:avLst/>
            <a:gdLst/>
            <a:ahLst/>
            <a:cxnLst>
              <a:cxn ang="0">
                <a:pos x="2" y="5"/>
              </a:cxn>
              <a:cxn ang="0">
                <a:pos x="2" y="3"/>
              </a:cxn>
              <a:cxn ang="0">
                <a:pos x="4" y="3"/>
              </a:cxn>
              <a:cxn ang="0">
                <a:pos x="4" y="2"/>
              </a:cxn>
              <a:cxn ang="0">
                <a:pos x="1" y="2"/>
              </a:cxn>
              <a:cxn ang="0">
                <a:pos x="1" y="3"/>
              </a:cxn>
              <a:cxn ang="0">
                <a:pos x="1" y="3"/>
              </a:cxn>
              <a:cxn ang="0">
                <a:pos x="1" y="0"/>
              </a:cxn>
              <a:cxn ang="0">
                <a:pos x="0" y="0"/>
              </a:cxn>
              <a:cxn ang="0">
                <a:pos x="0" y="3"/>
              </a:cxn>
              <a:cxn ang="0">
                <a:pos x="1" y="3"/>
              </a:cxn>
              <a:cxn ang="0">
                <a:pos x="1" y="4"/>
              </a:cxn>
              <a:cxn ang="0">
                <a:pos x="2" y="4"/>
              </a:cxn>
              <a:cxn ang="0">
                <a:pos x="2" y="5"/>
              </a:cxn>
              <a:cxn ang="0">
                <a:pos x="2" y="5"/>
              </a:cxn>
            </a:cxnLst>
            <a:rect l="0" t="0" r="r" b="b"/>
            <a:pathLst>
              <a:path w="4" h="5">
                <a:moveTo>
                  <a:pt x="2" y="5"/>
                </a:moveTo>
                <a:lnTo>
                  <a:pt x="2" y="3"/>
                </a:lnTo>
                <a:lnTo>
                  <a:pt x="4" y="3"/>
                </a:lnTo>
                <a:lnTo>
                  <a:pt x="4" y="2"/>
                </a:lnTo>
                <a:lnTo>
                  <a:pt x="1" y="2"/>
                </a:lnTo>
                <a:lnTo>
                  <a:pt x="1" y="3"/>
                </a:lnTo>
                <a:lnTo>
                  <a:pt x="1" y="3"/>
                </a:lnTo>
                <a:lnTo>
                  <a:pt x="1" y="0"/>
                </a:lnTo>
                <a:lnTo>
                  <a:pt x="0" y="0"/>
                </a:lnTo>
                <a:lnTo>
                  <a:pt x="0" y="3"/>
                </a:lnTo>
                <a:lnTo>
                  <a:pt x="1" y="3"/>
                </a:lnTo>
                <a:lnTo>
                  <a:pt x="1" y="4"/>
                </a:lnTo>
                <a:lnTo>
                  <a:pt x="2" y="4"/>
                </a:lnTo>
                <a:lnTo>
                  <a:pt x="2" y="5"/>
                </a:lnTo>
                <a:lnTo>
                  <a:pt x="2" y="5"/>
                </a:lnTo>
                <a:close/>
              </a:path>
            </a:pathLst>
          </a:custGeom>
          <a:solidFill>
            <a:srgbClr val="D7C39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8" name="Freeform 127">
            <a:extLst>
              <a:ext uri="{FF2B5EF4-FFF2-40B4-BE49-F238E27FC236}">
                <a16:creationId xmlns:a16="http://schemas.microsoft.com/office/drawing/2014/main" id="{055AE33D-0407-DE0D-5022-7FD32A7C20C6}"/>
              </a:ext>
            </a:extLst>
          </p:cNvPr>
          <p:cNvSpPr>
            <a:spLocks/>
          </p:cNvSpPr>
          <p:nvPr userDrawn="1"/>
        </p:nvSpPr>
        <p:spPr bwMode="auto">
          <a:xfrm>
            <a:off x="7302500" y="482385"/>
            <a:ext cx="1588" cy="3175"/>
          </a:xfrm>
          <a:custGeom>
            <a:avLst/>
            <a:gdLst/>
            <a:ahLst/>
            <a:cxnLst>
              <a:cxn ang="0">
                <a:pos x="3" y="3"/>
              </a:cxn>
              <a:cxn ang="0">
                <a:pos x="4" y="3"/>
              </a:cxn>
              <a:cxn ang="0">
                <a:pos x="4" y="5"/>
              </a:cxn>
              <a:cxn ang="0">
                <a:pos x="5" y="5"/>
              </a:cxn>
              <a:cxn ang="0">
                <a:pos x="5" y="3"/>
              </a:cxn>
              <a:cxn ang="0">
                <a:pos x="5" y="3"/>
              </a:cxn>
              <a:cxn ang="0">
                <a:pos x="5" y="3"/>
              </a:cxn>
              <a:cxn ang="0">
                <a:pos x="5" y="3"/>
              </a:cxn>
              <a:cxn ang="0">
                <a:pos x="5" y="1"/>
              </a:cxn>
              <a:cxn ang="0">
                <a:pos x="3" y="1"/>
              </a:cxn>
              <a:cxn ang="0">
                <a:pos x="3" y="0"/>
              </a:cxn>
              <a:cxn ang="0">
                <a:pos x="2" y="0"/>
              </a:cxn>
              <a:cxn ang="0">
                <a:pos x="2" y="1"/>
              </a:cxn>
              <a:cxn ang="0">
                <a:pos x="2" y="1"/>
              </a:cxn>
              <a:cxn ang="0">
                <a:pos x="2" y="0"/>
              </a:cxn>
              <a:cxn ang="0">
                <a:pos x="1" y="0"/>
              </a:cxn>
              <a:cxn ang="0">
                <a:pos x="1" y="0"/>
              </a:cxn>
              <a:cxn ang="0">
                <a:pos x="0" y="0"/>
              </a:cxn>
              <a:cxn ang="0">
                <a:pos x="0" y="0"/>
              </a:cxn>
              <a:cxn ang="0">
                <a:pos x="0" y="0"/>
              </a:cxn>
              <a:cxn ang="0">
                <a:pos x="0" y="1"/>
              </a:cxn>
              <a:cxn ang="0">
                <a:pos x="1" y="1"/>
              </a:cxn>
              <a:cxn ang="0">
                <a:pos x="1" y="2"/>
              </a:cxn>
              <a:cxn ang="0">
                <a:pos x="2" y="2"/>
              </a:cxn>
              <a:cxn ang="0">
                <a:pos x="2" y="2"/>
              </a:cxn>
              <a:cxn ang="0">
                <a:pos x="3" y="2"/>
              </a:cxn>
              <a:cxn ang="0">
                <a:pos x="3" y="3"/>
              </a:cxn>
            </a:cxnLst>
            <a:rect l="0" t="0" r="r" b="b"/>
            <a:pathLst>
              <a:path w="5" h="5">
                <a:moveTo>
                  <a:pt x="3" y="3"/>
                </a:moveTo>
                <a:lnTo>
                  <a:pt x="4" y="3"/>
                </a:lnTo>
                <a:lnTo>
                  <a:pt x="4" y="5"/>
                </a:lnTo>
                <a:lnTo>
                  <a:pt x="5" y="5"/>
                </a:lnTo>
                <a:lnTo>
                  <a:pt x="5" y="3"/>
                </a:lnTo>
                <a:lnTo>
                  <a:pt x="5" y="3"/>
                </a:lnTo>
                <a:lnTo>
                  <a:pt x="5" y="3"/>
                </a:lnTo>
                <a:lnTo>
                  <a:pt x="5" y="3"/>
                </a:lnTo>
                <a:lnTo>
                  <a:pt x="5" y="1"/>
                </a:lnTo>
                <a:lnTo>
                  <a:pt x="3" y="1"/>
                </a:lnTo>
                <a:lnTo>
                  <a:pt x="3" y="0"/>
                </a:lnTo>
                <a:lnTo>
                  <a:pt x="2" y="0"/>
                </a:lnTo>
                <a:lnTo>
                  <a:pt x="2" y="1"/>
                </a:lnTo>
                <a:lnTo>
                  <a:pt x="2" y="1"/>
                </a:lnTo>
                <a:lnTo>
                  <a:pt x="2" y="0"/>
                </a:lnTo>
                <a:lnTo>
                  <a:pt x="1" y="0"/>
                </a:lnTo>
                <a:lnTo>
                  <a:pt x="1" y="0"/>
                </a:lnTo>
                <a:lnTo>
                  <a:pt x="0" y="0"/>
                </a:lnTo>
                <a:lnTo>
                  <a:pt x="0" y="0"/>
                </a:lnTo>
                <a:lnTo>
                  <a:pt x="0" y="0"/>
                </a:lnTo>
                <a:lnTo>
                  <a:pt x="0" y="1"/>
                </a:lnTo>
                <a:lnTo>
                  <a:pt x="1" y="1"/>
                </a:lnTo>
                <a:lnTo>
                  <a:pt x="1" y="2"/>
                </a:lnTo>
                <a:lnTo>
                  <a:pt x="2" y="2"/>
                </a:lnTo>
                <a:lnTo>
                  <a:pt x="2" y="2"/>
                </a:lnTo>
                <a:lnTo>
                  <a:pt x="3" y="2"/>
                </a:lnTo>
                <a:lnTo>
                  <a:pt x="3" y="3"/>
                </a:lnTo>
                <a:close/>
              </a:path>
            </a:pathLst>
          </a:custGeom>
          <a:solidFill>
            <a:srgbClr val="CC7A4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9" name="Freeform 128">
            <a:extLst>
              <a:ext uri="{FF2B5EF4-FFF2-40B4-BE49-F238E27FC236}">
                <a16:creationId xmlns:a16="http://schemas.microsoft.com/office/drawing/2014/main" id="{692F070F-B29E-1275-2A4F-FAA82B64C112}"/>
              </a:ext>
            </a:extLst>
          </p:cNvPr>
          <p:cNvSpPr>
            <a:spLocks/>
          </p:cNvSpPr>
          <p:nvPr userDrawn="1"/>
        </p:nvSpPr>
        <p:spPr bwMode="auto">
          <a:xfrm>
            <a:off x="7304088" y="483973"/>
            <a:ext cx="3175" cy="1588"/>
          </a:xfrm>
          <a:custGeom>
            <a:avLst/>
            <a:gdLst/>
            <a:ahLst/>
            <a:cxnLst>
              <a:cxn ang="0">
                <a:pos x="0" y="2"/>
              </a:cxn>
              <a:cxn ang="0">
                <a:pos x="4" y="2"/>
              </a:cxn>
              <a:cxn ang="0">
                <a:pos x="4" y="2"/>
              </a:cxn>
              <a:cxn ang="0">
                <a:pos x="3" y="2"/>
              </a:cxn>
              <a:cxn ang="0">
                <a:pos x="3" y="1"/>
              </a:cxn>
              <a:cxn ang="0">
                <a:pos x="1" y="1"/>
              </a:cxn>
              <a:cxn ang="0">
                <a:pos x="1" y="1"/>
              </a:cxn>
              <a:cxn ang="0">
                <a:pos x="1" y="1"/>
              </a:cxn>
              <a:cxn ang="0">
                <a:pos x="1" y="0"/>
              </a:cxn>
              <a:cxn ang="0">
                <a:pos x="0" y="0"/>
              </a:cxn>
              <a:cxn ang="0">
                <a:pos x="0" y="2"/>
              </a:cxn>
              <a:cxn ang="0">
                <a:pos x="0" y="2"/>
              </a:cxn>
              <a:cxn ang="0">
                <a:pos x="0" y="2"/>
              </a:cxn>
            </a:cxnLst>
            <a:rect l="0" t="0" r="r" b="b"/>
            <a:pathLst>
              <a:path w="4" h="2">
                <a:moveTo>
                  <a:pt x="0" y="2"/>
                </a:moveTo>
                <a:lnTo>
                  <a:pt x="4" y="2"/>
                </a:lnTo>
                <a:lnTo>
                  <a:pt x="4" y="2"/>
                </a:lnTo>
                <a:lnTo>
                  <a:pt x="3" y="2"/>
                </a:lnTo>
                <a:lnTo>
                  <a:pt x="3" y="1"/>
                </a:lnTo>
                <a:lnTo>
                  <a:pt x="1" y="1"/>
                </a:lnTo>
                <a:lnTo>
                  <a:pt x="1" y="1"/>
                </a:lnTo>
                <a:lnTo>
                  <a:pt x="1" y="1"/>
                </a:lnTo>
                <a:lnTo>
                  <a:pt x="1" y="0"/>
                </a:lnTo>
                <a:lnTo>
                  <a:pt x="0" y="0"/>
                </a:lnTo>
                <a:lnTo>
                  <a:pt x="0" y="2"/>
                </a:lnTo>
                <a:lnTo>
                  <a:pt x="0" y="2"/>
                </a:lnTo>
                <a:lnTo>
                  <a:pt x="0" y="2"/>
                </a:lnTo>
                <a:close/>
              </a:path>
            </a:pathLst>
          </a:custGeom>
          <a:solidFill>
            <a:srgbClr val="CF946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0" name="Freeform 129">
            <a:extLst>
              <a:ext uri="{FF2B5EF4-FFF2-40B4-BE49-F238E27FC236}">
                <a16:creationId xmlns:a16="http://schemas.microsoft.com/office/drawing/2014/main" id="{2CFA491F-FBFC-0BDE-74A6-F7A2C813CF7A}"/>
              </a:ext>
            </a:extLst>
          </p:cNvPr>
          <p:cNvSpPr>
            <a:spLocks/>
          </p:cNvSpPr>
          <p:nvPr userDrawn="1"/>
        </p:nvSpPr>
        <p:spPr bwMode="auto">
          <a:xfrm>
            <a:off x="7305675" y="483973"/>
            <a:ext cx="1588" cy="1588"/>
          </a:xfrm>
          <a:custGeom>
            <a:avLst/>
            <a:gdLst/>
            <a:ahLst/>
            <a:cxnLst>
              <a:cxn ang="0">
                <a:pos x="1" y="1"/>
              </a:cxn>
              <a:cxn ang="0">
                <a:pos x="1" y="1"/>
              </a:cxn>
              <a:cxn ang="0">
                <a:pos x="1" y="2"/>
              </a:cxn>
              <a:cxn ang="0">
                <a:pos x="2" y="2"/>
              </a:cxn>
              <a:cxn ang="0">
                <a:pos x="2" y="3"/>
              </a:cxn>
              <a:cxn ang="0">
                <a:pos x="3" y="3"/>
              </a:cxn>
              <a:cxn ang="0">
                <a:pos x="3" y="1"/>
              </a:cxn>
              <a:cxn ang="0">
                <a:pos x="2" y="1"/>
              </a:cxn>
              <a:cxn ang="0">
                <a:pos x="2" y="0"/>
              </a:cxn>
              <a:cxn ang="0">
                <a:pos x="0" y="0"/>
              </a:cxn>
              <a:cxn ang="0">
                <a:pos x="0" y="1"/>
              </a:cxn>
              <a:cxn ang="0">
                <a:pos x="1" y="1"/>
              </a:cxn>
              <a:cxn ang="0">
                <a:pos x="1" y="1"/>
              </a:cxn>
            </a:cxnLst>
            <a:rect l="0" t="0" r="r" b="b"/>
            <a:pathLst>
              <a:path w="3" h="3">
                <a:moveTo>
                  <a:pt x="1" y="1"/>
                </a:moveTo>
                <a:lnTo>
                  <a:pt x="1" y="1"/>
                </a:lnTo>
                <a:lnTo>
                  <a:pt x="1" y="2"/>
                </a:lnTo>
                <a:lnTo>
                  <a:pt x="2" y="2"/>
                </a:lnTo>
                <a:lnTo>
                  <a:pt x="2" y="3"/>
                </a:lnTo>
                <a:lnTo>
                  <a:pt x="3" y="3"/>
                </a:lnTo>
                <a:lnTo>
                  <a:pt x="3" y="1"/>
                </a:lnTo>
                <a:lnTo>
                  <a:pt x="2" y="1"/>
                </a:lnTo>
                <a:lnTo>
                  <a:pt x="2" y="0"/>
                </a:lnTo>
                <a:lnTo>
                  <a:pt x="0" y="0"/>
                </a:lnTo>
                <a:lnTo>
                  <a:pt x="0" y="1"/>
                </a:lnTo>
                <a:lnTo>
                  <a:pt x="1" y="1"/>
                </a:lnTo>
                <a:lnTo>
                  <a:pt x="1" y="1"/>
                </a:lnTo>
                <a:close/>
              </a:path>
            </a:pathLst>
          </a:custGeom>
          <a:solidFill>
            <a:srgbClr val="F0E4CC"/>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1" name="Freeform 130">
            <a:extLst>
              <a:ext uri="{FF2B5EF4-FFF2-40B4-BE49-F238E27FC236}">
                <a16:creationId xmlns:a16="http://schemas.microsoft.com/office/drawing/2014/main" id="{9DC19FA2-1D7D-7AB1-AC79-62BE11BFCA4A}"/>
              </a:ext>
            </a:extLst>
          </p:cNvPr>
          <p:cNvSpPr>
            <a:spLocks/>
          </p:cNvSpPr>
          <p:nvPr userDrawn="1"/>
        </p:nvSpPr>
        <p:spPr bwMode="auto">
          <a:xfrm>
            <a:off x="7265988" y="483973"/>
            <a:ext cx="1588" cy="1588"/>
          </a:xfrm>
          <a:custGeom>
            <a:avLst/>
            <a:gdLst/>
            <a:ahLst/>
            <a:cxnLst>
              <a:cxn ang="0">
                <a:pos x="0" y="3"/>
              </a:cxn>
              <a:cxn ang="0">
                <a:pos x="1" y="3"/>
              </a:cxn>
              <a:cxn ang="0">
                <a:pos x="1" y="2"/>
              </a:cxn>
              <a:cxn ang="0">
                <a:pos x="2" y="2"/>
              </a:cxn>
              <a:cxn ang="0">
                <a:pos x="2" y="0"/>
              </a:cxn>
              <a:cxn ang="0">
                <a:pos x="1" y="0"/>
              </a:cxn>
              <a:cxn ang="0">
                <a:pos x="1" y="0"/>
              </a:cxn>
              <a:cxn ang="0">
                <a:pos x="1" y="0"/>
              </a:cxn>
              <a:cxn ang="0">
                <a:pos x="1" y="1"/>
              </a:cxn>
              <a:cxn ang="0">
                <a:pos x="0" y="1"/>
              </a:cxn>
              <a:cxn ang="0">
                <a:pos x="0" y="2"/>
              </a:cxn>
              <a:cxn ang="0">
                <a:pos x="0" y="2"/>
              </a:cxn>
              <a:cxn ang="0">
                <a:pos x="0" y="3"/>
              </a:cxn>
            </a:cxnLst>
            <a:rect l="0" t="0" r="r" b="b"/>
            <a:pathLst>
              <a:path w="2" h="3">
                <a:moveTo>
                  <a:pt x="0" y="3"/>
                </a:moveTo>
                <a:lnTo>
                  <a:pt x="1" y="3"/>
                </a:lnTo>
                <a:lnTo>
                  <a:pt x="1" y="2"/>
                </a:lnTo>
                <a:lnTo>
                  <a:pt x="2" y="2"/>
                </a:lnTo>
                <a:lnTo>
                  <a:pt x="2" y="0"/>
                </a:lnTo>
                <a:lnTo>
                  <a:pt x="1" y="0"/>
                </a:lnTo>
                <a:lnTo>
                  <a:pt x="1" y="0"/>
                </a:lnTo>
                <a:lnTo>
                  <a:pt x="1" y="0"/>
                </a:lnTo>
                <a:lnTo>
                  <a:pt x="1" y="1"/>
                </a:lnTo>
                <a:lnTo>
                  <a:pt x="0" y="1"/>
                </a:lnTo>
                <a:lnTo>
                  <a:pt x="0" y="2"/>
                </a:lnTo>
                <a:lnTo>
                  <a:pt x="0" y="2"/>
                </a:lnTo>
                <a:lnTo>
                  <a:pt x="0" y="3"/>
                </a:lnTo>
                <a:close/>
              </a:path>
            </a:pathLst>
          </a:custGeom>
          <a:solidFill>
            <a:srgbClr val="EBCDAB"/>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2" name="Freeform 131">
            <a:extLst>
              <a:ext uri="{FF2B5EF4-FFF2-40B4-BE49-F238E27FC236}">
                <a16:creationId xmlns:a16="http://schemas.microsoft.com/office/drawing/2014/main" id="{85DB5B7D-18C1-D5D3-38E3-9B2CFD055677}"/>
              </a:ext>
            </a:extLst>
          </p:cNvPr>
          <p:cNvSpPr>
            <a:spLocks/>
          </p:cNvSpPr>
          <p:nvPr userDrawn="1"/>
        </p:nvSpPr>
        <p:spPr bwMode="auto">
          <a:xfrm>
            <a:off x="7269163" y="482385"/>
            <a:ext cx="1588" cy="3175"/>
          </a:xfrm>
          <a:custGeom>
            <a:avLst/>
            <a:gdLst/>
            <a:ahLst/>
            <a:cxnLst>
              <a:cxn ang="0">
                <a:pos x="0" y="4"/>
              </a:cxn>
              <a:cxn ang="0">
                <a:pos x="1" y="4"/>
              </a:cxn>
              <a:cxn ang="0">
                <a:pos x="1" y="6"/>
              </a:cxn>
              <a:cxn ang="0">
                <a:pos x="1" y="6"/>
              </a:cxn>
              <a:cxn ang="0">
                <a:pos x="1" y="4"/>
              </a:cxn>
              <a:cxn ang="0">
                <a:pos x="2" y="4"/>
              </a:cxn>
              <a:cxn ang="0">
                <a:pos x="2" y="3"/>
              </a:cxn>
              <a:cxn ang="0">
                <a:pos x="2" y="3"/>
              </a:cxn>
              <a:cxn ang="0">
                <a:pos x="2" y="2"/>
              </a:cxn>
              <a:cxn ang="0">
                <a:pos x="3" y="2"/>
              </a:cxn>
              <a:cxn ang="0">
                <a:pos x="3" y="2"/>
              </a:cxn>
              <a:cxn ang="0">
                <a:pos x="3" y="2"/>
              </a:cxn>
              <a:cxn ang="0">
                <a:pos x="3" y="1"/>
              </a:cxn>
              <a:cxn ang="0">
                <a:pos x="4" y="1"/>
              </a:cxn>
              <a:cxn ang="0">
                <a:pos x="4" y="0"/>
              </a:cxn>
              <a:cxn ang="0">
                <a:pos x="3" y="0"/>
              </a:cxn>
              <a:cxn ang="0">
                <a:pos x="3" y="1"/>
              </a:cxn>
              <a:cxn ang="0">
                <a:pos x="2" y="1"/>
              </a:cxn>
              <a:cxn ang="0">
                <a:pos x="2" y="1"/>
              </a:cxn>
              <a:cxn ang="0">
                <a:pos x="2" y="1"/>
              </a:cxn>
              <a:cxn ang="0">
                <a:pos x="2" y="2"/>
              </a:cxn>
              <a:cxn ang="0">
                <a:pos x="1" y="2"/>
              </a:cxn>
              <a:cxn ang="0">
                <a:pos x="1" y="2"/>
              </a:cxn>
              <a:cxn ang="0">
                <a:pos x="1" y="2"/>
              </a:cxn>
              <a:cxn ang="0">
                <a:pos x="1" y="3"/>
              </a:cxn>
              <a:cxn ang="0">
                <a:pos x="0" y="3"/>
              </a:cxn>
              <a:cxn ang="0">
                <a:pos x="0" y="4"/>
              </a:cxn>
            </a:cxnLst>
            <a:rect l="0" t="0" r="r" b="b"/>
            <a:pathLst>
              <a:path w="4" h="6">
                <a:moveTo>
                  <a:pt x="0" y="4"/>
                </a:moveTo>
                <a:lnTo>
                  <a:pt x="1" y="4"/>
                </a:lnTo>
                <a:lnTo>
                  <a:pt x="1" y="6"/>
                </a:lnTo>
                <a:lnTo>
                  <a:pt x="1" y="6"/>
                </a:lnTo>
                <a:lnTo>
                  <a:pt x="1" y="4"/>
                </a:lnTo>
                <a:lnTo>
                  <a:pt x="2" y="4"/>
                </a:lnTo>
                <a:lnTo>
                  <a:pt x="2" y="3"/>
                </a:lnTo>
                <a:lnTo>
                  <a:pt x="2" y="3"/>
                </a:lnTo>
                <a:lnTo>
                  <a:pt x="2" y="2"/>
                </a:lnTo>
                <a:lnTo>
                  <a:pt x="3" y="2"/>
                </a:lnTo>
                <a:lnTo>
                  <a:pt x="3" y="2"/>
                </a:lnTo>
                <a:lnTo>
                  <a:pt x="3" y="2"/>
                </a:lnTo>
                <a:lnTo>
                  <a:pt x="3" y="1"/>
                </a:lnTo>
                <a:lnTo>
                  <a:pt x="4" y="1"/>
                </a:lnTo>
                <a:lnTo>
                  <a:pt x="4" y="0"/>
                </a:lnTo>
                <a:lnTo>
                  <a:pt x="3" y="0"/>
                </a:lnTo>
                <a:lnTo>
                  <a:pt x="3" y="1"/>
                </a:lnTo>
                <a:lnTo>
                  <a:pt x="2" y="1"/>
                </a:lnTo>
                <a:lnTo>
                  <a:pt x="2" y="1"/>
                </a:lnTo>
                <a:lnTo>
                  <a:pt x="2" y="1"/>
                </a:lnTo>
                <a:lnTo>
                  <a:pt x="2" y="2"/>
                </a:lnTo>
                <a:lnTo>
                  <a:pt x="1" y="2"/>
                </a:lnTo>
                <a:lnTo>
                  <a:pt x="1" y="2"/>
                </a:lnTo>
                <a:lnTo>
                  <a:pt x="1" y="2"/>
                </a:lnTo>
                <a:lnTo>
                  <a:pt x="1" y="3"/>
                </a:lnTo>
                <a:lnTo>
                  <a:pt x="0" y="3"/>
                </a:lnTo>
                <a:lnTo>
                  <a:pt x="0" y="4"/>
                </a:lnTo>
                <a:close/>
              </a:path>
            </a:pathLst>
          </a:custGeom>
          <a:solidFill>
            <a:srgbClr val="D9895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3" name="Freeform 132">
            <a:extLst>
              <a:ext uri="{FF2B5EF4-FFF2-40B4-BE49-F238E27FC236}">
                <a16:creationId xmlns:a16="http://schemas.microsoft.com/office/drawing/2014/main" id="{7AC76CAC-B652-14AC-E52A-388FA2A4394B}"/>
              </a:ext>
            </a:extLst>
          </p:cNvPr>
          <p:cNvSpPr>
            <a:spLocks/>
          </p:cNvSpPr>
          <p:nvPr userDrawn="1"/>
        </p:nvSpPr>
        <p:spPr bwMode="auto">
          <a:xfrm>
            <a:off x="7275513" y="483973"/>
            <a:ext cx="1588" cy="3175"/>
          </a:xfrm>
          <a:custGeom>
            <a:avLst/>
            <a:gdLst/>
            <a:ahLst/>
            <a:cxnLst>
              <a:cxn ang="0">
                <a:pos x="2" y="0"/>
              </a:cxn>
              <a:cxn ang="0">
                <a:pos x="0" y="0"/>
              </a:cxn>
              <a:cxn ang="0">
                <a:pos x="0" y="5"/>
              </a:cxn>
              <a:cxn ang="0">
                <a:pos x="3" y="5"/>
              </a:cxn>
              <a:cxn ang="0">
                <a:pos x="3" y="2"/>
              </a:cxn>
              <a:cxn ang="0">
                <a:pos x="2" y="2"/>
              </a:cxn>
              <a:cxn ang="0">
                <a:pos x="2" y="0"/>
              </a:cxn>
            </a:cxnLst>
            <a:rect l="0" t="0" r="r" b="b"/>
            <a:pathLst>
              <a:path w="3" h="5">
                <a:moveTo>
                  <a:pt x="2" y="0"/>
                </a:moveTo>
                <a:lnTo>
                  <a:pt x="0" y="0"/>
                </a:lnTo>
                <a:lnTo>
                  <a:pt x="0" y="5"/>
                </a:lnTo>
                <a:lnTo>
                  <a:pt x="3" y="5"/>
                </a:lnTo>
                <a:lnTo>
                  <a:pt x="3" y="2"/>
                </a:lnTo>
                <a:lnTo>
                  <a:pt x="2" y="2"/>
                </a:lnTo>
                <a:lnTo>
                  <a:pt x="2" y="0"/>
                </a:lnTo>
                <a:close/>
              </a:path>
            </a:pathLst>
          </a:custGeom>
          <a:solidFill>
            <a:srgbClr val="60342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4" name="Freeform 133">
            <a:extLst>
              <a:ext uri="{FF2B5EF4-FFF2-40B4-BE49-F238E27FC236}">
                <a16:creationId xmlns:a16="http://schemas.microsoft.com/office/drawing/2014/main" id="{8672DA91-99CF-1C9D-0A2D-EE3BF551FBA7}"/>
              </a:ext>
            </a:extLst>
          </p:cNvPr>
          <p:cNvSpPr>
            <a:spLocks/>
          </p:cNvSpPr>
          <p:nvPr userDrawn="1"/>
        </p:nvSpPr>
        <p:spPr bwMode="auto">
          <a:xfrm>
            <a:off x="7296150" y="483973"/>
            <a:ext cx="1588" cy="1588"/>
          </a:xfrm>
          <a:custGeom>
            <a:avLst/>
            <a:gdLst/>
            <a:ahLst/>
            <a:cxnLst>
              <a:cxn ang="0">
                <a:pos x="0" y="2"/>
              </a:cxn>
              <a:cxn ang="0">
                <a:pos x="0" y="3"/>
              </a:cxn>
              <a:cxn ang="0">
                <a:pos x="3" y="3"/>
              </a:cxn>
              <a:cxn ang="0">
                <a:pos x="3" y="0"/>
              </a:cxn>
              <a:cxn ang="0">
                <a:pos x="2" y="0"/>
              </a:cxn>
              <a:cxn ang="0">
                <a:pos x="2" y="0"/>
              </a:cxn>
              <a:cxn ang="0">
                <a:pos x="1" y="0"/>
              </a:cxn>
              <a:cxn ang="0">
                <a:pos x="1" y="0"/>
              </a:cxn>
              <a:cxn ang="0">
                <a:pos x="1" y="0"/>
              </a:cxn>
              <a:cxn ang="0">
                <a:pos x="1" y="1"/>
              </a:cxn>
              <a:cxn ang="0">
                <a:pos x="0" y="1"/>
              </a:cxn>
              <a:cxn ang="0">
                <a:pos x="0" y="2"/>
              </a:cxn>
              <a:cxn ang="0">
                <a:pos x="0" y="2"/>
              </a:cxn>
            </a:cxnLst>
            <a:rect l="0" t="0" r="r" b="b"/>
            <a:pathLst>
              <a:path w="3" h="3">
                <a:moveTo>
                  <a:pt x="0" y="2"/>
                </a:moveTo>
                <a:lnTo>
                  <a:pt x="0" y="3"/>
                </a:lnTo>
                <a:lnTo>
                  <a:pt x="3" y="3"/>
                </a:lnTo>
                <a:lnTo>
                  <a:pt x="3" y="0"/>
                </a:lnTo>
                <a:lnTo>
                  <a:pt x="2" y="0"/>
                </a:lnTo>
                <a:lnTo>
                  <a:pt x="2" y="0"/>
                </a:lnTo>
                <a:lnTo>
                  <a:pt x="1" y="0"/>
                </a:lnTo>
                <a:lnTo>
                  <a:pt x="1" y="0"/>
                </a:lnTo>
                <a:lnTo>
                  <a:pt x="1" y="0"/>
                </a:lnTo>
                <a:lnTo>
                  <a:pt x="1" y="1"/>
                </a:lnTo>
                <a:lnTo>
                  <a:pt x="0" y="1"/>
                </a:lnTo>
                <a:lnTo>
                  <a:pt x="0" y="2"/>
                </a:lnTo>
                <a:lnTo>
                  <a:pt x="0" y="2"/>
                </a:lnTo>
                <a:close/>
              </a:path>
            </a:pathLst>
          </a:custGeom>
          <a:solidFill>
            <a:srgbClr val="462F2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5" name="Freeform 134">
            <a:extLst>
              <a:ext uri="{FF2B5EF4-FFF2-40B4-BE49-F238E27FC236}">
                <a16:creationId xmlns:a16="http://schemas.microsoft.com/office/drawing/2014/main" id="{6F3EBE50-3F88-CEF8-A71F-95F7125F6C3F}"/>
              </a:ext>
            </a:extLst>
          </p:cNvPr>
          <p:cNvSpPr>
            <a:spLocks/>
          </p:cNvSpPr>
          <p:nvPr userDrawn="1"/>
        </p:nvSpPr>
        <p:spPr bwMode="auto">
          <a:xfrm>
            <a:off x="7296150" y="482385"/>
            <a:ext cx="1588" cy="9525"/>
          </a:xfrm>
          <a:custGeom>
            <a:avLst/>
            <a:gdLst/>
            <a:ahLst/>
            <a:cxnLst>
              <a:cxn ang="0">
                <a:pos x="3" y="1"/>
              </a:cxn>
              <a:cxn ang="0">
                <a:pos x="3" y="2"/>
              </a:cxn>
              <a:cxn ang="0">
                <a:pos x="3" y="2"/>
              </a:cxn>
              <a:cxn ang="0">
                <a:pos x="3" y="2"/>
              </a:cxn>
              <a:cxn ang="0">
                <a:pos x="4" y="2"/>
              </a:cxn>
              <a:cxn ang="0">
                <a:pos x="4" y="5"/>
              </a:cxn>
              <a:cxn ang="0">
                <a:pos x="1" y="5"/>
              </a:cxn>
              <a:cxn ang="0">
                <a:pos x="1" y="4"/>
              </a:cxn>
              <a:cxn ang="0">
                <a:pos x="0" y="4"/>
              </a:cxn>
              <a:cxn ang="0">
                <a:pos x="0" y="7"/>
              </a:cxn>
              <a:cxn ang="0">
                <a:pos x="0" y="7"/>
              </a:cxn>
              <a:cxn ang="0">
                <a:pos x="0" y="8"/>
              </a:cxn>
              <a:cxn ang="0">
                <a:pos x="1" y="8"/>
              </a:cxn>
              <a:cxn ang="0">
                <a:pos x="1" y="7"/>
              </a:cxn>
              <a:cxn ang="0">
                <a:pos x="3" y="7"/>
              </a:cxn>
              <a:cxn ang="0">
                <a:pos x="3" y="8"/>
              </a:cxn>
              <a:cxn ang="0">
                <a:pos x="4" y="8"/>
              </a:cxn>
              <a:cxn ang="0">
                <a:pos x="4" y="11"/>
              </a:cxn>
              <a:cxn ang="0">
                <a:pos x="3" y="11"/>
              </a:cxn>
              <a:cxn ang="0">
                <a:pos x="3" y="12"/>
              </a:cxn>
              <a:cxn ang="0">
                <a:pos x="3" y="12"/>
              </a:cxn>
              <a:cxn ang="0">
                <a:pos x="3" y="16"/>
              </a:cxn>
              <a:cxn ang="0">
                <a:pos x="4" y="16"/>
              </a:cxn>
              <a:cxn ang="0">
                <a:pos x="4" y="11"/>
              </a:cxn>
              <a:cxn ang="0">
                <a:pos x="4" y="11"/>
              </a:cxn>
              <a:cxn ang="0">
                <a:pos x="4" y="1"/>
              </a:cxn>
              <a:cxn ang="0">
                <a:pos x="4" y="1"/>
              </a:cxn>
              <a:cxn ang="0">
                <a:pos x="4" y="0"/>
              </a:cxn>
              <a:cxn ang="0">
                <a:pos x="3" y="0"/>
              </a:cxn>
              <a:cxn ang="0">
                <a:pos x="3" y="1"/>
              </a:cxn>
              <a:cxn ang="0">
                <a:pos x="3" y="1"/>
              </a:cxn>
            </a:cxnLst>
            <a:rect l="0" t="0" r="r" b="b"/>
            <a:pathLst>
              <a:path w="4" h="16">
                <a:moveTo>
                  <a:pt x="3" y="1"/>
                </a:moveTo>
                <a:lnTo>
                  <a:pt x="3" y="2"/>
                </a:lnTo>
                <a:lnTo>
                  <a:pt x="3" y="2"/>
                </a:lnTo>
                <a:lnTo>
                  <a:pt x="3" y="2"/>
                </a:lnTo>
                <a:lnTo>
                  <a:pt x="4" y="2"/>
                </a:lnTo>
                <a:lnTo>
                  <a:pt x="4" y="5"/>
                </a:lnTo>
                <a:lnTo>
                  <a:pt x="1" y="5"/>
                </a:lnTo>
                <a:lnTo>
                  <a:pt x="1" y="4"/>
                </a:lnTo>
                <a:lnTo>
                  <a:pt x="0" y="4"/>
                </a:lnTo>
                <a:lnTo>
                  <a:pt x="0" y="7"/>
                </a:lnTo>
                <a:lnTo>
                  <a:pt x="0" y="7"/>
                </a:lnTo>
                <a:lnTo>
                  <a:pt x="0" y="8"/>
                </a:lnTo>
                <a:lnTo>
                  <a:pt x="1" y="8"/>
                </a:lnTo>
                <a:lnTo>
                  <a:pt x="1" y="7"/>
                </a:lnTo>
                <a:lnTo>
                  <a:pt x="3" y="7"/>
                </a:lnTo>
                <a:lnTo>
                  <a:pt x="3" y="8"/>
                </a:lnTo>
                <a:lnTo>
                  <a:pt x="4" y="8"/>
                </a:lnTo>
                <a:lnTo>
                  <a:pt x="4" y="11"/>
                </a:lnTo>
                <a:lnTo>
                  <a:pt x="3" y="11"/>
                </a:lnTo>
                <a:lnTo>
                  <a:pt x="3" y="12"/>
                </a:lnTo>
                <a:lnTo>
                  <a:pt x="3" y="12"/>
                </a:lnTo>
                <a:lnTo>
                  <a:pt x="3" y="16"/>
                </a:lnTo>
                <a:lnTo>
                  <a:pt x="4" y="16"/>
                </a:lnTo>
                <a:lnTo>
                  <a:pt x="4" y="11"/>
                </a:lnTo>
                <a:lnTo>
                  <a:pt x="4" y="11"/>
                </a:lnTo>
                <a:lnTo>
                  <a:pt x="4" y="1"/>
                </a:lnTo>
                <a:lnTo>
                  <a:pt x="4" y="1"/>
                </a:lnTo>
                <a:lnTo>
                  <a:pt x="4" y="0"/>
                </a:lnTo>
                <a:lnTo>
                  <a:pt x="3" y="0"/>
                </a:lnTo>
                <a:lnTo>
                  <a:pt x="3" y="1"/>
                </a:lnTo>
                <a:lnTo>
                  <a:pt x="3" y="1"/>
                </a:lnTo>
                <a:close/>
              </a:path>
            </a:pathLst>
          </a:custGeom>
          <a:solidFill>
            <a:srgbClr val="814C2D"/>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6" name="Freeform 135">
            <a:extLst>
              <a:ext uri="{FF2B5EF4-FFF2-40B4-BE49-F238E27FC236}">
                <a16:creationId xmlns:a16="http://schemas.microsoft.com/office/drawing/2014/main" id="{C6C54214-3076-0AA8-97F4-05973B54AB4B}"/>
              </a:ext>
            </a:extLst>
          </p:cNvPr>
          <p:cNvSpPr>
            <a:spLocks/>
          </p:cNvSpPr>
          <p:nvPr userDrawn="1"/>
        </p:nvSpPr>
        <p:spPr bwMode="auto">
          <a:xfrm>
            <a:off x="7264400" y="487148"/>
            <a:ext cx="1588" cy="1588"/>
          </a:xfrm>
          <a:custGeom>
            <a:avLst/>
            <a:gdLst/>
            <a:ahLst/>
            <a:cxnLst>
              <a:cxn ang="0">
                <a:pos x="2" y="1"/>
              </a:cxn>
              <a:cxn ang="0">
                <a:pos x="2" y="1"/>
              </a:cxn>
              <a:cxn ang="0">
                <a:pos x="2" y="1"/>
              </a:cxn>
              <a:cxn ang="0">
                <a:pos x="2" y="0"/>
              </a:cxn>
              <a:cxn ang="0">
                <a:pos x="3" y="0"/>
              </a:cxn>
              <a:cxn ang="0">
                <a:pos x="3" y="0"/>
              </a:cxn>
              <a:cxn ang="0">
                <a:pos x="0" y="0"/>
              </a:cxn>
              <a:cxn ang="0">
                <a:pos x="0" y="1"/>
              </a:cxn>
              <a:cxn ang="0">
                <a:pos x="2" y="1"/>
              </a:cxn>
            </a:cxnLst>
            <a:rect l="0" t="0" r="r" b="b"/>
            <a:pathLst>
              <a:path w="3" h="1">
                <a:moveTo>
                  <a:pt x="2" y="1"/>
                </a:moveTo>
                <a:lnTo>
                  <a:pt x="2" y="1"/>
                </a:lnTo>
                <a:lnTo>
                  <a:pt x="2" y="1"/>
                </a:lnTo>
                <a:lnTo>
                  <a:pt x="2" y="0"/>
                </a:lnTo>
                <a:lnTo>
                  <a:pt x="3" y="0"/>
                </a:lnTo>
                <a:lnTo>
                  <a:pt x="3" y="0"/>
                </a:lnTo>
                <a:lnTo>
                  <a:pt x="0" y="0"/>
                </a:lnTo>
                <a:lnTo>
                  <a:pt x="0" y="1"/>
                </a:lnTo>
                <a:lnTo>
                  <a:pt x="2" y="1"/>
                </a:lnTo>
                <a:close/>
              </a:path>
            </a:pathLst>
          </a:custGeom>
          <a:solidFill>
            <a:srgbClr val="E8DCC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7" name="Freeform 136">
            <a:extLst>
              <a:ext uri="{FF2B5EF4-FFF2-40B4-BE49-F238E27FC236}">
                <a16:creationId xmlns:a16="http://schemas.microsoft.com/office/drawing/2014/main" id="{DB79F848-0AE3-5DE5-8CCB-3F5DA838A9FA}"/>
              </a:ext>
            </a:extLst>
          </p:cNvPr>
          <p:cNvSpPr>
            <a:spLocks/>
          </p:cNvSpPr>
          <p:nvPr userDrawn="1"/>
        </p:nvSpPr>
        <p:spPr bwMode="auto">
          <a:xfrm>
            <a:off x="7275513" y="487148"/>
            <a:ext cx="1588" cy="1588"/>
          </a:xfrm>
          <a:custGeom>
            <a:avLst/>
            <a:gdLst/>
            <a:ahLst/>
            <a:cxnLst>
              <a:cxn ang="0">
                <a:pos x="3" y="2"/>
              </a:cxn>
              <a:cxn ang="0">
                <a:pos x="3" y="1"/>
              </a:cxn>
              <a:cxn ang="0">
                <a:pos x="1" y="1"/>
              </a:cxn>
              <a:cxn ang="0">
                <a:pos x="1" y="0"/>
              </a:cxn>
              <a:cxn ang="0">
                <a:pos x="2" y="0"/>
              </a:cxn>
              <a:cxn ang="0">
                <a:pos x="2" y="0"/>
              </a:cxn>
              <a:cxn ang="0">
                <a:pos x="0" y="0"/>
              </a:cxn>
              <a:cxn ang="0">
                <a:pos x="0" y="2"/>
              </a:cxn>
              <a:cxn ang="0">
                <a:pos x="1" y="2"/>
              </a:cxn>
              <a:cxn ang="0">
                <a:pos x="1" y="1"/>
              </a:cxn>
              <a:cxn ang="0">
                <a:pos x="3" y="1"/>
              </a:cxn>
              <a:cxn ang="0">
                <a:pos x="3" y="2"/>
              </a:cxn>
              <a:cxn ang="0">
                <a:pos x="3" y="2"/>
              </a:cxn>
            </a:cxnLst>
            <a:rect l="0" t="0" r="r" b="b"/>
            <a:pathLst>
              <a:path w="3" h="2">
                <a:moveTo>
                  <a:pt x="3" y="2"/>
                </a:moveTo>
                <a:lnTo>
                  <a:pt x="3" y="1"/>
                </a:lnTo>
                <a:lnTo>
                  <a:pt x="1" y="1"/>
                </a:lnTo>
                <a:lnTo>
                  <a:pt x="1" y="0"/>
                </a:lnTo>
                <a:lnTo>
                  <a:pt x="2" y="0"/>
                </a:lnTo>
                <a:lnTo>
                  <a:pt x="2" y="0"/>
                </a:lnTo>
                <a:lnTo>
                  <a:pt x="0" y="0"/>
                </a:lnTo>
                <a:lnTo>
                  <a:pt x="0" y="2"/>
                </a:lnTo>
                <a:lnTo>
                  <a:pt x="1" y="2"/>
                </a:lnTo>
                <a:lnTo>
                  <a:pt x="1" y="1"/>
                </a:lnTo>
                <a:lnTo>
                  <a:pt x="3" y="1"/>
                </a:lnTo>
                <a:lnTo>
                  <a:pt x="3" y="2"/>
                </a:lnTo>
                <a:lnTo>
                  <a:pt x="3" y="2"/>
                </a:lnTo>
                <a:close/>
              </a:path>
            </a:pathLst>
          </a:custGeom>
          <a:solidFill>
            <a:srgbClr val="98693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8" name="Freeform 137">
            <a:extLst>
              <a:ext uri="{FF2B5EF4-FFF2-40B4-BE49-F238E27FC236}">
                <a16:creationId xmlns:a16="http://schemas.microsoft.com/office/drawing/2014/main" id="{83240E79-0F3A-3EAF-C3F5-AE944242D09E}"/>
              </a:ext>
            </a:extLst>
          </p:cNvPr>
          <p:cNvSpPr>
            <a:spLocks/>
          </p:cNvSpPr>
          <p:nvPr userDrawn="1"/>
        </p:nvSpPr>
        <p:spPr bwMode="auto">
          <a:xfrm>
            <a:off x="7304088" y="483973"/>
            <a:ext cx="3175" cy="6350"/>
          </a:xfrm>
          <a:custGeom>
            <a:avLst/>
            <a:gdLst/>
            <a:ahLst/>
            <a:cxnLst>
              <a:cxn ang="0">
                <a:pos x="1" y="0"/>
              </a:cxn>
              <a:cxn ang="0">
                <a:pos x="0" y="0"/>
              </a:cxn>
              <a:cxn ang="0">
                <a:pos x="0" y="4"/>
              </a:cxn>
              <a:cxn ang="0">
                <a:pos x="0" y="4"/>
              </a:cxn>
              <a:cxn ang="0">
                <a:pos x="0" y="5"/>
              </a:cxn>
              <a:cxn ang="0">
                <a:pos x="1" y="5"/>
              </a:cxn>
              <a:cxn ang="0">
                <a:pos x="1" y="7"/>
              </a:cxn>
              <a:cxn ang="0">
                <a:pos x="1" y="7"/>
              </a:cxn>
              <a:cxn ang="0">
                <a:pos x="1" y="9"/>
              </a:cxn>
              <a:cxn ang="0">
                <a:pos x="3" y="9"/>
              </a:cxn>
              <a:cxn ang="0">
                <a:pos x="3" y="10"/>
              </a:cxn>
              <a:cxn ang="0">
                <a:pos x="4" y="10"/>
              </a:cxn>
              <a:cxn ang="0">
                <a:pos x="4" y="7"/>
              </a:cxn>
              <a:cxn ang="0">
                <a:pos x="3" y="7"/>
              </a:cxn>
              <a:cxn ang="0">
                <a:pos x="3" y="6"/>
              </a:cxn>
              <a:cxn ang="0">
                <a:pos x="3" y="6"/>
              </a:cxn>
              <a:cxn ang="0">
                <a:pos x="3" y="4"/>
              </a:cxn>
              <a:cxn ang="0">
                <a:pos x="1" y="4"/>
              </a:cxn>
              <a:cxn ang="0">
                <a:pos x="1" y="1"/>
              </a:cxn>
              <a:cxn ang="0">
                <a:pos x="1" y="1"/>
              </a:cxn>
              <a:cxn ang="0">
                <a:pos x="1" y="0"/>
              </a:cxn>
            </a:cxnLst>
            <a:rect l="0" t="0" r="r" b="b"/>
            <a:pathLst>
              <a:path w="4" h="10">
                <a:moveTo>
                  <a:pt x="1" y="0"/>
                </a:moveTo>
                <a:lnTo>
                  <a:pt x="0" y="0"/>
                </a:lnTo>
                <a:lnTo>
                  <a:pt x="0" y="4"/>
                </a:lnTo>
                <a:lnTo>
                  <a:pt x="0" y="4"/>
                </a:lnTo>
                <a:lnTo>
                  <a:pt x="0" y="5"/>
                </a:lnTo>
                <a:lnTo>
                  <a:pt x="1" y="5"/>
                </a:lnTo>
                <a:lnTo>
                  <a:pt x="1" y="7"/>
                </a:lnTo>
                <a:lnTo>
                  <a:pt x="1" y="7"/>
                </a:lnTo>
                <a:lnTo>
                  <a:pt x="1" y="9"/>
                </a:lnTo>
                <a:lnTo>
                  <a:pt x="3" y="9"/>
                </a:lnTo>
                <a:lnTo>
                  <a:pt x="3" y="10"/>
                </a:lnTo>
                <a:lnTo>
                  <a:pt x="4" y="10"/>
                </a:lnTo>
                <a:lnTo>
                  <a:pt x="4" y="7"/>
                </a:lnTo>
                <a:lnTo>
                  <a:pt x="3" y="7"/>
                </a:lnTo>
                <a:lnTo>
                  <a:pt x="3" y="6"/>
                </a:lnTo>
                <a:lnTo>
                  <a:pt x="3" y="6"/>
                </a:lnTo>
                <a:lnTo>
                  <a:pt x="3" y="4"/>
                </a:lnTo>
                <a:lnTo>
                  <a:pt x="1" y="4"/>
                </a:lnTo>
                <a:lnTo>
                  <a:pt x="1" y="1"/>
                </a:lnTo>
                <a:lnTo>
                  <a:pt x="1" y="1"/>
                </a:lnTo>
                <a:lnTo>
                  <a:pt x="1" y="0"/>
                </a:lnTo>
                <a:close/>
              </a:path>
            </a:pathLst>
          </a:custGeom>
          <a:solidFill>
            <a:srgbClr val="B66E3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9" name="Freeform 138">
            <a:extLst>
              <a:ext uri="{FF2B5EF4-FFF2-40B4-BE49-F238E27FC236}">
                <a16:creationId xmlns:a16="http://schemas.microsoft.com/office/drawing/2014/main" id="{D45F34A9-1590-4D12-89AA-CA628F40E737}"/>
              </a:ext>
            </a:extLst>
          </p:cNvPr>
          <p:cNvSpPr>
            <a:spLocks/>
          </p:cNvSpPr>
          <p:nvPr userDrawn="1"/>
        </p:nvSpPr>
        <p:spPr bwMode="auto">
          <a:xfrm>
            <a:off x="7307263" y="485560"/>
            <a:ext cx="3175" cy="6350"/>
          </a:xfrm>
          <a:custGeom>
            <a:avLst/>
            <a:gdLst/>
            <a:ahLst/>
            <a:cxnLst>
              <a:cxn ang="0">
                <a:pos x="1" y="5"/>
              </a:cxn>
              <a:cxn ang="0">
                <a:pos x="2" y="5"/>
              </a:cxn>
              <a:cxn ang="0">
                <a:pos x="2" y="6"/>
              </a:cxn>
              <a:cxn ang="0">
                <a:pos x="3" y="6"/>
              </a:cxn>
              <a:cxn ang="0">
                <a:pos x="3" y="7"/>
              </a:cxn>
              <a:cxn ang="0">
                <a:pos x="3" y="7"/>
              </a:cxn>
              <a:cxn ang="0">
                <a:pos x="3" y="9"/>
              </a:cxn>
              <a:cxn ang="0">
                <a:pos x="4" y="9"/>
              </a:cxn>
              <a:cxn ang="0">
                <a:pos x="4" y="10"/>
              </a:cxn>
              <a:cxn ang="0">
                <a:pos x="4" y="10"/>
              </a:cxn>
              <a:cxn ang="0">
                <a:pos x="4" y="11"/>
              </a:cxn>
              <a:cxn ang="0">
                <a:pos x="5" y="11"/>
              </a:cxn>
              <a:cxn ang="0">
                <a:pos x="5" y="13"/>
              </a:cxn>
              <a:cxn ang="0">
                <a:pos x="5" y="13"/>
              </a:cxn>
              <a:cxn ang="0">
                <a:pos x="5" y="13"/>
              </a:cxn>
              <a:cxn ang="0">
                <a:pos x="6" y="13"/>
              </a:cxn>
              <a:cxn ang="0">
                <a:pos x="6" y="12"/>
              </a:cxn>
              <a:cxn ang="0">
                <a:pos x="5" y="12"/>
              </a:cxn>
              <a:cxn ang="0">
                <a:pos x="5" y="10"/>
              </a:cxn>
              <a:cxn ang="0">
                <a:pos x="5" y="10"/>
              </a:cxn>
              <a:cxn ang="0">
                <a:pos x="5" y="9"/>
              </a:cxn>
              <a:cxn ang="0">
                <a:pos x="4" y="9"/>
              </a:cxn>
              <a:cxn ang="0">
                <a:pos x="4" y="8"/>
              </a:cxn>
              <a:cxn ang="0">
                <a:pos x="4" y="8"/>
              </a:cxn>
              <a:cxn ang="0">
                <a:pos x="4" y="6"/>
              </a:cxn>
              <a:cxn ang="0">
                <a:pos x="3" y="6"/>
              </a:cxn>
              <a:cxn ang="0">
                <a:pos x="3" y="6"/>
              </a:cxn>
              <a:cxn ang="0">
                <a:pos x="3" y="6"/>
              </a:cxn>
              <a:cxn ang="0">
                <a:pos x="3" y="5"/>
              </a:cxn>
              <a:cxn ang="0">
                <a:pos x="2" y="5"/>
              </a:cxn>
              <a:cxn ang="0">
                <a:pos x="2" y="1"/>
              </a:cxn>
              <a:cxn ang="0">
                <a:pos x="1" y="1"/>
              </a:cxn>
              <a:cxn ang="0">
                <a:pos x="1" y="1"/>
              </a:cxn>
              <a:cxn ang="0">
                <a:pos x="0" y="1"/>
              </a:cxn>
              <a:cxn ang="0">
                <a:pos x="0" y="0"/>
              </a:cxn>
              <a:cxn ang="0">
                <a:pos x="0" y="0"/>
              </a:cxn>
              <a:cxn ang="0">
                <a:pos x="0" y="1"/>
              </a:cxn>
              <a:cxn ang="0">
                <a:pos x="0" y="1"/>
              </a:cxn>
              <a:cxn ang="0">
                <a:pos x="0" y="3"/>
              </a:cxn>
              <a:cxn ang="0">
                <a:pos x="1" y="3"/>
              </a:cxn>
              <a:cxn ang="0">
                <a:pos x="1" y="5"/>
              </a:cxn>
            </a:cxnLst>
            <a:rect l="0" t="0" r="r" b="b"/>
            <a:pathLst>
              <a:path w="6" h="13">
                <a:moveTo>
                  <a:pt x="1" y="5"/>
                </a:moveTo>
                <a:lnTo>
                  <a:pt x="2" y="5"/>
                </a:lnTo>
                <a:lnTo>
                  <a:pt x="2" y="6"/>
                </a:lnTo>
                <a:lnTo>
                  <a:pt x="3" y="6"/>
                </a:lnTo>
                <a:lnTo>
                  <a:pt x="3" y="7"/>
                </a:lnTo>
                <a:lnTo>
                  <a:pt x="3" y="7"/>
                </a:lnTo>
                <a:lnTo>
                  <a:pt x="3" y="9"/>
                </a:lnTo>
                <a:lnTo>
                  <a:pt x="4" y="9"/>
                </a:lnTo>
                <a:lnTo>
                  <a:pt x="4" y="10"/>
                </a:lnTo>
                <a:lnTo>
                  <a:pt x="4" y="10"/>
                </a:lnTo>
                <a:lnTo>
                  <a:pt x="4" y="11"/>
                </a:lnTo>
                <a:lnTo>
                  <a:pt x="5" y="11"/>
                </a:lnTo>
                <a:lnTo>
                  <a:pt x="5" y="13"/>
                </a:lnTo>
                <a:lnTo>
                  <a:pt x="5" y="13"/>
                </a:lnTo>
                <a:lnTo>
                  <a:pt x="5" y="13"/>
                </a:lnTo>
                <a:lnTo>
                  <a:pt x="6" y="13"/>
                </a:lnTo>
                <a:lnTo>
                  <a:pt x="6" y="12"/>
                </a:lnTo>
                <a:lnTo>
                  <a:pt x="5" y="12"/>
                </a:lnTo>
                <a:lnTo>
                  <a:pt x="5" y="10"/>
                </a:lnTo>
                <a:lnTo>
                  <a:pt x="5" y="10"/>
                </a:lnTo>
                <a:lnTo>
                  <a:pt x="5" y="9"/>
                </a:lnTo>
                <a:lnTo>
                  <a:pt x="4" y="9"/>
                </a:lnTo>
                <a:lnTo>
                  <a:pt x="4" y="8"/>
                </a:lnTo>
                <a:lnTo>
                  <a:pt x="4" y="8"/>
                </a:lnTo>
                <a:lnTo>
                  <a:pt x="4" y="6"/>
                </a:lnTo>
                <a:lnTo>
                  <a:pt x="3" y="6"/>
                </a:lnTo>
                <a:lnTo>
                  <a:pt x="3" y="6"/>
                </a:lnTo>
                <a:lnTo>
                  <a:pt x="3" y="6"/>
                </a:lnTo>
                <a:lnTo>
                  <a:pt x="3" y="5"/>
                </a:lnTo>
                <a:lnTo>
                  <a:pt x="2" y="5"/>
                </a:lnTo>
                <a:lnTo>
                  <a:pt x="2" y="1"/>
                </a:lnTo>
                <a:lnTo>
                  <a:pt x="1" y="1"/>
                </a:lnTo>
                <a:lnTo>
                  <a:pt x="1" y="1"/>
                </a:lnTo>
                <a:lnTo>
                  <a:pt x="0" y="1"/>
                </a:lnTo>
                <a:lnTo>
                  <a:pt x="0" y="0"/>
                </a:lnTo>
                <a:lnTo>
                  <a:pt x="0" y="0"/>
                </a:lnTo>
                <a:lnTo>
                  <a:pt x="0" y="1"/>
                </a:lnTo>
                <a:lnTo>
                  <a:pt x="0" y="1"/>
                </a:lnTo>
                <a:lnTo>
                  <a:pt x="0" y="3"/>
                </a:lnTo>
                <a:lnTo>
                  <a:pt x="1" y="3"/>
                </a:lnTo>
                <a:lnTo>
                  <a:pt x="1" y="5"/>
                </a:lnTo>
                <a:close/>
              </a:path>
            </a:pathLst>
          </a:custGeom>
          <a:solidFill>
            <a:srgbClr val="D3BAA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0" name="Freeform 139">
            <a:extLst>
              <a:ext uri="{FF2B5EF4-FFF2-40B4-BE49-F238E27FC236}">
                <a16:creationId xmlns:a16="http://schemas.microsoft.com/office/drawing/2014/main" id="{D07AC2F7-0E0B-D199-7662-218D6DDA0449}"/>
              </a:ext>
            </a:extLst>
          </p:cNvPr>
          <p:cNvSpPr>
            <a:spLocks/>
          </p:cNvSpPr>
          <p:nvPr userDrawn="1"/>
        </p:nvSpPr>
        <p:spPr bwMode="auto">
          <a:xfrm>
            <a:off x="7296150" y="487148"/>
            <a:ext cx="1588" cy="1588"/>
          </a:xfrm>
          <a:custGeom>
            <a:avLst/>
            <a:gdLst/>
            <a:ahLst/>
            <a:cxnLst>
              <a:cxn ang="0">
                <a:pos x="0" y="1"/>
              </a:cxn>
              <a:cxn ang="0">
                <a:pos x="0" y="4"/>
              </a:cxn>
              <a:cxn ang="0">
                <a:pos x="2" y="4"/>
              </a:cxn>
              <a:cxn ang="0">
                <a:pos x="2" y="3"/>
              </a:cxn>
              <a:cxn ang="0">
                <a:pos x="3" y="3"/>
              </a:cxn>
              <a:cxn ang="0">
                <a:pos x="3" y="3"/>
              </a:cxn>
              <a:cxn ang="0">
                <a:pos x="3" y="3"/>
              </a:cxn>
              <a:cxn ang="0">
                <a:pos x="3" y="1"/>
              </a:cxn>
              <a:cxn ang="0">
                <a:pos x="3" y="1"/>
              </a:cxn>
              <a:cxn ang="0">
                <a:pos x="3" y="0"/>
              </a:cxn>
              <a:cxn ang="0">
                <a:pos x="1" y="0"/>
              </a:cxn>
              <a:cxn ang="0">
                <a:pos x="1" y="1"/>
              </a:cxn>
              <a:cxn ang="0">
                <a:pos x="0" y="1"/>
              </a:cxn>
            </a:cxnLst>
            <a:rect l="0" t="0" r="r" b="b"/>
            <a:pathLst>
              <a:path w="3" h="4">
                <a:moveTo>
                  <a:pt x="0" y="1"/>
                </a:moveTo>
                <a:lnTo>
                  <a:pt x="0" y="4"/>
                </a:lnTo>
                <a:lnTo>
                  <a:pt x="2" y="4"/>
                </a:lnTo>
                <a:lnTo>
                  <a:pt x="2" y="3"/>
                </a:lnTo>
                <a:lnTo>
                  <a:pt x="3" y="3"/>
                </a:lnTo>
                <a:lnTo>
                  <a:pt x="3" y="3"/>
                </a:lnTo>
                <a:lnTo>
                  <a:pt x="3" y="3"/>
                </a:lnTo>
                <a:lnTo>
                  <a:pt x="3" y="1"/>
                </a:lnTo>
                <a:lnTo>
                  <a:pt x="3" y="1"/>
                </a:lnTo>
                <a:lnTo>
                  <a:pt x="3" y="0"/>
                </a:lnTo>
                <a:lnTo>
                  <a:pt x="1" y="0"/>
                </a:lnTo>
                <a:lnTo>
                  <a:pt x="1" y="1"/>
                </a:lnTo>
                <a:lnTo>
                  <a:pt x="0" y="1"/>
                </a:lnTo>
                <a:close/>
              </a:path>
            </a:pathLst>
          </a:custGeom>
          <a:solidFill>
            <a:srgbClr val="43262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1" name="Freeform 140">
            <a:extLst>
              <a:ext uri="{FF2B5EF4-FFF2-40B4-BE49-F238E27FC236}">
                <a16:creationId xmlns:a16="http://schemas.microsoft.com/office/drawing/2014/main" id="{573F105B-7D76-CF57-5D1E-93801575C2BC}"/>
              </a:ext>
            </a:extLst>
          </p:cNvPr>
          <p:cNvSpPr>
            <a:spLocks/>
          </p:cNvSpPr>
          <p:nvPr userDrawn="1"/>
        </p:nvSpPr>
        <p:spPr bwMode="auto">
          <a:xfrm>
            <a:off x="7262813" y="487148"/>
            <a:ext cx="3175" cy="1588"/>
          </a:xfrm>
          <a:custGeom>
            <a:avLst/>
            <a:gdLst/>
            <a:ahLst/>
            <a:cxnLst>
              <a:cxn ang="0">
                <a:pos x="0" y="4"/>
              </a:cxn>
              <a:cxn ang="0">
                <a:pos x="1" y="4"/>
              </a:cxn>
              <a:cxn ang="0">
                <a:pos x="1" y="3"/>
              </a:cxn>
              <a:cxn ang="0">
                <a:pos x="2" y="3"/>
              </a:cxn>
              <a:cxn ang="0">
                <a:pos x="2" y="3"/>
              </a:cxn>
              <a:cxn ang="0">
                <a:pos x="2" y="3"/>
              </a:cxn>
              <a:cxn ang="0">
                <a:pos x="2" y="1"/>
              </a:cxn>
              <a:cxn ang="0">
                <a:pos x="4" y="1"/>
              </a:cxn>
              <a:cxn ang="0">
                <a:pos x="4" y="0"/>
              </a:cxn>
              <a:cxn ang="0">
                <a:pos x="2" y="0"/>
              </a:cxn>
              <a:cxn ang="0">
                <a:pos x="2" y="1"/>
              </a:cxn>
              <a:cxn ang="0">
                <a:pos x="1" y="1"/>
              </a:cxn>
              <a:cxn ang="0">
                <a:pos x="1" y="2"/>
              </a:cxn>
              <a:cxn ang="0">
                <a:pos x="1" y="2"/>
              </a:cxn>
              <a:cxn ang="0">
                <a:pos x="1" y="3"/>
              </a:cxn>
              <a:cxn ang="0">
                <a:pos x="0" y="3"/>
              </a:cxn>
              <a:cxn ang="0">
                <a:pos x="0" y="4"/>
              </a:cxn>
            </a:cxnLst>
            <a:rect l="0" t="0" r="r" b="b"/>
            <a:pathLst>
              <a:path w="4" h="4">
                <a:moveTo>
                  <a:pt x="0" y="4"/>
                </a:moveTo>
                <a:lnTo>
                  <a:pt x="1" y="4"/>
                </a:lnTo>
                <a:lnTo>
                  <a:pt x="1" y="3"/>
                </a:lnTo>
                <a:lnTo>
                  <a:pt x="2" y="3"/>
                </a:lnTo>
                <a:lnTo>
                  <a:pt x="2" y="3"/>
                </a:lnTo>
                <a:lnTo>
                  <a:pt x="2" y="3"/>
                </a:lnTo>
                <a:lnTo>
                  <a:pt x="2" y="1"/>
                </a:lnTo>
                <a:lnTo>
                  <a:pt x="4" y="1"/>
                </a:lnTo>
                <a:lnTo>
                  <a:pt x="4" y="0"/>
                </a:lnTo>
                <a:lnTo>
                  <a:pt x="2" y="0"/>
                </a:lnTo>
                <a:lnTo>
                  <a:pt x="2" y="1"/>
                </a:lnTo>
                <a:lnTo>
                  <a:pt x="1" y="1"/>
                </a:lnTo>
                <a:lnTo>
                  <a:pt x="1" y="2"/>
                </a:lnTo>
                <a:lnTo>
                  <a:pt x="1" y="2"/>
                </a:lnTo>
                <a:lnTo>
                  <a:pt x="1" y="3"/>
                </a:lnTo>
                <a:lnTo>
                  <a:pt x="0" y="3"/>
                </a:lnTo>
                <a:lnTo>
                  <a:pt x="0" y="4"/>
                </a:lnTo>
                <a:close/>
              </a:path>
            </a:pathLst>
          </a:custGeom>
          <a:solidFill>
            <a:srgbClr val="D4A79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2" name="Freeform 141">
            <a:extLst>
              <a:ext uri="{FF2B5EF4-FFF2-40B4-BE49-F238E27FC236}">
                <a16:creationId xmlns:a16="http://schemas.microsoft.com/office/drawing/2014/main" id="{DF640269-6BB3-5497-88E3-9EDFD0738E0B}"/>
              </a:ext>
            </a:extLst>
          </p:cNvPr>
          <p:cNvSpPr>
            <a:spLocks/>
          </p:cNvSpPr>
          <p:nvPr userDrawn="1"/>
        </p:nvSpPr>
        <p:spPr bwMode="auto">
          <a:xfrm>
            <a:off x="7277100" y="487148"/>
            <a:ext cx="1588" cy="1588"/>
          </a:xfrm>
          <a:custGeom>
            <a:avLst/>
            <a:gdLst/>
            <a:ahLst/>
            <a:cxnLst>
              <a:cxn ang="0">
                <a:pos x="0" y="1"/>
              </a:cxn>
              <a:cxn ang="0">
                <a:pos x="0" y="3"/>
              </a:cxn>
              <a:cxn ang="0">
                <a:pos x="0" y="3"/>
              </a:cxn>
              <a:cxn ang="0">
                <a:pos x="0" y="4"/>
              </a:cxn>
              <a:cxn ang="0">
                <a:pos x="3" y="4"/>
              </a:cxn>
              <a:cxn ang="0">
                <a:pos x="3" y="2"/>
              </a:cxn>
              <a:cxn ang="0">
                <a:pos x="3" y="2"/>
              </a:cxn>
              <a:cxn ang="0">
                <a:pos x="3" y="1"/>
              </a:cxn>
              <a:cxn ang="0">
                <a:pos x="2" y="1"/>
              </a:cxn>
              <a:cxn ang="0">
                <a:pos x="2" y="1"/>
              </a:cxn>
              <a:cxn ang="0">
                <a:pos x="2" y="1"/>
              </a:cxn>
              <a:cxn ang="0">
                <a:pos x="2" y="0"/>
              </a:cxn>
              <a:cxn ang="0">
                <a:pos x="0" y="0"/>
              </a:cxn>
              <a:cxn ang="0">
                <a:pos x="0" y="1"/>
              </a:cxn>
              <a:cxn ang="0">
                <a:pos x="0" y="1"/>
              </a:cxn>
            </a:cxnLst>
            <a:rect l="0" t="0" r="r" b="b"/>
            <a:pathLst>
              <a:path w="3" h="4">
                <a:moveTo>
                  <a:pt x="0" y="1"/>
                </a:moveTo>
                <a:lnTo>
                  <a:pt x="0" y="3"/>
                </a:lnTo>
                <a:lnTo>
                  <a:pt x="0" y="3"/>
                </a:lnTo>
                <a:lnTo>
                  <a:pt x="0" y="4"/>
                </a:lnTo>
                <a:lnTo>
                  <a:pt x="3" y="4"/>
                </a:lnTo>
                <a:lnTo>
                  <a:pt x="3" y="2"/>
                </a:lnTo>
                <a:lnTo>
                  <a:pt x="3" y="2"/>
                </a:lnTo>
                <a:lnTo>
                  <a:pt x="3" y="1"/>
                </a:lnTo>
                <a:lnTo>
                  <a:pt x="2" y="1"/>
                </a:lnTo>
                <a:lnTo>
                  <a:pt x="2" y="1"/>
                </a:lnTo>
                <a:lnTo>
                  <a:pt x="2" y="1"/>
                </a:lnTo>
                <a:lnTo>
                  <a:pt x="2" y="0"/>
                </a:lnTo>
                <a:lnTo>
                  <a:pt x="0" y="0"/>
                </a:lnTo>
                <a:lnTo>
                  <a:pt x="0" y="1"/>
                </a:lnTo>
                <a:lnTo>
                  <a:pt x="0" y="1"/>
                </a:lnTo>
                <a:close/>
              </a:path>
            </a:pathLst>
          </a:custGeom>
          <a:solidFill>
            <a:srgbClr val="462F2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3" name="Freeform 142">
            <a:extLst>
              <a:ext uri="{FF2B5EF4-FFF2-40B4-BE49-F238E27FC236}">
                <a16:creationId xmlns:a16="http://schemas.microsoft.com/office/drawing/2014/main" id="{EE734FC4-3F4B-0ABD-9073-1BFA267837CB}"/>
              </a:ext>
            </a:extLst>
          </p:cNvPr>
          <p:cNvSpPr>
            <a:spLocks/>
          </p:cNvSpPr>
          <p:nvPr userDrawn="1"/>
        </p:nvSpPr>
        <p:spPr bwMode="auto">
          <a:xfrm>
            <a:off x="7294563" y="487148"/>
            <a:ext cx="1588" cy="3175"/>
          </a:xfrm>
          <a:custGeom>
            <a:avLst/>
            <a:gdLst/>
            <a:ahLst/>
            <a:cxnLst>
              <a:cxn ang="0">
                <a:pos x="0" y="5"/>
              </a:cxn>
              <a:cxn ang="0">
                <a:pos x="0" y="5"/>
              </a:cxn>
              <a:cxn ang="0">
                <a:pos x="0" y="4"/>
              </a:cxn>
              <a:cxn ang="0">
                <a:pos x="3" y="4"/>
              </a:cxn>
              <a:cxn ang="0">
                <a:pos x="3" y="3"/>
              </a:cxn>
              <a:cxn ang="0">
                <a:pos x="2" y="3"/>
              </a:cxn>
              <a:cxn ang="0">
                <a:pos x="2" y="3"/>
              </a:cxn>
              <a:cxn ang="0">
                <a:pos x="1" y="3"/>
              </a:cxn>
              <a:cxn ang="0">
                <a:pos x="1" y="0"/>
              </a:cxn>
              <a:cxn ang="0">
                <a:pos x="0" y="0"/>
              </a:cxn>
              <a:cxn ang="0">
                <a:pos x="0" y="1"/>
              </a:cxn>
              <a:cxn ang="0">
                <a:pos x="0" y="1"/>
              </a:cxn>
              <a:cxn ang="0">
                <a:pos x="0" y="5"/>
              </a:cxn>
            </a:cxnLst>
            <a:rect l="0" t="0" r="r" b="b"/>
            <a:pathLst>
              <a:path w="3" h="5">
                <a:moveTo>
                  <a:pt x="0" y="5"/>
                </a:moveTo>
                <a:lnTo>
                  <a:pt x="0" y="5"/>
                </a:lnTo>
                <a:lnTo>
                  <a:pt x="0" y="4"/>
                </a:lnTo>
                <a:lnTo>
                  <a:pt x="3" y="4"/>
                </a:lnTo>
                <a:lnTo>
                  <a:pt x="3" y="3"/>
                </a:lnTo>
                <a:lnTo>
                  <a:pt x="2" y="3"/>
                </a:lnTo>
                <a:lnTo>
                  <a:pt x="2" y="3"/>
                </a:lnTo>
                <a:lnTo>
                  <a:pt x="1" y="3"/>
                </a:lnTo>
                <a:lnTo>
                  <a:pt x="1" y="0"/>
                </a:lnTo>
                <a:lnTo>
                  <a:pt x="0" y="0"/>
                </a:lnTo>
                <a:lnTo>
                  <a:pt x="0" y="1"/>
                </a:lnTo>
                <a:lnTo>
                  <a:pt x="0" y="1"/>
                </a:lnTo>
                <a:lnTo>
                  <a:pt x="0" y="5"/>
                </a:lnTo>
                <a:close/>
              </a:path>
            </a:pathLst>
          </a:custGeom>
          <a:solidFill>
            <a:srgbClr val="79533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4" name="Freeform 143">
            <a:extLst>
              <a:ext uri="{FF2B5EF4-FFF2-40B4-BE49-F238E27FC236}">
                <a16:creationId xmlns:a16="http://schemas.microsoft.com/office/drawing/2014/main" id="{B5450E39-9448-4738-8FBF-5EFFC38D3582}"/>
              </a:ext>
            </a:extLst>
          </p:cNvPr>
          <p:cNvSpPr>
            <a:spLocks/>
          </p:cNvSpPr>
          <p:nvPr userDrawn="1"/>
        </p:nvSpPr>
        <p:spPr bwMode="auto">
          <a:xfrm>
            <a:off x="7275513" y="487148"/>
            <a:ext cx="1588" cy="1588"/>
          </a:xfrm>
          <a:custGeom>
            <a:avLst/>
            <a:gdLst/>
            <a:ahLst/>
            <a:cxnLst>
              <a:cxn ang="0">
                <a:pos x="1" y="3"/>
              </a:cxn>
              <a:cxn ang="0">
                <a:pos x="1" y="2"/>
              </a:cxn>
              <a:cxn ang="0">
                <a:pos x="1" y="2"/>
              </a:cxn>
              <a:cxn ang="0">
                <a:pos x="1" y="0"/>
              </a:cxn>
              <a:cxn ang="0">
                <a:pos x="0" y="0"/>
              </a:cxn>
              <a:cxn ang="0">
                <a:pos x="0" y="1"/>
              </a:cxn>
              <a:cxn ang="0">
                <a:pos x="0" y="1"/>
              </a:cxn>
              <a:cxn ang="0">
                <a:pos x="0" y="3"/>
              </a:cxn>
              <a:cxn ang="0">
                <a:pos x="0" y="3"/>
              </a:cxn>
              <a:cxn ang="0">
                <a:pos x="0" y="3"/>
              </a:cxn>
              <a:cxn ang="0">
                <a:pos x="1" y="3"/>
              </a:cxn>
            </a:cxnLst>
            <a:rect l="0" t="0" r="r" b="b"/>
            <a:pathLst>
              <a:path w="1" h="3">
                <a:moveTo>
                  <a:pt x="1" y="3"/>
                </a:moveTo>
                <a:lnTo>
                  <a:pt x="1" y="2"/>
                </a:lnTo>
                <a:lnTo>
                  <a:pt x="1" y="2"/>
                </a:lnTo>
                <a:lnTo>
                  <a:pt x="1" y="0"/>
                </a:lnTo>
                <a:lnTo>
                  <a:pt x="0" y="0"/>
                </a:lnTo>
                <a:lnTo>
                  <a:pt x="0" y="1"/>
                </a:lnTo>
                <a:lnTo>
                  <a:pt x="0" y="1"/>
                </a:lnTo>
                <a:lnTo>
                  <a:pt x="0" y="3"/>
                </a:lnTo>
                <a:lnTo>
                  <a:pt x="0" y="3"/>
                </a:lnTo>
                <a:lnTo>
                  <a:pt x="0" y="3"/>
                </a:lnTo>
                <a:lnTo>
                  <a:pt x="1" y="3"/>
                </a:lnTo>
                <a:close/>
              </a:path>
            </a:pathLst>
          </a:custGeom>
          <a:solidFill>
            <a:srgbClr val="93573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5" name="Freeform 144">
            <a:extLst>
              <a:ext uri="{FF2B5EF4-FFF2-40B4-BE49-F238E27FC236}">
                <a16:creationId xmlns:a16="http://schemas.microsoft.com/office/drawing/2014/main" id="{757842A9-DA0F-4903-E0DE-7F34791352C5}"/>
              </a:ext>
            </a:extLst>
          </p:cNvPr>
          <p:cNvSpPr>
            <a:spLocks/>
          </p:cNvSpPr>
          <p:nvPr userDrawn="1"/>
        </p:nvSpPr>
        <p:spPr bwMode="auto">
          <a:xfrm>
            <a:off x="7307263" y="487148"/>
            <a:ext cx="1588" cy="3175"/>
          </a:xfrm>
          <a:custGeom>
            <a:avLst/>
            <a:gdLst/>
            <a:ahLst/>
            <a:cxnLst>
              <a:cxn ang="0">
                <a:pos x="2" y="5"/>
              </a:cxn>
              <a:cxn ang="0">
                <a:pos x="2" y="2"/>
              </a:cxn>
              <a:cxn ang="0">
                <a:pos x="2" y="2"/>
              </a:cxn>
              <a:cxn ang="0">
                <a:pos x="2" y="2"/>
              </a:cxn>
              <a:cxn ang="0">
                <a:pos x="2" y="2"/>
              </a:cxn>
              <a:cxn ang="0">
                <a:pos x="2" y="1"/>
              </a:cxn>
              <a:cxn ang="0">
                <a:pos x="1" y="1"/>
              </a:cxn>
              <a:cxn ang="0">
                <a:pos x="1" y="0"/>
              </a:cxn>
              <a:cxn ang="0">
                <a:pos x="0" y="0"/>
              </a:cxn>
              <a:cxn ang="0">
                <a:pos x="0" y="1"/>
              </a:cxn>
              <a:cxn ang="0">
                <a:pos x="0" y="1"/>
              </a:cxn>
              <a:cxn ang="0">
                <a:pos x="0" y="5"/>
              </a:cxn>
              <a:cxn ang="0">
                <a:pos x="1" y="5"/>
              </a:cxn>
              <a:cxn ang="0">
                <a:pos x="1" y="5"/>
              </a:cxn>
              <a:cxn ang="0">
                <a:pos x="2" y="5"/>
              </a:cxn>
            </a:cxnLst>
            <a:rect l="0" t="0" r="r" b="b"/>
            <a:pathLst>
              <a:path w="2" h="5">
                <a:moveTo>
                  <a:pt x="2" y="5"/>
                </a:moveTo>
                <a:lnTo>
                  <a:pt x="2" y="2"/>
                </a:lnTo>
                <a:lnTo>
                  <a:pt x="2" y="2"/>
                </a:lnTo>
                <a:lnTo>
                  <a:pt x="2" y="2"/>
                </a:lnTo>
                <a:lnTo>
                  <a:pt x="2" y="2"/>
                </a:lnTo>
                <a:lnTo>
                  <a:pt x="2" y="1"/>
                </a:lnTo>
                <a:lnTo>
                  <a:pt x="1" y="1"/>
                </a:lnTo>
                <a:lnTo>
                  <a:pt x="1" y="0"/>
                </a:lnTo>
                <a:lnTo>
                  <a:pt x="0" y="0"/>
                </a:lnTo>
                <a:lnTo>
                  <a:pt x="0" y="1"/>
                </a:lnTo>
                <a:lnTo>
                  <a:pt x="0" y="1"/>
                </a:lnTo>
                <a:lnTo>
                  <a:pt x="0" y="5"/>
                </a:lnTo>
                <a:lnTo>
                  <a:pt x="1" y="5"/>
                </a:lnTo>
                <a:lnTo>
                  <a:pt x="1" y="5"/>
                </a:lnTo>
                <a:lnTo>
                  <a:pt x="2" y="5"/>
                </a:lnTo>
                <a:close/>
              </a:path>
            </a:pathLst>
          </a:custGeom>
          <a:solidFill>
            <a:srgbClr val="BB8A5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6" name="Freeform 145">
            <a:extLst>
              <a:ext uri="{FF2B5EF4-FFF2-40B4-BE49-F238E27FC236}">
                <a16:creationId xmlns:a16="http://schemas.microsoft.com/office/drawing/2014/main" id="{FE935027-CCC3-B7DF-96E4-AB5A734449C5}"/>
              </a:ext>
            </a:extLst>
          </p:cNvPr>
          <p:cNvSpPr>
            <a:spLocks/>
          </p:cNvSpPr>
          <p:nvPr userDrawn="1"/>
        </p:nvSpPr>
        <p:spPr bwMode="auto">
          <a:xfrm>
            <a:off x="7277100" y="483973"/>
            <a:ext cx="1588" cy="6350"/>
          </a:xfrm>
          <a:custGeom>
            <a:avLst/>
            <a:gdLst/>
            <a:ahLst/>
            <a:cxnLst>
              <a:cxn ang="0">
                <a:pos x="1" y="5"/>
              </a:cxn>
              <a:cxn ang="0">
                <a:pos x="1" y="5"/>
              </a:cxn>
              <a:cxn ang="0">
                <a:pos x="0" y="5"/>
              </a:cxn>
              <a:cxn ang="0">
                <a:pos x="0" y="6"/>
              </a:cxn>
              <a:cxn ang="0">
                <a:pos x="2" y="6"/>
              </a:cxn>
              <a:cxn ang="0">
                <a:pos x="2" y="7"/>
              </a:cxn>
              <a:cxn ang="0">
                <a:pos x="5" y="7"/>
              </a:cxn>
              <a:cxn ang="0">
                <a:pos x="5" y="11"/>
              </a:cxn>
              <a:cxn ang="0">
                <a:pos x="5" y="11"/>
              </a:cxn>
              <a:cxn ang="0">
                <a:pos x="5" y="5"/>
              </a:cxn>
              <a:cxn ang="0">
                <a:pos x="5" y="5"/>
              </a:cxn>
              <a:cxn ang="0">
                <a:pos x="5" y="5"/>
              </a:cxn>
              <a:cxn ang="0">
                <a:pos x="3" y="5"/>
              </a:cxn>
              <a:cxn ang="0">
                <a:pos x="3" y="2"/>
              </a:cxn>
              <a:cxn ang="0">
                <a:pos x="3" y="2"/>
              </a:cxn>
              <a:cxn ang="0">
                <a:pos x="3" y="1"/>
              </a:cxn>
              <a:cxn ang="0">
                <a:pos x="2" y="1"/>
              </a:cxn>
              <a:cxn ang="0">
                <a:pos x="2" y="0"/>
              </a:cxn>
              <a:cxn ang="0">
                <a:pos x="1" y="0"/>
              </a:cxn>
              <a:cxn ang="0">
                <a:pos x="1" y="2"/>
              </a:cxn>
              <a:cxn ang="0">
                <a:pos x="2" y="2"/>
              </a:cxn>
              <a:cxn ang="0">
                <a:pos x="2" y="5"/>
              </a:cxn>
              <a:cxn ang="0">
                <a:pos x="1" y="5"/>
              </a:cxn>
            </a:cxnLst>
            <a:rect l="0" t="0" r="r" b="b"/>
            <a:pathLst>
              <a:path w="5" h="11">
                <a:moveTo>
                  <a:pt x="1" y="5"/>
                </a:moveTo>
                <a:lnTo>
                  <a:pt x="1" y="5"/>
                </a:lnTo>
                <a:lnTo>
                  <a:pt x="0" y="5"/>
                </a:lnTo>
                <a:lnTo>
                  <a:pt x="0" y="6"/>
                </a:lnTo>
                <a:lnTo>
                  <a:pt x="2" y="6"/>
                </a:lnTo>
                <a:lnTo>
                  <a:pt x="2" y="7"/>
                </a:lnTo>
                <a:lnTo>
                  <a:pt x="5" y="7"/>
                </a:lnTo>
                <a:lnTo>
                  <a:pt x="5" y="11"/>
                </a:lnTo>
                <a:lnTo>
                  <a:pt x="5" y="11"/>
                </a:lnTo>
                <a:lnTo>
                  <a:pt x="5" y="5"/>
                </a:lnTo>
                <a:lnTo>
                  <a:pt x="5" y="5"/>
                </a:lnTo>
                <a:lnTo>
                  <a:pt x="5" y="5"/>
                </a:lnTo>
                <a:lnTo>
                  <a:pt x="3" y="5"/>
                </a:lnTo>
                <a:lnTo>
                  <a:pt x="3" y="2"/>
                </a:lnTo>
                <a:lnTo>
                  <a:pt x="3" y="2"/>
                </a:lnTo>
                <a:lnTo>
                  <a:pt x="3" y="1"/>
                </a:lnTo>
                <a:lnTo>
                  <a:pt x="2" y="1"/>
                </a:lnTo>
                <a:lnTo>
                  <a:pt x="2" y="0"/>
                </a:lnTo>
                <a:lnTo>
                  <a:pt x="1" y="0"/>
                </a:lnTo>
                <a:lnTo>
                  <a:pt x="1" y="2"/>
                </a:lnTo>
                <a:lnTo>
                  <a:pt x="2" y="2"/>
                </a:lnTo>
                <a:lnTo>
                  <a:pt x="2" y="5"/>
                </a:lnTo>
                <a:lnTo>
                  <a:pt x="1" y="5"/>
                </a:lnTo>
                <a:close/>
              </a:path>
            </a:pathLst>
          </a:custGeom>
          <a:solidFill>
            <a:srgbClr val="B4946E"/>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7" name="Freeform 146">
            <a:extLst>
              <a:ext uri="{FF2B5EF4-FFF2-40B4-BE49-F238E27FC236}">
                <a16:creationId xmlns:a16="http://schemas.microsoft.com/office/drawing/2014/main" id="{60AE01B9-E335-35F5-06AC-792C77246D89}"/>
              </a:ext>
            </a:extLst>
          </p:cNvPr>
          <p:cNvSpPr>
            <a:spLocks/>
          </p:cNvSpPr>
          <p:nvPr userDrawn="1"/>
        </p:nvSpPr>
        <p:spPr bwMode="auto">
          <a:xfrm>
            <a:off x="7278688" y="485560"/>
            <a:ext cx="6350" cy="11113"/>
          </a:xfrm>
          <a:custGeom>
            <a:avLst/>
            <a:gdLst/>
            <a:ahLst/>
            <a:cxnLst>
              <a:cxn ang="0">
                <a:pos x="2" y="9"/>
              </a:cxn>
              <a:cxn ang="0">
                <a:pos x="3" y="9"/>
              </a:cxn>
              <a:cxn ang="0">
                <a:pos x="3" y="10"/>
              </a:cxn>
              <a:cxn ang="0">
                <a:pos x="3" y="10"/>
              </a:cxn>
              <a:cxn ang="0">
                <a:pos x="3" y="11"/>
              </a:cxn>
              <a:cxn ang="0">
                <a:pos x="4" y="11"/>
              </a:cxn>
              <a:cxn ang="0">
                <a:pos x="4" y="17"/>
              </a:cxn>
              <a:cxn ang="0">
                <a:pos x="5" y="17"/>
              </a:cxn>
              <a:cxn ang="0">
                <a:pos x="5" y="17"/>
              </a:cxn>
              <a:cxn ang="0">
                <a:pos x="5" y="17"/>
              </a:cxn>
              <a:cxn ang="0">
                <a:pos x="5" y="18"/>
              </a:cxn>
              <a:cxn ang="0">
                <a:pos x="6" y="18"/>
              </a:cxn>
              <a:cxn ang="0">
                <a:pos x="6" y="20"/>
              </a:cxn>
              <a:cxn ang="0">
                <a:pos x="6" y="20"/>
              </a:cxn>
              <a:cxn ang="0">
                <a:pos x="6" y="21"/>
              </a:cxn>
              <a:cxn ang="0">
                <a:pos x="8" y="21"/>
              </a:cxn>
              <a:cxn ang="0">
                <a:pos x="8" y="22"/>
              </a:cxn>
              <a:cxn ang="0">
                <a:pos x="8" y="22"/>
              </a:cxn>
              <a:cxn ang="0">
                <a:pos x="8" y="22"/>
              </a:cxn>
              <a:cxn ang="0">
                <a:pos x="9" y="22"/>
              </a:cxn>
              <a:cxn ang="0">
                <a:pos x="9" y="23"/>
              </a:cxn>
              <a:cxn ang="0">
                <a:pos x="11" y="23"/>
              </a:cxn>
              <a:cxn ang="0">
                <a:pos x="11" y="22"/>
              </a:cxn>
              <a:cxn ang="0">
                <a:pos x="12" y="22"/>
              </a:cxn>
              <a:cxn ang="0">
                <a:pos x="12" y="21"/>
              </a:cxn>
              <a:cxn ang="0">
                <a:pos x="12" y="21"/>
              </a:cxn>
              <a:cxn ang="0">
                <a:pos x="12" y="21"/>
              </a:cxn>
              <a:cxn ang="0">
                <a:pos x="11" y="21"/>
              </a:cxn>
              <a:cxn ang="0">
                <a:pos x="11" y="21"/>
              </a:cxn>
              <a:cxn ang="0">
                <a:pos x="8" y="21"/>
              </a:cxn>
              <a:cxn ang="0">
                <a:pos x="8" y="20"/>
              </a:cxn>
              <a:cxn ang="0">
                <a:pos x="8" y="20"/>
              </a:cxn>
              <a:cxn ang="0">
                <a:pos x="8" y="17"/>
              </a:cxn>
              <a:cxn ang="0">
                <a:pos x="7" y="17"/>
              </a:cxn>
              <a:cxn ang="0">
                <a:pos x="7" y="14"/>
              </a:cxn>
              <a:cxn ang="0">
                <a:pos x="6" y="14"/>
              </a:cxn>
              <a:cxn ang="0">
                <a:pos x="6" y="16"/>
              </a:cxn>
              <a:cxn ang="0">
                <a:pos x="5" y="16"/>
              </a:cxn>
              <a:cxn ang="0">
                <a:pos x="5" y="14"/>
              </a:cxn>
              <a:cxn ang="0">
                <a:pos x="5" y="14"/>
              </a:cxn>
              <a:cxn ang="0">
                <a:pos x="5" y="10"/>
              </a:cxn>
              <a:cxn ang="0">
                <a:pos x="4" y="10"/>
              </a:cxn>
              <a:cxn ang="0">
                <a:pos x="4" y="8"/>
              </a:cxn>
              <a:cxn ang="0">
                <a:pos x="4" y="8"/>
              </a:cxn>
              <a:cxn ang="0">
                <a:pos x="4" y="7"/>
              </a:cxn>
              <a:cxn ang="0">
                <a:pos x="3" y="7"/>
              </a:cxn>
              <a:cxn ang="0">
                <a:pos x="3" y="5"/>
              </a:cxn>
              <a:cxn ang="0">
                <a:pos x="3" y="5"/>
              </a:cxn>
              <a:cxn ang="0">
                <a:pos x="3" y="3"/>
              </a:cxn>
              <a:cxn ang="0">
                <a:pos x="2" y="3"/>
              </a:cxn>
              <a:cxn ang="0">
                <a:pos x="2" y="1"/>
              </a:cxn>
              <a:cxn ang="0">
                <a:pos x="2" y="1"/>
              </a:cxn>
              <a:cxn ang="0">
                <a:pos x="2" y="0"/>
              </a:cxn>
              <a:cxn ang="0">
                <a:pos x="0" y="0"/>
              </a:cxn>
              <a:cxn ang="0">
                <a:pos x="0" y="3"/>
              </a:cxn>
              <a:cxn ang="0">
                <a:pos x="2" y="3"/>
              </a:cxn>
              <a:cxn ang="0">
                <a:pos x="2" y="3"/>
              </a:cxn>
              <a:cxn ang="0">
                <a:pos x="2" y="3"/>
              </a:cxn>
              <a:cxn ang="0">
                <a:pos x="2" y="9"/>
              </a:cxn>
            </a:cxnLst>
            <a:rect l="0" t="0" r="r" b="b"/>
            <a:pathLst>
              <a:path w="12" h="23">
                <a:moveTo>
                  <a:pt x="2" y="9"/>
                </a:moveTo>
                <a:lnTo>
                  <a:pt x="3" y="9"/>
                </a:lnTo>
                <a:lnTo>
                  <a:pt x="3" y="10"/>
                </a:lnTo>
                <a:lnTo>
                  <a:pt x="3" y="10"/>
                </a:lnTo>
                <a:lnTo>
                  <a:pt x="3" y="11"/>
                </a:lnTo>
                <a:lnTo>
                  <a:pt x="4" y="11"/>
                </a:lnTo>
                <a:lnTo>
                  <a:pt x="4" y="17"/>
                </a:lnTo>
                <a:lnTo>
                  <a:pt x="5" y="17"/>
                </a:lnTo>
                <a:lnTo>
                  <a:pt x="5" y="17"/>
                </a:lnTo>
                <a:lnTo>
                  <a:pt x="5" y="17"/>
                </a:lnTo>
                <a:lnTo>
                  <a:pt x="5" y="18"/>
                </a:lnTo>
                <a:lnTo>
                  <a:pt x="6" y="18"/>
                </a:lnTo>
                <a:lnTo>
                  <a:pt x="6" y="20"/>
                </a:lnTo>
                <a:lnTo>
                  <a:pt x="6" y="20"/>
                </a:lnTo>
                <a:lnTo>
                  <a:pt x="6" y="21"/>
                </a:lnTo>
                <a:lnTo>
                  <a:pt x="8" y="21"/>
                </a:lnTo>
                <a:lnTo>
                  <a:pt x="8" y="22"/>
                </a:lnTo>
                <a:lnTo>
                  <a:pt x="8" y="22"/>
                </a:lnTo>
                <a:lnTo>
                  <a:pt x="8" y="22"/>
                </a:lnTo>
                <a:lnTo>
                  <a:pt x="9" y="22"/>
                </a:lnTo>
                <a:lnTo>
                  <a:pt x="9" y="23"/>
                </a:lnTo>
                <a:lnTo>
                  <a:pt x="11" y="23"/>
                </a:lnTo>
                <a:lnTo>
                  <a:pt x="11" y="22"/>
                </a:lnTo>
                <a:lnTo>
                  <a:pt x="12" y="22"/>
                </a:lnTo>
                <a:lnTo>
                  <a:pt x="12" y="21"/>
                </a:lnTo>
                <a:lnTo>
                  <a:pt x="12" y="21"/>
                </a:lnTo>
                <a:lnTo>
                  <a:pt x="12" y="21"/>
                </a:lnTo>
                <a:lnTo>
                  <a:pt x="11" y="21"/>
                </a:lnTo>
                <a:lnTo>
                  <a:pt x="11" y="21"/>
                </a:lnTo>
                <a:lnTo>
                  <a:pt x="8" y="21"/>
                </a:lnTo>
                <a:lnTo>
                  <a:pt x="8" y="20"/>
                </a:lnTo>
                <a:lnTo>
                  <a:pt x="8" y="20"/>
                </a:lnTo>
                <a:lnTo>
                  <a:pt x="8" y="17"/>
                </a:lnTo>
                <a:lnTo>
                  <a:pt x="7" y="17"/>
                </a:lnTo>
                <a:lnTo>
                  <a:pt x="7" y="14"/>
                </a:lnTo>
                <a:lnTo>
                  <a:pt x="6" y="14"/>
                </a:lnTo>
                <a:lnTo>
                  <a:pt x="6" y="16"/>
                </a:lnTo>
                <a:lnTo>
                  <a:pt x="5" y="16"/>
                </a:lnTo>
                <a:lnTo>
                  <a:pt x="5" y="14"/>
                </a:lnTo>
                <a:lnTo>
                  <a:pt x="5" y="14"/>
                </a:lnTo>
                <a:lnTo>
                  <a:pt x="5" y="10"/>
                </a:lnTo>
                <a:lnTo>
                  <a:pt x="4" y="10"/>
                </a:lnTo>
                <a:lnTo>
                  <a:pt x="4" y="8"/>
                </a:lnTo>
                <a:lnTo>
                  <a:pt x="4" y="8"/>
                </a:lnTo>
                <a:lnTo>
                  <a:pt x="4" y="7"/>
                </a:lnTo>
                <a:lnTo>
                  <a:pt x="3" y="7"/>
                </a:lnTo>
                <a:lnTo>
                  <a:pt x="3" y="5"/>
                </a:lnTo>
                <a:lnTo>
                  <a:pt x="3" y="5"/>
                </a:lnTo>
                <a:lnTo>
                  <a:pt x="3" y="3"/>
                </a:lnTo>
                <a:lnTo>
                  <a:pt x="2" y="3"/>
                </a:lnTo>
                <a:lnTo>
                  <a:pt x="2" y="1"/>
                </a:lnTo>
                <a:lnTo>
                  <a:pt x="2" y="1"/>
                </a:lnTo>
                <a:lnTo>
                  <a:pt x="2" y="0"/>
                </a:lnTo>
                <a:lnTo>
                  <a:pt x="0" y="0"/>
                </a:lnTo>
                <a:lnTo>
                  <a:pt x="0" y="3"/>
                </a:lnTo>
                <a:lnTo>
                  <a:pt x="2" y="3"/>
                </a:lnTo>
                <a:lnTo>
                  <a:pt x="2" y="3"/>
                </a:lnTo>
                <a:lnTo>
                  <a:pt x="2" y="3"/>
                </a:lnTo>
                <a:lnTo>
                  <a:pt x="2" y="9"/>
                </a:lnTo>
                <a:close/>
              </a:path>
            </a:pathLst>
          </a:custGeom>
          <a:solidFill>
            <a:srgbClr val="C8A98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8" name="Freeform 147">
            <a:extLst>
              <a:ext uri="{FF2B5EF4-FFF2-40B4-BE49-F238E27FC236}">
                <a16:creationId xmlns:a16="http://schemas.microsoft.com/office/drawing/2014/main" id="{5528B4F2-D06F-D5CC-9FBB-36C6510C1BE5}"/>
              </a:ext>
            </a:extLst>
          </p:cNvPr>
          <p:cNvSpPr>
            <a:spLocks/>
          </p:cNvSpPr>
          <p:nvPr userDrawn="1"/>
        </p:nvSpPr>
        <p:spPr bwMode="auto">
          <a:xfrm>
            <a:off x="7300913" y="482385"/>
            <a:ext cx="3175" cy="14288"/>
          </a:xfrm>
          <a:custGeom>
            <a:avLst/>
            <a:gdLst/>
            <a:ahLst/>
            <a:cxnLst>
              <a:cxn ang="0">
                <a:pos x="6" y="24"/>
              </a:cxn>
              <a:cxn ang="0">
                <a:pos x="7" y="24"/>
              </a:cxn>
              <a:cxn ang="0">
                <a:pos x="7" y="21"/>
              </a:cxn>
              <a:cxn ang="0">
                <a:pos x="6" y="21"/>
              </a:cxn>
              <a:cxn ang="0">
                <a:pos x="6" y="22"/>
              </a:cxn>
              <a:cxn ang="0">
                <a:pos x="6" y="22"/>
              </a:cxn>
              <a:cxn ang="0">
                <a:pos x="6" y="23"/>
              </a:cxn>
              <a:cxn ang="0">
                <a:pos x="5" y="23"/>
              </a:cxn>
              <a:cxn ang="0">
                <a:pos x="5" y="23"/>
              </a:cxn>
              <a:cxn ang="0">
                <a:pos x="5" y="23"/>
              </a:cxn>
              <a:cxn ang="0">
                <a:pos x="5" y="25"/>
              </a:cxn>
              <a:cxn ang="0">
                <a:pos x="4" y="25"/>
              </a:cxn>
              <a:cxn ang="0">
                <a:pos x="4" y="24"/>
              </a:cxn>
              <a:cxn ang="0">
                <a:pos x="4" y="24"/>
              </a:cxn>
              <a:cxn ang="0">
                <a:pos x="4" y="22"/>
              </a:cxn>
              <a:cxn ang="0">
                <a:pos x="3" y="22"/>
              </a:cxn>
              <a:cxn ang="0">
                <a:pos x="3" y="10"/>
              </a:cxn>
              <a:cxn ang="0">
                <a:pos x="3" y="10"/>
              </a:cxn>
              <a:cxn ang="0">
                <a:pos x="3" y="9"/>
              </a:cxn>
              <a:cxn ang="0">
                <a:pos x="3" y="9"/>
              </a:cxn>
              <a:cxn ang="0">
                <a:pos x="3" y="7"/>
              </a:cxn>
              <a:cxn ang="0">
                <a:pos x="3" y="7"/>
              </a:cxn>
              <a:cxn ang="0">
                <a:pos x="3" y="4"/>
              </a:cxn>
              <a:cxn ang="0">
                <a:pos x="2" y="4"/>
              </a:cxn>
              <a:cxn ang="0">
                <a:pos x="2" y="3"/>
              </a:cxn>
              <a:cxn ang="0">
                <a:pos x="2" y="3"/>
              </a:cxn>
              <a:cxn ang="0">
                <a:pos x="2" y="1"/>
              </a:cxn>
              <a:cxn ang="0">
                <a:pos x="1" y="1"/>
              </a:cxn>
              <a:cxn ang="0">
                <a:pos x="1" y="1"/>
              </a:cxn>
              <a:cxn ang="0">
                <a:pos x="1" y="1"/>
              </a:cxn>
              <a:cxn ang="0">
                <a:pos x="1" y="0"/>
              </a:cxn>
              <a:cxn ang="0">
                <a:pos x="0" y="0"/>
              </a:cxn>
              <a:cxn ang="0">
                <a:pos x="0" y="1"/>
              </a:cxn>
              <a:cxn ang="0">
                <a:pos x="0" y="1"/>
              </a:cxn>
              <a:cxn ang="0">
                <a:pos x="0" y="2"/>
              </a:cxn>
              <a:cxn ang="0">
                <a:pos x="1" y="2"/>
              </a:cxn>
              <a:cxn ang="0">
                <a:pos x="1" y="2"/>
              </a:cxn>
              <a:cxn ang="0">
                <a:pos x="1" y="2"/>
              </a:cxn>
              <a:cxn ang="0">
                <a:pos x="1" y="3"/>
              </a:cxn>
              <a:cxn ang="0">
                <a:pos x="2" y="3"/>
              </a:cxn>
              <a:cxn ang="0">
                <a:pos x="2" y="7"/>
              </a:cxn>
              <a:cxn ang="0">
                <a:pos x="2" y="7"/>
              </a:cxn>
              <a:cxn ang="0">
                <a:pos x="2" y="8"/>
              </a:cxn>
              <a:cxn ang="0">
                <a:pos x="2" y="8"/>
              </a:cxn>
              <a:cxn ang="0">
                <a:pos x="2" y="18"/>
              </a:cxn>
              <a:cxn ang="0">
                <a:pos x="2" y="18"/>
              </a:cxn>
              <a:cxn ang="0">
                <a:pos x="2" y="23"/>
              </a:cxn>
              <a:cxn ang="0">
                <a:pos x="3" y="23"/>
              </a:cxn>
              <a:cxn ang="0">
                <a:pos x="3" y="27"/>
              </a:cxn>
              <a:cxn ang="0">
                <a:pos x="5" y="27"/>
              </a:cxn>
              <a:cxn ang="0">
                <a:pos x="5" y="25"/>
              </a:cxn>
              <a:cxn ang="0">
                <a:pos x="5" y="25"/>
              </a:cxn>
              <a:cxn ang="0">
                <a:pos x="5" y="24"/>
              </a:cxn>
              <a:cxn ang="0">
                <a:pos x="6" y="24"/>
              </a:cxn>
              <a:cxn ang="0">
                <a:pos x="6" y="23"/>
              </a:cxn>
              <a:cxn ang="0">
                <a:pos x="6" y="23"/>
              </a:cxn>
              <a:cxn ang="0">
                <a:pos x="6" y="24"/>
              </a:cxn>
            </a:cxnLst>
            <a:rect l="0" t="0" r="r" b="b"/>
            <a:pathLst>
              <a:path w="7" h="27">
                <a:moveTo>
                  <a:pt x="6" y="24"/>
                </a:moveTo>
                <a:lnTo>
                  <a:pt x="7" y="24"/>
                </a:lnTo>
                <a:lnTo>
                  <a:pt x="7" y="21"/>
                </a:lnTo>
                <a:lnTo>
                  <a:pt x="6" y="21"/>
                </a:lnTo>
                <a:lnTo>
                  <a:pt x="6" y="22"/>
                </a:lnTo>
                <a:lnTo>
                  <a:pt x="6" y="22"/>
                </a:lnTo>
                <a:lnTo>
                  <a:pt x="6" y="23"/>
                </a:lnTo>
                <a:lnTo>
                  <a:pt x="5" y="23"/>
                </a:lnTo>
                <a:lnTo>
                  <a:pt x="5" y="23"/>
                </a:lnTo>
                <a:lnTo>
                  <a:pt x="5" y="23"/>
                </a:lnTo>
                <a:lnTo>
                  <a:pt x="5" y="25"/>
                </a:lnTo>
                <a:lnTo>
                  <a:pt x="4" y="25"/>
                </a:lnTo>
                <a:lnTo>
                  <a:pt x="4" y="24"/>
                </a:lnTo>
                <a:lnTo>
                  <a:pt x="4" y="24"/>
                </a:lnTo>
                <a:lnTo>
                  <a:pt x="4" y="22"/>
                </a:lnTo>
                <a:lnTo>
                  <a:pt x="3" y="22"/>
                </a:lnTo>
                <a:lnTo>
                  <a:pt x="3" y="10"/>
                </a:lnTo>
                <a:lnTo>
                  <a:pt x="3" y="10"/>
                </a:lnTo>
                <a:lnTo>
                  <a:pt x="3" y="9"/>
                </a:lnTo>
                <a:lnTo>
                  <a:pt x="3" y="9"/>
                </a:lnTo>
                <a:lnTo>
                  <a:pt x="3" y="7"/>
                </a:lnTo>
                <a:lnTo>
                  <a:pt x="3" y="7"/>
                </a:lnTo>
                <a:lnTo>
                  <a:pt x="3" y="4"/>
                </a:lnTo>
                <a:lnTo>
                  <a:pt x="2" y="4"/>
                </a:lnTo>
                <a:lnTo>
                  <a:pt x="2" y="3"/>
                </a:lnTo>
                <a:lnTo>
                  <a:pt x="2" y="3"/>
                </a:lnTo>
                <a:lnTo>
                  <a:pt x="2" y="1"/>
                </a:lnTo>
                <a:lnTo>
                  <a:pt x="1" y="1"/>
                </a:lnTo>
                <a:lnTo>
                  <a:pt x="1" y="1"/>
                </a:lnTo>
                <a:lnTo>
                  <a:pt x="1" y="1"/>
                </a:lnTo>
                <a:lnTo>
                  <a:pt x="1" y="0"/>
                </a:lnTo>
                <a:lnTo>
                  <a:pt x="0" y="0"/>
                </a:lnTo>
                <a:lnTo>
                  <a:pt x="0" y="1"/>
                </a:lnTo>
                <a:lnTo>
                  <a:pt x="0" y="1"/>
                </a:lnTo>
                <a:lnTo>
                  <a:pt x="0" y="2"/>
                </a:lnTo>
                <a:lnTo>
                  <a:pt x="1" y="2"/>
                </a:lnTo>
                <a:lnTo>
                  <a:pt x="1" y="2"/>
                </a:lnTo>
                <a:lnTo>
                  <a:pt x="1" y="2"/>
                </a:lnTo>
                <a:lnTo>
                  <a:pt x="1" y="3"/>
                </a:lnTo>
                <a:lnTo>
                  <a:pt x="2" y="3"/>
                </a:lnTo>
                <a:lnTo>
                  <a:pt x="2" y="7"/>
                </a:lnTo>
                <a:lnTo>
                  <a:pt x="2" y="7"/>
                </a:lnTo>
                <a:lnTo>
                  <a:pt x="2" y="8"/>
                </a:lnTo>
                <a:lnTo>
                  <a:pt x="2" y="8"/>
                </a:lnTo>
                <a:lnTo>
                  <a:pt x="2" y="18"/>
                </a:lnTo>
                <a:lnTo>
                  <a:pt x="2" y="18"/>
                </a:lnTo>
                <a:lnTo>
                  <a:pt x="2" y="23"/>
                </a:lnTo>
                <a:lnTo>
                  <a:pt x="3" y="23"/>
                </a:lnTo>
                <a:lnTo>
                  <a:pt x="3" y="27"/>
                </a:lnTo>
                <a:lnTo>
                  <a:pt x="5" y="27"/>
                </a:lnTo>
                <a:lnTo>
                  <a:pt x="5" y="25"/>
                </a:lnTo>
                <a:lnTo>
                  <a:pt x="5" y="25"/>
                </a:lnTo>
                <a:lnTo>
                  <a:pt x="5" y="24"/>
                </a:lnTo>
                <a:lnTo>
                  <a:pt x="6" y="24"/>
                </a:lnTo>
                <a:lnTo>
                  <a:pt x="6" y="23"/>
                </a:lnTo>
                <a:lnTo>
                  <a:pt x="6" y="23"/>
                </a:lnTo>
                <a:lnTo>
                  <a:pt x="6" y="24"/>
                </a:lnTo>
                <a:close/>
              </a:path>
            </a:pathLst>
          </a:custGeom>
          <a:solidFill>
            <a:srgbClr val="B66E3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9" name="Freeform 148">
            <a:extLst>
              <a:ext uri="{FF2B5EF4-FFF2-40B4-BE49-F238E27FC236}">
                <a16:creationId xmlns:a16="http://schemas.microsoft.com/office/drawing/2014/main" id="{8CAF2206-CA31-DA35-7CA7-38AF4D183E76}"/>
              </a:ext>
            </a:extLst>
          </p:cNvPr>
          <p:cNvSpPr>
            <a:spLocks/>
          </p:cNvSpPr>
          <p:nvPr userDrawn="1"/>
        </p:nvSpPr>
        <p:spPr bwMode="auto">
          <a:xfrm>
            <a:off x="7262813" y="488735"/>
            <a:ext cx="1588" cy="3175"/>
          </a:xfrm>
          <a:custGeom>
            <a:avLst/>
            <a:gdLst/>
            <a:ahLst/>
            <a:cxnLst>
              <a:cxn ang="0">
                <a:pos x="2" y="1"/>
              </a:cxn>
              <a:cxn ang="0">
                <a:pos x="2" y="1"/>
              </a:cxn>
              <a:cxn ang="0">
                <a:pos x="2" y="1"/>
              </a:cxn>
              <a:cxn ang="0">
                <a:pos x="2" y="3"/>
              </a:cxn>
              <a:cxn ang="0">
                <a:pos x="1" y="3"/>
              </a:cxn>
              <a:cxn ang="0">
                <a:pos x="1" y="4"/>
              </a:cxn>
              <a:cxn ang="0">
                <a:pos x="1" y="4"/>
              </a:cxn>
              <a:cxn ang="0">
                <a:pos x="1" y="5"/>
              </a:cxn>
              <a:cxn ang="0">
                <a:pos x="0" y="5"/>
              </a:cxn>
              <a:cxn ang="0">
                <a:pos x="0" y="6"/>
              </a:cxn>
              <a:cxn ang="0">
                <a:pos x="1" y="6"/>
              </a:cxn>
              <a:cxn ang="0">
                <a:pos x="1" y="5"/>
              </a:cxn>
              <a:cxn ang="0">
                <a:pos x="2" y="5"/>
              </a:cxn>
              <a:cxn ang="0">
                <a:pos x="2" y="5"/>
              </a:cxn>
              <a:cxn ang="0">
                <a:pos x="2" y="5"/>
              </a:cxn>
              <a:cxn ang="0">
                <a:pos x="2" y="4"/>
              </a:cxn>
              <a:cxn ang="0">
                <a:pos x="3" y="4"/>
              </a:cxn>
              <a:cxn ang="0">
                <a:pos x="3" y="2"/>
              </a:cxn>
              <a:cxn ang="0">
                <a:pos x="3" y="2"/>
              </a:cxn>
              <a:cxn ang="0">
                <a:pos x="3" y="1"/>
              </a:cxn>
              <a:cxn ang="0">
                <a:pos x="4" y="1"/>
              </a:cxn>
              <a:cxn ang="0">
                <a:pos x="4" y="1"/>
              </a:cxn>
              <a:cxn ang="0">
                <a:pos x="4" y="1"/>
              </a:cxn>
              <a:cxn ang="0">
                <a:pos x="4" y="0"/>
              </a:cxn>
              <a:cxn ang="0">
                <a:pos x="4" y="0"/>
              </a:cxn>
              <a:cxn ang="0">
                <a:pos x="4" y="0"/>
              </a:cxn>
              <a:cxn ang="0">
                <a:pos x="3" y="0"/>
              </a:cxn>
              <a:cxn ang="0">
                <a:pos x="3" y="1"/>
              </a:cxn>
              <a:cxn ang="0">
                <a:pos x="2" y="1"/>
              </a:cxn>
            </a:cxnLst>
            <a:rect l="0" t="0" r="r" b="b"/>
            <a:pathLst>
              <a:path w="4" h="6">
                <a:moveTo>
                  <a:pt x="2" y="1"/>
                </a:moveTo>
                <a:lnTo>
                  <a:pt x="2" y="1"/>
                </a:lnTo>
                <a:lnTo>
                  <a:pt x="2" y="1"/>
                </a:lnTo>
                <a:lnTo>
                  <a:pt x="2" y="3"/>
                </a:lnTo>
                <a:lnTo>
                  <a:pt x="1" y="3"/>
                </a:lnTo>
                <a:lnTo>
                  <a:pt x="1" y="4"/>
                </a:lnTo>
                <a:lnTo>
                  <a:pt x="1" y="4"/>
                </a:lnTo>
                <a:lnTo>
                  <a:pt x="1" y="5"/>
                </a:lnTo>
                <a:lnTo>
                  <a:pt x="0" y="5"/>
                </a:lnTo>
                <a:lnTo>
                  <a:pt x="0" y="6"/>
                </a:lnTo>
                <a:lnTo>
                  <a:pt x="1" y="6"/>
                </a:lnTo>
                <a:lnTo>
                  <a:pt x="1" y="5"/>
                </a:lnTo>
                <a:lnTo>
                  <a:pt x="2" y="5"/>
                </a:lnTo>
                <a:lnTo>
                  <a:pt x="2" y="5"/>
                </a:lnTo>
                <a:lnTo>
                  <a:pt x="2" y="5"/>
                </a:lnTo>
                <a:lnTo>
                  <a:pt x="2" y="4"/>
                </a:lnTo>
                <a:lnTo>
                  <a:pt x="3" y="4"/>
                </a:lnTo>
                <a:lnTo>
                  <a:pt x="3" y="2"/>
                </a:lnTo>
                <a:lnTo>
                  <a:pt x="3" y="2"/>
                </a:lnTo>
                <a:lnTo>
                  <a:pt x="3" y="1"/>
                </a:lnTo>
                <a:lnTo>
                  <a:pt x="4" y="1"/>
                </a:lnTo>
                <a:lnTo>
                  <a:pt x="4" y="1"/>
                </a:lnTo>
                <a:lnTo>
                  <a:pt x="4" y="1"/>
                </a:lnTo>
                <a:lnTo>
                  <a:pt x="4" y="0"/>
                </a:lnTo>
                <a:lnTo>
                  <a:pt x="4" y="0"/>
                </a:lnTo>
                <a:lnTo>
                  <a:pt x="4" y="0"/>
                </a:lnTo>
                <a:lnTo>
                  <a:pt x="3" y="0"/>
                </a:lnTo>
                <a:lnTo>
                  <a:pt x="3" y="1"/>
                </a:lnTo>
                <a:lnTo>
                  <a:pt x="2" y="1"/>
                </a:lnTo>
                <a:close/>
              </a:path>
            </a:pathLst>
          </a:custGeom>
          <a:solidFill>
            <a:srgbClr val="A66B59"/>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0" name="Freeform 149">
            <a:extLst>
              <a:ext uri="{FF2B5EF4-FFF2-40B4-BE49-F238E27FC236}">
                <a16:creationId xmlns:a16="http://schemas.microsoft.com/office/drawing/2014/main" id="{371E48F5-20CA-462C-1ECC-BBBCAA360E7E}"/>
              </a:ext>
            </a:extLst>
          </p:cNvPr>
          <p:cNvSpPr>
            <a:spLocks/>
          </p:cNvSpPr>
          <p:nvPr userDrawn="1"/>
        </p:nvSpPr>
        <p:spPr bwMode="auto">
          <a:xfrm>
            <a:off x="7294563" y="488735"/>
            <a:ext cx="1588" cy="3175"/>
          </a:xfrm>
          <a:custGeom>
            <a:avLst/>
            <a:gdLst/>
            <a:ahLst/>
            <a:cxnLst>
              <a:cxn ang="0">
                <a:pos x="3" y="4"/>
              </a:cxn>
              <a:cxn ang="0">
                <a:pos x="3" y="1"/>
              </a:cxn>
              <a:cxn ang="0">
                <a:pos x="3" y="1"/>
              </a:cxn>
              <a:cxn ang="0">
                <a:pos x="3" y="0"/>
              </a:cxn>
              <a:cxn ang="0">
                <a:pos x="0" y="0"/>
              </a:cxn>
              <a:cxn ang="0">
                <a:pos x="0" y="3"/>
              </a:cxn>
              <a:cxn ang="0">
                <a:pos x="1" y="3"/>
              </a:cxn>
              <a:cxn ang="0">
                <a:pos x="1" y="4"/>
              </a:cxn>
              <a:cxn ang="0">
                <a:pos x="3" y="4"/>
              </a:cxn>
            </a:cxnLst>
            <a:rect l="0" t="0" r="r" b="b"/>
            <a:pathLst>
              <a:path w="3" h="4">
                <a:moveTo>
                  <a:pt x="3" y="4"/>
                </a:moveTo>
                <a:lnTo>
                  <a:pt x="3" y="1"/>
                </a:lnTo>
                <a:lnTo>
                  <a:pt x="3" y="1"/>
                </a:lnTo>
                <a:lnTo>
                  <a:pt x="3" y="0"/>
                </a:lnTo>
                <a:lnTo>
                  <a:pt x="0" y="0"/>
                </a:lnTo>
                <a:lnTo>
                  <a:pt x="0" y="3"/>
                </a:lnTo>
                <a:lnTo>
                  <a:pt x="1" y="3"/>
                </a:lnTo>
                <a:lnTo>
                  <a:pt x="1" y="4"/>
                </a:lnTo>
                <a:lnTo>
                  <a:pt x="3" y="4"/>
                </a:lnTo>
                <a:close/>
              </a:path>
            </a:pathLst>
          </a:custGeom>
          <a:solidFill>
            <a:srgbClr val="43262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1" name="Freeform 150">
            <a:extLst>
              <a:ext uri="{FF2B5EF4-FFF2-40B4-BE49-F238E27FC236}">
                <a16:creationId xmlns:a16="http://schemas.microsoft.com/office/drawing/2014/main" id="{4ECCF004-E6BC-0B75-C92B-A707CBF0EBCF}"/>
              </a:ext>
            </a:extLst>
          </p:cNvPr>
          <p:cNvSpPr>
            <a:spLocks/>
          </p:cNvSpPr>
          <p:nvPr userDrawn="1"/>
        </p:nvSpPr>
        <p:spPr bwMode="auto">
          <a:xfrm>
            <a:off x="7264400" y="487148"/>
            <a:ext cx="1588" cy="6350"/>
          </a:xfrm>
          <a:custGeom>
            <a:avLst/>
            <a:gdLst/>
            <a:ahLst/>
            <a:cxnLst>
              <a:cxn ang="0">
                <a:pos x="2" y="6"/>
              </a:cxn>
              <a:cxn ang="0">
                <a:pos x="2" y="2"/>
              </a:cxn>
              <a:cxn ang="0">
                <a:pos x="3" y="2"/>
              </a:cxn>
              <a:cxn ang="0">
                <a:pos x="3" y="0"/>
              </a:cxn>
              <a:cxn ang="0">
                <a:pos x="2" y="0"/>
              </a:cxn>
              <a:cxn ang="0">
                <a:pos x="2" y="1"/>
              </a:cxn>
              <a:cxn ang="0">
                <a:pos x="0" y="1"/>
              </a:cxn>
              <a:cxn ang="0">
                <a:pos x="0" y="4"/>
              </a:cxn>
              <a:cxn ang="0">
                <a:pos x="0" y="4"/>
              </a:cxn>
              <a:cxn ang="0">
                <a:pos x="0" y="5"/>
              </a:cxn>
              <a:cxn ang="0">
                <a:pos x="0" y="5"/>
              </a:cxn>
              <a:cxn ang="0">
                <a:pos x="0" y="6"/>
              </a:cxn>
              <a:cxn ang="0">
                <a:pos x="0" y="6"/>
              </a:cxn>
              <a:cxn ang="0">
                <a:pos x="0" y="12"/>
              </a:cxn>
              <a:cxn ang="0">
                <a:pos x="2" y="12"/>
              </a:cxn>
              <a:cxn ang="0">
                <a:pos x="2" y="6"/>
              </a:cxn>
              <a:cxn ang="0">
                <a:pos x="2" y="6"/>
              </a:cxn>
            </a:cxnLst>
            <a:rect l="0" t="0" r="r" b="b"/>
            <a:pathLst>
              <a:path w="3" h="12">
                <a:moveTo>
                  <a:pt x="2" y="6"/>
                </a:moveTo>
                <a:lnTo>
                  <a:pt x="2" y="2"/>
                </a:lnTo>
                <a:lnTo>
                  <a:pt x="3" y="2"/>
                </a:lnTo>
                <a:lnTo>
                  <a:pt x="3" y="0"/>
                </a:lnTo>
                <a:lnTo>
                  <a:pt x="2" y="0"/>
                </a:lnTo>
                <a:lnTo>
                  <a:pt x="2" y="1"/>
                </a:lnTo>
                <a:lnTo>
                  <a:pt x="0" y="1"/>
                </a:lnTo>
                <a:lnTo>
                  <a:pt x="0" y="4"/>
                </a:lnTo>
                <a:lnTo>
                  <a:pt x="0" y="4"/>
                </a:lnTo>
                <a:lnTo>
                  <a:pt x="0" y="5"/>
                </a:lnTo>
                <a:lnTo>
                  <a:pt x="0" y="5"/>
                </a:lnTo>
                <a:lnTo>
                  <a:pt x="0" y="6"/>
                </a:lnTo>
                <a:lnTo>
                  <a:pt x="0" y="6"/>
                </a:lnTo>
                <a:lnTo>
                  <a:pt x="0" y="12"/>
                </a:lnTo>
                <a:lnTo>
                  <a:pt x="2" y="12"/>
                </a:lnTo>
                <a:lnTo>
                  <a:pt x="2" y="6"/>
                </a:lnTo>
                <a:lnTo>
                  <a:pt x="2" y="6"/>
                </a:lnTo>
                <a:close/>
              </a:path>
            </a:pathLst>
          </a:custGeom>
          <a:solidFill>
            <a:srgbClr val="B6523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2" name="Freeform 151">
            <a:extLst>
              <a:ext uri="{FF2B5EF4-FFF2-40B4-BE49-F238E27FC236}">
                <a16:creationId xmlns:a16="http://schemas.microsoft.com/office/drawing/2014/main" id="{30967107-4B94-5483-DEAD-215982D4AE77}"/>
              </a:ext>
            </a:extLst>
          </p:cNvPr>
          <p:cNvSpPr>
            <a:spLocks/>
          </p:cNvSpPr>
          <p:nvPr userDrawn="1"/>
        </p:nvSpPr>
        <p:spPr bwMode="auto">
          <a:xfrm>
            <a:off x="7277100" y="487148"/>
            <a:ext cx="1588" cy="4763"/>
          </a:xfrm>
          <a:custGeom>
            <a:avLst/>
            <a:gdLst/>
            <a:ahLst/>
            <a:cxnLst>
              <a:cxn ang="0">
                <a:pos x="0" y="3"/>
              </a:cxn>
              <a:cxn ang="0">
                <a:pos x="0" y="7"/>
              </a:cxn>
              <a:cxn ang="0">
                <a:pos x="1" y="7"/>
              </a:cxn>
              <a:cxn ang="0">
                <a:pos x="1" y="8"/>
              </a:cxn>
              <a:cxn ang="0">
                <a:pos x="2" y="8"/>
              </a:cxn>
              <a:cxn ang="0">
                <a:pos x="2" y="7"/>
              </a:cxn>
              <a:cxn ang="0">
                <a:pos x="1" y="7"/>
              </a:cxn>
              <a:cxn ang="0">
                <a:pos x="1" y="4"/>
              </a:cxn>
              <a:cxn ang="0">
                <a:pos x="3" y="4"/>
              </a:cxn>
              <a:cxn ang="0">
                <a:pos x="3" y="5"/>
              </a:cxn>
              <a:cxn ang="0">
                <a:pos x="5" y="5"/>
              </a:cxn>
              <a:cxn ang="0">
                <a:pos x="5" y="5"/>
              </a:cxn>
              <a:cxn ang="0">
                <a:pos x="5" y="5"/>
              </a:cxn>
              <a:cxn ang="0">
                <a:pos x="5" y="4"/>
              </a:cxn>
              <a:cxn ang="0">
                <a:pos x="5" y="4"/>
              </a:cxn>
              <a:cxn ang="0">
                <a:pos x="5" y="0"/>
              </a:cxn>
              <a:cxn ang="0">
                <a:pos x="2" y="0"/>
              </a:cxn>
              <a:cxn ang="0">
                <a:pos x="2" y="0"/>
              </a:cxn>
              <a:cxn ang="0">
                <a:pos x="3" y="0"/>
              </a:cxn>
              <a:cxn ang="0">
                <a:pos x="3" y="1"/>
              </a:cxn>
              <a:cxn ang="0">
                <a:pos x="3" y="1"/>
              </a:cxn>
              <a:cxn ang="0">
                <a:pos x="3" y="3"/>
              </a:cxn>
              <a:cxn ang="0">
                <a:pos x="0" y="3"/>
              </a:cxn>
            </a:cxnLst>
            <a:rect l="0" t="0" r="r" b="b"/>
            <a:pathLst>
              <a:path w="5" h="8">
                <a:moveTo>
                  <a:pt x="0" y="3"/>
                </a:moveTo>
                <a:lnTo>
                  <a:pt x="0" y="7"/>
                </a:lnTo>
                <a:lnTo>
                  <a:pt x="1" y="7"/>
                </a:lnTo>
                <a:lnTo>
                  <a:pt x="1" y="8"/>
                </a:lnTo>
                <a:lnTo>
                  <a:pt x="2" y="8"/>
                </a:lnTo>
                <a:lnTo>
                  <a:pt x="2" y="7"/>
                </a:lnTo>
                <a:lnTo>
                  <a:pt x="1" y="7"/>
                </a:lnTo>
                <a:lnTo>
                  <a:pt x="1" y="4"/>
                </a:lnTo>
                <a:lnTo>
                  <a:pt x="3" y="4"/>
                </a:lnTo>
                <a:lnTo>
                  <a:pt x="3" y="5"/>
                </a:lnTo>
                <a:lnTo>
                  <a:pt x="5" y="5"/>
                </a:lnTo>
                <a:lnTo>
                  <a:pt x="5" y="5"/>
                </a:lnTo>
                <a:lnTo>
                  <a:pt x="5" y="5"/>
                </a:lnTo>
                <a:lnTo>
                  <a:pt x="5" y="4"/>
                </a:lnTo>
                <a:lnTo>
                  <a:pt x="5" y="4"/>
                </a:lnTo>
                <a:lnTo>
                  <a:pt x="5" y="0"/>
                </a:lnTo>
                <a:lnTo>
                  <a:pt x="2" y="0"/>
                </a:lnTo>
                <a:lnTo>
                  <a:pt x="2" y="0"/>
                </a:lnTo>
                <a:lnTo>
                  <a:pt x="3" y="0"/>
                </a:lnTo>
                <a:lnTo>
                  <a:pt x="3" y="1"/>
                </a:lnTo>
                <a:lnTo>
                  <a:pt x="3" y="1"/>
                </a:lnTo>
                <a:lnTo>
                  <a:pt x="3" y="3"/>
                </a:lnTo>
                <a:lnTo>
                  <a:pt x="0" y="3"/>
                </a:lnTo>
                <a:close/>
              </a:path>
            </a:pathLst>
          </a:custGeom>
          <a:solidFill>
            <a:srgbClr val="79533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3" name="Freeform 152">
            <a:extLst>
              <a:ext uri="{FF2B5EF4-FFF2-40B4-BE49-F238E27FC236}">
                <a16:creationId xmlns:a16="http://schemas.microsoft.com/office/drawing/2014/main" id="{579DF397-8092-B222-15DC-EB9B7F8CF9E0}"/>
              </a:ext>
            </a:extLst>
          </p:cNvPr>
          <p:cNvSpPr>
            <a:spLocks/>
          </p:cNvSpPr>
          <p:nvPr userDrawn="1"/>
        </p:nvSpPr>
        <p:spPr bwMode="auto">
          <a:xfrm>
            <a:off x="7277100" y="490323"/>
            <a:ext cx="1588" cy="1588"/>
          </a:xfrm>
          <a:custGeom>
            <a:avLst/>
            <a:gdLst/>
            <a:ahLst/>
            <a:cxnLst>
              <a:cxn ang="0">
                <a:pos x="1" y="4"/>
              </a:cxn>
              <a:cxn ang="0">
                <a:pos x="2" y="4"/>
              </a:cxn>
              <a:cxn ang="0">
                <a:pos x="2" y="3"/>
              </a:cxn>
              <a:cxn ang="0">
                <a:pos x="4" y="3"/>
              </a:cxn>
              <a:cxn ang="0">
                <a:pos x="4" y="1"/>
              </a:cxn>
              <a:cxn ang="0">
                <a:pos x="4" y="1"/>
              </a:cxn>
              <a:cxn ang="0">
                <a:pos x="4" y="1"/>
              </a:cxn>
              <a:cxn ang="0">
                <a:pos x="2" y="1"/>
              </a:cxn>
              <a:cxn ang="0">
                <a:pos x="2" y="0"/>
              </a:cxn>
              <a:cxn ang="0">
                <a:pos x="0" y="0"/>
              </a:cxn>
              <a:cxn ang="0">
                <a:pos x="0" y="3"/>
              </a:cxn>
              <a:cxn ang="0">
                <a:pos x="1" y="3"/>
              </a:cxn>
              <a:cxn ang="0">
                <a:pos x="1" y="4"/>
              </a:cxn>
            </a:cxnLst>
            <a:rect l="0" t="0" r="r" b="b"/>
            <a:pathLst>
              <a:path w="4" h="4">
                <a:moveTo>
                  <a:pt x="1" y="4"/>
                </a:moveTo>
                <a:lnTo>
                  <a:pt x="2" y="4"/>
                </a:lnTo>
                <a:lnTo>
                  <a:pt x="2" y="3"/>
                </a:lnTo>
                <a:lnTo>
                  <a:pt x="4" y="3"/>
                </a:lnTo>
                <a:lnTo>
                  <a:pt x="4" y="1"/>
                </a:lnTo>
                <a:lnTo>
                  <a:pt x="4" y="1"/>
                </a:lnTo>
                <a:lnTo>
                  <a:pt x="4" y="1"/>
                </a:lnTo>
                <a:lnTo>
                  <a:pt x="2" y="1"/>
                </a:lnTo>
                <a:lnTo>
                  <a:pt x="2" y="0"/>
                </a:lnTo>
                <a:lnTo>
                  <a:pt x="0" y="0"/>
                </a:lnTo>
                <a:lnTo>
                  <a:pt x="0" y="3"/>
                </a:lnTo>
                <a:lnTo>
                  <a:pt x="1" y="3"/>
                </a:lnTo>
                <a:lnTo>
                  <a:pt x="1" y="4"/>
                </a:lnTo>
                <a:close/>
              </a:path>
            </a:pathLst>
          </a:custGeom>
          <a:solidFill>
            <a:srgbClr val="43262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4" name="Freeform 153">
            <a:extLst>
              <a:ext uri="{FF2B5EF4-FFF2-40B4-BE49-F238E27FC236}">
                <a16:creationId xmlns:a16="http://schemas.microsoft.com/office/drawing/2014/main" id="{0FAA0571-49DE-4A1A-0DD1-244CF2A688A3}"/>
              </a:ext>
            </a:extLst>
          </p:cNvPr>
          <p:cNvSpPr>
            <a:spLocks/>
          </p:cNvSpPr>
          <p:nvPr userDrawn="1"/>
        </p:nvSpPr>
        <p:spPr bwMode="auto">
          <a:xfrm>
            <a:off x="7296150" y="487148"/>
            <a:ext cx="1588" cy="4763"/>
          </a:xfrm>
          <a:custGeom>
            <a:avLst/>
            <a:gdLst/>
            <a:ahLst/>
            <a:cxnLst>
              <a:cxn ang="0">
                <a:pos x="0" y="3"/>
              </a:cxn>
              <a:cxn ang="0">
                <a:pos x="0" y="3"/>
              </a:cxn>
              <a:cxn ang="0">
                <a:pos x="1" y="3"/>
              </a:cxn>
              <a:cxn ang="0">
                <a:pos x="1" y="5"/>
              </a:cxn>
              <a:cxn ang="0">
                <a:pos x="1" y="5"/>
              </a:cxn>
              <a:cxn ang="0">
                <a:pos x="1" y="8"/>
              </a:cxn>
              <a:cxn ang="0">
                <a:pos x="2" y="8"/>
              </a:cxn>
              <a:cxn ang="0">
                <a:pos x="2" y="4"/>
              </a:cxn>
              <a:cxn ang="0">
                <a:pos x="2" y="4"/>
              </a:cxn>
              <a:cxn ang="0">
                <a:pos x="2" y="3"/>
              </a:cxn>
              <a:cxn ang="0">
                <a:pos x="3" y="3"/>
              </a:cxn>
              <a:cxn ang="0">
                <a:pos x="3" y="0"/>
              </a:cxn>
              <a:cxn ang="0">
                <a:pos x="2" y="0"/>
              </a:cxn>
              <a:cxn ang="0">
                <a:pos x="2" y="2"/>
              </a:cxn>
              <a:cxn ang="0">
                <a:pos x="2" y="2"/>
              </a:cxn>
              <a:cxn ang="0">
                <a:pos x="2" y="2"/>
              </a:cxn>
              <a:cxn ang="0">
                <a:pos x="1" y="2"/>
              </a:cxn>
              <a:cxn ang="0">
                <a:pos x="1" y="3"/>
              </a:cxn>
              <a:cxn ang="0">
                <a:pos x="0" y="3"/>
              </a:cxn>
            </a:cxnLst>
            <a:rect l="0" t="0" r="r" b="b"/>
            <a:pathLst>
              <a:path w="3" h="8">
                <a:moveTo>
                  <a:pt x="0" y="3"/>
                </a:moveTo>
                <a:lnTo>
                  <a:pt x="0" y="3"/>
                </a:lnTo>
                <a:lnTo>
                  <a:pt x="1" y="3"/>
                </a:lnTo>
                <a:lnTo>
                  <a:pt x="1" y="5"/>
                </a:lnTo>
                <a:lnTo>
                  <a:pt x="1" y="5"/>
                </a:lnTo>
                <a:lnTo>
                  <a:pt x="1" y="8"/>
                </a:lnTo>
                <a:lnTo>
                  <a:pt x="2" y="8"/>
                </a:lnTo>
                <a:lnTo>
                  <a:pt x="2" y="4"/>
                </a:lnTo>
                <a:lnTo>
                  <a:pt x="2" y="4"/>
                </a:lnTo>
                <a:lnTo>
                  <a:pt x="2" y="3"/>
                </a:lnTo>
                <a:lnTo>
                  <a:pt x="3" y="3"/>
                </a:lnTo>
                <a:lnTo>
                  <a:pt x="3" y="0"/>
                </a:lnTo>
                <a:lnTo>
                  <a:pt x="2" y="0"/>
                </a:lnTo>
                <a:lnTo>
                  <a:pt x="2" y="2"/>
                </a:lnTo>
                <a:lnTo>
                  <a:pt x="2" y="2"/>
                </a:lnTo>
                <a:lnTo>
                  <a:pt x="2" y="2"/>
                </a:lnTo>
                <a:lnTo>
                  <a:pt x="1" y="2"/>
                </a:lnTo>
                <a:lnTo>
                  <a:pt x="1" y="3"/>
                </a:lnTo>
                <a:lnTo>
                  <a:pt x="0" y="3"/>
                </a:lnTo>
                <a:close/>
              </a:path>
            </a:pathLst>
          </a:custGeom>
          <a:solidFill>
            <a:srgbClr val="65282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5" name="Freeform 154">
            <a:extLst>
              <a:ext uri="{FF2B5EF4-FFF2-40B4-BE49-F238E27FC236}">
                <a16:creationId xmlns:a16="http://schemas.microsoft.com/office/drawing/2014/main" id="{8078FBE0-229A-C364-E2D2-CD67EDC53597}"/>
              </a:ext>
            </a:extLst>
          </p:cNvPr>
          <p:cNvSpPr>
            <a:spLocks/>
          </p:cNvSpPr>
          <p:nvPr userDrawn="1"/>
        </p:nvSpPr>
        <p:spPr bwMode="auto">
          <a:xfrm>
            <a:off x="7302500" y="483973"/>
            <a:ext cx="3175" cy="11113"/>
          </a:xfrm>
          <a:custGeom>
            <a:avLst/>
            <a:gdLst/>
            <a:ahLst/>
            <a:cxnLst>
              <a:cxn ang="0">
                <a:pos x="2" y="0"/>
              </a:cxn>
              <a:cxn ang="0">
                <a:pos x="1" y="0"/>
              </a:cxn>
              <a:cxn ang="0">
                <a:pos x="1" y="0"/>
              </a:cxn>
              <a:cxn ang="0">
                <a:pos x="0" y="0"/>
              </a:cxn>
              <a:cxn ang="0">
                <a:pos x="0" y="2"/>
              </a:cxn>
              <a:cxn ang="0">
                <a:pos x="0" y="2"/>
              </a:cxn>
              <a:cxn ang="0">
                <a:pos x="0" y="6"/>
              </a:cxn>
              <a:cxn ang="0">
                <a:pos x="1" y="6"/>
              </a:cxn>
              <a:cxn ang="0">
                <a:pos x="1" y="7"/>
              </a:cxn>
              <a:cxn ang="0">
                <a:pos x="1" y="7"/>
              </a:cxn>
              <a:cxn ang="0">
                <a:pos x="1" y="11"/>
              </a:cxn>
              <a:cxn ang="0">
                <a:pos x="1" y="11"/>
              </a:cxn>
              <a:cxn ang="0">
                <a:pos x="1" y="12"/>
              </a:cxn>
              <a:cxn ang="0">
                <a:pos x="1" y="12"/>
              </a:cxn>
              <a:cxn ang="0">
                <a:pos x="1" y="13"/>
              </a:cxn>
              <a:cxn ang="0">
                <a:pos x="2" y="13"/>
              </a:cxn>
              <a:cxn ang="0">
                <a:pos x="2" y="15"/>
              </a:cxn>
              <a:cxn ang="0">
                <a:pos x="1" y="15"/>
              </a:cxn>
              <a:cxn ang="0">
                <a:pos x="1" y="17"/>
              </a:cxn>
              <a:cxn ang="0">
                <a:pos x="3" y="17"/>
              </a:cxn>
              <a:cxn ang="0">
                <a:pos x="3" y="19"/>
              </a:cxn>
              <a:cxn ang="0">
                <a:pos x="4" y="19"/>
              </a:cxn>
              <a:cxn ang="0">
                <a:pos x="4" y="18"/>
              </a:cxn>
              <a:cxn ang="0">
                <a:pos x="5" y="18"/>
              </a:cxn>
              <a:cxn ang="0">
                <a:pos x="5" y="13"/>
              </a:cxn>
              <a:cxn ang="0">
                <a:pos x="5" y="13"/>
              </a:cxn>
              <a:cxn ang="0">
                <a:pos x="5" y="10"/>
              </a:cxn>
              <a:cxn ang="0">
                <a:pos x="5" y="10"/>
              </a:cxn>
              <a:cxn ang="0">
                <a:pos x="5" y="8"/>
              </a:cxn>
              <a:cxn ang="0">
                <a:pos x="4" y="8"/>
              </a:cxn>
              <a:cxn ang="0">
                <a:pos x="4" y="6"/>
              </a:cxn>
              <a:cxn ang="0">
                <a:pos x="4" y="6"/>
              </a:cxn>
              <a:cxn ang="0">
                <a:pos x="4" y="5"/>
              </a:cxn>
              <a:cxn ang="0">
                <a:pos x="3" y="5"/>
              </a:cxn>
              <a:cxn ang="0">
                <a:pos x="3" y="4"/>
              </a:cxn>
              <a:cxn ang="0">
                <a:pos x="3" y="4"/>
              </a:cxn>
              <a:cxn ang="0">
                <a:pos x="3" y="2"/>
              </a:cxn>
              <a:cxn ang="0">
                <a:pos x="2" y="2"/>
              </a:cxn>
              <a:cxn ang="0">
                <a:pos x="2" y="1"/>
              </a:cxn>
              <a:cxn ang="0">
                <a:pos x="2" y="1"/>
              </a:cxn>
              <a:cxn ang="0">
                <a:pos x="2" y="0"/>
              </a:cxn>
            </a:cxnLst>
            <a:rect l="0" t="0" r="r" b="b"/>
            <a:pathLst>
              <a:path w="5" h="19">
                <a:moveTo>
                  <a:pt x="2" y="0"/>
                </a:moveTo>
                <a:lnTo>
                  <a:pt x="1" y="0"/>
                </a:lnTo>
                <a:lnTo>
                  <a:pt x="1" y="0"/>
                </a:lnTo>
                <a:lnTo>
                  <a:pt x="0" y="0"/>
                </a:lnTo>
                <a:lnTo>
                  <a:pt x="0" y="2"/>
                </a:lnTo>
                <a:lnTo>
                  <a:pt x="0" y="2"/>
                </a:lnTo>
                <a:lnTo>
                  <a:pt x="0" y="6"/>
                </a:lnTo>
                <a:lnTo>
                  <a:pt x="1" y="6"/>
                </a:lnTo>
                <a:lnTo>
                  <a:pt x="1" y="7"/>
                </a:lnTo>
                <a:lnTo>
                  <a:pt x="1" y="7"/>
                </a:lnTo>
                <a:lnTo>
                  <a:pt x="1" y="11"/>
                </a:lnTo>
                <a:lnTo>
                  <a:pt x="1" y="11"/>
                </a:lnTo>
                <a:lnTo>
                  <a:pt x="1" y="12"/>
                </a:lnTo>
                <a:lnTo>
                  <a:pt x="1" y="12"/>
                </a:lnTo>
                <a:lnTo>
                  <a:pt x="1" y="13"/>
                </a:lnTo>
                <a:lnTo>
                  <a:pt x="2" y="13"/>
                </a:lnTo>
                <a:lnTo>
                  <a:pt x="2" y="15"/>
                </a:lnTo>
                <a:lnTo>
                  <a:pt x="1" y="15"/>
                </a:lnTo>
                <a:lnTo>
                  <a:pt x="1" y="17"/>
                </a:lnTo>
                <a:lnTo>
                  <a:pt x="3" y="17"/>
                </a:lnTo>
                <a:lnTo>
                  <a:pt x="3" y="19"/>
                </a:lnTo>
                <a:lnTo>
                  <a:pt x="4" y="19"/>
                </a:lnTo>
                <a:lnTo>
                  <a:pt x="4" y="18"/>
                </a:lnTo>
                <a:lnTo>
                  <a:pt x="5" y="18"/>
                </a:lnTo>
                <a:lnTo>
                  <a:pt x="5" y="13"/>
                </a:lnTo>
                <a:lnTo>
                  <a:pt x="5" y="13"/>
                </a:lnTo>
                <a:lnTo>
                  <a:pt x="5" y="10"/>
                </a:lnTo>
                <a:lnTo>
                  <a:pt x="5" y="10"/>
                </a:lnTo>
                <a:lnTo>
                  <a:pt x="5" y="8"/>
                </a:lnTo>
                <a:lnTo>
                  <a:pt x="4" y="8"/>
                </a:lnTo>
                <a:lnTo>
                  <a:pt x="4" y="6"/>
                </a:lnTo>
                <a:lnTo>
                  <a:pt x="4" y="6"/>
                </a:lnTo>
                <a:lnTo>
                  <a:pt x="4" y="5"/>
                </a:lnTo>
                <a:lnTo>
                  <a:pt x="3" y="5"/>
                </a:lnTo>
                <a:lnTo>
                  <a:pt x="3" y="4"/>
                </a:lnTo>
                <a:lnTo>
                  <a:pt x="3" y="4"/>
                </a:lnTo>
                <a:lnTo>
                  <a:pt x="3" y="2"/>
                </a:lnTo>
                <a:lnTo>
                  <a:pt x="2" y="2"/>
                </a:lnTo>
                <a:lnTo>
                  <a:pt x="2" y="1"/>
                </a:lnTo>
                <a:lnTo>
                  <a:pt x="2" y="1"/>
                </a:lnTo>
                <a:lnTo>
                  <a:pt x="2" y="0"/>
                </a:lnTo>
                <a:close/>
              </a:path>
            </a:pathLst>
          </a:custGeom>
          <a:solidFill>
            <a:srgbClr val="E4B08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6" name="Freeform 155">
            <a:extLst>
              <a:ext uri="{FF2B5EF4-FFF2-40B4-BE49-F238E27FC236}">
                <a16:creationId xmlns:a16="http://schemas.microsoft.com/office/drawing/2014/main" id="{EF44C1A5-237F-F74C-D434-66D61A44265D}"/>
              </a:ext>
            </a:extLst>
          </p:cNvPr>
          <p:cNvSpPr>
            <a:spLocks/>
          </p:cNvSpPr>
          <p:nvPr userDrawn="1"/>
        </p:nvSpPr>
        <p:spPr bwMode="auto">
          <a:xfrm>
            <a:off x="7273925" y="477623"/>
            <a:ext cx="3175" cy="15875"/>
          </a:xfrm>
          <a:custGeom>
            <a:avLst/>
            <a:gdLst/>
            <a:ahLst/>
            <a:cxnLst>
              <a:cxn ang="0">
                <a:pos x="1" y="4"/>
              </a:cxn>
              <a:cxn ang="0">
                <a:pos x="2" y="6"/>
              </a:cxn>
              <a:cxn ang="0">
                <a:pos x="1" y="6"/>
              </a:cxn>
              <a:cxn ang="0">
                <a:pos x="0" y="8"/>
              </a:cxn>
              <a:cxn ang="0">
                <a:pos x="1" y="12"/>
              </a:cxn>
              <a:cxn ang="0">
                <a:pos x="0" y="20"/>
              </a:cxn>
              <a:cxn ang="0">
                <a:pos x="1" y="19"/>
              </a:cxn>
              <a:cxn ang="0">
                <a:pos x="2" y="13"/>
              </a:cxn>
              <a:cxn ang="0">
                <a:pos x="2" y="11"/>
              </a:cxn>
              <a:cxn ang="0">
                <a:pos x="3" y="10"/>
              </a:cxn>
              <a:cxn ang="0">
                <a:pos x="4" y="9"/>
              </a:cxn>
              <a:cxn ang="0">
                <a:pos x="4" y="8"/>
              </a:cxn>
              <a:cxn ang="0">
                <a:pos x="5" y="9"/>
              </a:cxn>
              <a:cxn ang="0">
                <a:pos x="4" y="27"/>
              </a:cxn>
              <a:cxn ang="0">
                <a:pos x="5" y="30"/>
              </a:cxn>
              <a:cxn ang="0">
                <a:pos x="5" y="27"/>
              </a:cxn>
              <a:cxn ang="0">
                <a:pos x="7" y="26"/>
              </a:cxn>
              <a:cxn ang="0">
                <a:pos x="6" y="22"/>
              </a:cxn>
              <a:cxn ang="0">
                <a:pos x="5" y="22"/>
              </a:cxn>
              <a:cxn ang="0">
                <a:pos x="5" y="20"/>
              </a:cxn>
              <a:cxn ang="0">
                <a:pos x="5" y="19"/>
              </a:cxn>
              <a:cxn ang="0">
                <a:pos x="6" y="19"/>
              </a:cxn>
              <a:cxn ang="0">
                <a:pos x="5" y="12"/>
              </a:cxn>
              <a:cxn ang="0">
                <a:pos x="5" y="10"/>
              </a:cxn>
              <a:cxn ang="0">
                <a:pos x="6" y="11"/>
              </a:cxn>
              <a:cxn ang="0">
                <a:pos x="6" y="8"/>
              </a:cxn>
              <a:cxn ang="0">
                <a:pos x="6" y="6"/>
              </a:cxn>
              <a:cxn ang="0">
                <a:pos x="5" y="2"/>
              </a:cxn>
              <a:cxn ang="0">
                <a:pos x="5" y="6"/>
              </a:cxn>
              <a:cxn ang="0">
                <a:pos x="3" y="2"/>
              </a:cxn>
              <a:cxn ang="0">
                <a:pos x="4" y="2"/>
              </a:cxn>
              <a:cxn ang="0">
                <a:pos x="4" y="0"/>
              </a:cxn>
              <a:cxn ang="0">
                <a:pos x="4" y="1"/>
              </a:cxn>
              <a:cxn ang="0">
                <a:pos x="3" y="2"/>
              </a:cxn>
              <a:cxn ang="0">
                <a:pos x="3" y="2"/>
              </a:cxn>
              <a:cxn ang="0">
                <a:pos x="2" y="4"/>
              </a:cxn>
            </a:cxnLst>
            <a:rect l="0" t="0" r="r" b="b"/>
            <a:pathLst>
              <a:path w="7" h="30">
                <a:moveTo>
                  <a:pt x="1" y="4"/>
                </a:moveTo>
                <a:lnTo>
                  <a:pt x="1" y="4"/>
                </a:lnTo>
                <a:lnTo>
                  <a:pt x="2" y="4"/>
                </a:lnTo>
                <a:lnTo>
                  <a:pt x="2" y="6"/>
                </a:lnTo>
                <a:lnTo>
                  <a:pt x="1" y="6"/>
                </a:lnTo>
                <a:lnTo>
                  <a:pt x="1" y="6"/>
                </a:lnTo>
                <a:lnTo>
                  <a:pt x="0" y="6"/>
                </a:lnTo>
                <a:lnTo>
                  <a:pt x="0" y="8"/>
                </a:lnTo>
                <a:lnTo>
                  <a:pt x="1" y="8"/>
                </a:lnTo>
                <a:lnTo>
                  <a:pt x="1" y="12"/>
                </a:lnTo>
                <a:lnTo>
                  <a:pt x="0" y="12"/>
                </a:lnTo>
                <a:lnTo>
                  <a:pt x="0" y="20"/>
                </a:lnTo>
                <a:lnTo>
                  <a:pt x="1" y="20"/>
                </a:lnTo>
                <a:lnTo>
                  <a:pt x="1" y="19"/>
                </a:lnTo>
                <a:lnTo>
                  <a:pt x="2" y="19"/>
                </a:lnTo>
                <a:lnTo>
                  <a:pt x="2" y="13"/>
                </a:lnTo>
                <a:lnTo>
                  <a:pt x="2" y="13"/>
                </a:lnTo>
                <a:lnTo>
                  <a:pt x="2" y="11"/>
                </a:lnTo>
                <a:lnTo>
                  <a:pt x="3" y="11"/>
                </a:lnTo>
                <a:lnTo>
                  <a:pt x="3" y="10"/>
                </a:lnTo>
                <a:lnTo>
                  <a:pt x="4" y="10"/>
                </a:lnTo>
                <a:lnTo>
                  <a:pt x="4" y="9"/>
                </a:lnTo>
                <a:lnTo>
                  <a:pt x="4" y="9"/>
                </a:lnTo>
                <a:lnTo>
                  <a:pt x="4" y="8"/>
                </a:lnTo>
                <a:lnTo>
                  <a:pt x="5" y="8"/>
                </a:lnTo>
                <a:lnTo>
                  <a:pt x="5" y="9"/>
                </a:lnTo>
                <a:lnTo>
                  <a:pt x="4" y="9"/>
                </a:lnTo>
                <a:lnTo>
                  <a:pt x="4" y="27"/>
                </a:lnTo>
                <a:lnTo>
                  <a:pt x="5" y="27"/>
                </a:lnTo>
                <a:lnTo>
                  <a:pt x="5" y="30"/>
                </a:lnTo>
                <a:lnTo>
                  <a:pt x="5" y="30"/>
                </a:lnTo>
                <a:lnTo>
                  <a:pt x="5" y="27"/>
                </a:lnTo>
                <a:lnTo>
                  <a:pt x="7" y="27"/>
                </a:lnTo>
                <a:lnTo>
                  <a:pt x="7" y="26"/>
                </a:lnTo>
                <a:lnTo>
                  <a:pt x="6" y="26"/>
                </a:lnTo>
                <a:lnTo>
                  <a:pt x="6" y="22"/>
                </a:lnTo>
                <a:lnTo>
                  <a:pt x="5" y="22"/>
                </a:lnTo>
                <a:lnTo>
                  <a:pt x="5" y="22"/>
                </a:lnTo>
                <a:lnTo>
                  <a:pt x="5" y="22"/>
                </a:lnTo>
                <a:lnTo>
                  <a:pt x="5" y="20"/>
                </a:lnTo>
                <a:lnTo>
                  <a:pt x="5" y="20"/>
                </a:lnTo>
                <a:lnTo>
                  <a:pt x="5" y="19"/>
                </a:lnTo>
                <a:lnTo>
                  <a:pt x="6" y="19"/>
                </a:lnTo>
                <a:lnTo>
                  <a:pt x="6" y="19"/>
                </a:lnTo>
                <a:lnTo>
                  <a:pt x="5" y="19"/>
                </a:lnTo>
                <a:lnTo>
                  <a:pt x="5" y="12"/>
                </a:lnTo>
                <a:lnTo>
                  <a:pt x="5" y="12"/>
                </a:lnTo>
                <a:lnTo>
                  <a:pt x="5" y="10"/>
                </a:lnTo>
                <a:lnTo>
                  <a:pt x="6" y="10"/>
                </a:lnTo>
                <a:lnTo>
                  <a:pt x="6" y="11"/>
                </a:lnTo>
                <a:lnTo>
                  <a:pt x="6" y="11"/>
                </a:lnTo>
                <a:lnTo>
                  <a:pt x="6" y="8"/>
                </a:lnTo>
                <a:lnTo>
                  <a:pt x="6" y="8"/>
                </a:lnTo>
                <a:lnTo>
                  <a:pt x="6" y="6"/>
                </a:lnTo>
                <a:lnTo>
                  <a:pt x="5" y="6"/>
                </a:lnTo>
                <a:lnTo>
                  <a:pt x="5" y="2"/>
                </a:lnTo>
                <a:lnTo>
                  <a:pt x="5" y="2"/>
                </a:lnTo>
                <a:lnTo>
                  <a:pt x="5" y="6"/>
                </a:lnTo>
                <a:lnTo>
                  <a:pt x="3" y="6"/>
                </a:lnTo>
                <a:lnTo>
                  <a:pt x="3" y="2"/>
                </a:lnTo>
                <a:lnTo>
                  <a:pt x="4" y="2"/>
                </a:lnTo>
                <a:lnTo>
                  <a:pt x="4" y="2"/>
                </a:lnTo>
                <a:lnTo>
                  <a:pt x="4" y="2"/>
                </a:lnTo>
                <a:lnTo>
                  <a:pt x="4" y="0"/>
                </a:lnTo>
                <a:lnTo>
                  <a:pt x="4" y="0"/>
                </a:lnTo>
                <a:lnTo>
                  <a:pt x="4" y="1"/>
                </a:lnTo>
                <a:lnTo>
                  <a:pt x="3" y="1"/>
                </a:lnTo>
                <a:lnTo>
                  <a:pt x="3" y="2"/>
                </a:lnTo>
                <a:lnTo>
                  <a:pt x="3" y="2"/>
                </a:lnTo>
                <a:lnTo>
                  <a:pt x="3" y="2"/>
                </a:lnTo>
                <a:lnTo>
                  <a:pt x="2" y="2"/>
                </a:lnTo>
                <a:lnTo>
                  <a:pt x="2" y="4"/>
                </a:lnTo>
                <a:lnTo>
                  <a:pt x="1" y="4"/>
                </a:lnTo>
                <a:close/>
              </a:path>
            </a:pathLst>
          </a:custGeom>
          <a:solidFill>
            <a:srgbClr val="CB874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7" name="Freeform 156">
            <a:extLst>
              <a:ext uri="{FF2B5EF4-FFF2-40B4-BE49-F238E27FC236}">
                <a16:creationId xmlns:a16="http://schemas.microsoft.com/office/drawing/2014/main" id="{813C9BC0-C6A5-9E9A-544A-9E5B79F686FF}"/>
              </a:ext>
            </a:extLst>
          </p:cNvPr>
          <p:cNvSpPr>
            <a:spLocks/>
          </p:cNvSpPr>
          <p:nvPr userDrawn="1"/>
        </p:nvSpPr>
        <p:spPr bwMode="auto">
          <a:xfrm>
            <a:off x="7277100" y="490323"/>
            <a:ext cx="3175" cy="1588"/>
          </a:xfrm>
          <a:custGeom>
            <a:avLst/>
            <a:gdLst/>
            <a:ahLst/>
            <a:cxnLst>
              <a:cxn ang="0">
                <a:pos x="0" y="3"/>
              </a:cxn>
              <a:cxn ang="0">
                <a:pos x="0" y="3"/>
              </a:cxn>
              <a:cxn ang="0">
                <a:pos x="3" y="3"/>
              </a:cxn>
              <a:cxn ang="0">
                <a:pos x="3" y="3"/>
              </a:cxn>
              <a:cxn ang="0">
                <a:pos x="4" y="3"/>
              </a:cxn>
              <a:cxn ang="0">
                <a:pos x="4" y="0"/>
              </a:cxn>
              <a:cxn ang="0">
                <a:pos x="3" y="0"/>
              </a:cxn>
              <a:cxn ang="0">
                <a:pos x="3" y="2"/>
              </a:cxn>
              <a:cxn ang="0">
                <a:pos x="1" y="2"/>
              </a:cxn>
              <a:cxn ang="0">
                <a:pos x="1" y="3"/>
              </a:cxn>
              <a:cxn ang="0">
                <a:pos x="0" y="3"/>
              </a:cxn>
            </a:cxnLst>
            <a:rect l="0" t="0" r="r" b="b"/>
            <a:pathLst>
              <a:path w="4" h="3">
                <a:moveTo>
                  <a:pt x="0" y="3"/>
                </a:moveTo>
                <a:lnTo>
                  <a:pt x="0" y="3"/>
                </a:lnTo>
                <a:lnTo>
                  <a:pt x="3" y="3"/>
                </a:lnTo>
                <a:lnTo>
                  <a:pt x="3" y="3"/>
                </a:lnTo>
                <a:lnTo>
                  <a:pt x="4" y="3"/>
                </a:lnTo>
                <a:lnTo>
                  <a:pt x="4" y="0"/>
                </a:lnTo>
                <a:lnTo>
                  <a:pt x="3" y="0"/>
                </a:lnTo>
                <a:lnTo>
                  <a:pt x="3" y="2"/>
                </a:lnTo>
                <a:lnTo>
                  <a:pt x="1" y="2"/>
                </a:lnTo>
                <a:lnTo>
                  <a:pt x="1" y="3"/>
                </a:lnTo>
                <a:lnTo>
                  <a:pt x="0" y="3"/>
                </a:lnTo>
                <a:close/>
              </a:path>
            </a:pathLst>
          </a:custGeom>
          <a:solidFill>
            <a:srgbClr val="664E3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8" name="Freeform 157">
            <a:extLst>
              <a:ext uri="{FF2B5EF4-FFF2-40B4-BE49-F238E27FC236}">
                <a16:creationId xmlns:a16="http://schemas.microsoft.com/office/drawing/2014/main" id="{183A7794-992F-5F73-9979-93BAF9E39D66}"/>
              </a:ext>
            </a:extLst>
          </p:cNvPr>
          <p:cNvSpPr>
            <a:spLocks/>
          </p:cNvSpPr>
          <p:nvPr userDrawn="1"/>
        </p:nvSpPr>
        <p:spPr bwMode="auto">
          <a:xfrm>
            <a:off x="7294563" y="490323"/>
            <a:ext cx="1588" cy="4763"/>
          </a:xfrm>
          <a:custGeom>
            <a:avLst/>
            <a:gdLst/>
            <a:ahLst/>
            <a:cxnLst>
              <a:cxn ang="0">
                <a:pos x="0" y="10"/>
              </a:cxn>
              <a:cxn ang="0">
                <a:pos x="2" y="10"/>
              </a:cxn>
              <a:cxn ang="0">
                <a:pos x="2" y="10"/>
              </a:cxn>
              <a:cxn ang="0">
                <a:pos x="3" y="10"/>
              </a:cxn>
              <a:cxn ang="0">
                <a:pos x="3" y="11"/>
              </a:cxn>
              <a:cxn ang="0">
                <a:pos x="4" y="11"/>
              </a:cxn>
              <a:cxn ang="0">
                <a:pos x="4" y="8"/>
              </a:cxn>
              <a:cxn ang="0">
                <a:pos x="4" y="8"/>
              </a:cxn>
              <a:cxn ang="0">
                <a:pos x="4" y="8"/>
              </a:cxn>
              <a:cxn ang="0">
                <a:pos x="5" y="8"/>
              </a:cxn>
              <a:cxn ang="0">
                <a:pos x="5" y="5"/>
              </a:cxn>
              <a:cxn ang="0">
                <a:pos x="4" y="5"/>
              </a:cxn>
              <a:cxn ang="0">
                <a:pos x="4" y="7"/>
              </a:cxn>
              <a:cxn ang="0">
                <a:pos x="4" y="7"/>
              </a:cxn>
              <a:cxn ang="0">
                <a:pos x="4" y="8"/>
              </a:cxn>
              <a:cxn ang="0">
                <a:pos x="3" y="8"/>
              </a:cxn>
              <a:cxn ang="0">
                <a:pos x="3" y="8"/>
              </a:cxn>
              <a:cxn ang="0">
                <a:pos x="1" y="8"/>
              </a:cxn>
              <a:cxn ang="0">
                <a:pos x="1" y="5"/>
              </a:cxn>
              <a:cxn ang="0">
                <a:pos x="2" y="5"/>
              </a:cxn>
              <a:cxn ang="0">
                <a:pos x="2" y="4"/>
              </a:cxn>
              <a:cxn ang="0">
                <a:pos x="4" y="4"/>
              </a:cxn>
              <a:cxn ang="0">
                <a:pos x="4" y="4"/>
              </a:cxn>
              <a:cxn ang="0">
                <a:pos x="3" y="4"/>
              </a:cxn>
              <a:cxn ang="0">
                <a:pos x="3" y="3"/>
              </a:cxn>
              <a:cxn ang="0">
                <a:pos x="5" y="3"/>
              </a:cxn>
              <a:cxn ang="0">
                <a:pos x="5" y="3"/>
              </a:cxn>
              <a:cxn ang="0">
                <a:pos x="3" y="3"/>
              </a:cxn>
              <a:cxn ang="0">
                <a:pos x="3" y="2"/>
              </a:cxn>
              <a:cxn ang="0">
                <a:pos x="2" y="2"/>
              </a:cxn>
              <a:cxn ang="0">
                <a:pos x="2" y="0"/>
              </a:cxn>
              <a:cxn ang="0">
                <a:pos x="2" y="0"/>
              </a:cxn>
              <a:cxn ang="0">
                <a:pos x="2" y="4"/>
              </a:cxn>
              <a:cxn ang="0">
                <a:pos x="1" y="4"/>
              </a:cxn>
              <a:cxn ang="0">
                <a:pos x="1" y="4"/>
              </a:cxn>
              <a:cxn ang="0">
                <a:pos x="1" y="4"/>
              </a:cxn>
              <a:cxn ang="0">
                <a:pos x="1" y="9"/>
              </a:cxn>
              <a:cxn ang="0">
                <a:pos x="0" y="9"/>
              </a:cxn>
              <a:cxn ang="0">
                <a:pos x="0" y="10"/>
              </a:cxn>
            </a:cxnLst>
            <a:rect l="0" t="0" r="r" b="b"/>
            <a:pathLst>
              <a:path w="5" h="11">
                <a:moveTo>
                  <a:pt x="0" y="10"/>
                </a:moveTo>
                <a:lnTo>
                  <a:pt x="2" y="10"/>
                </a:lnTo>
                <a:lnTo>
                  <a:pt x="2" y="10"/>
                </a:lnTo>
                <a:lnTo>
                  <a:pt x="3" y="10"/>
                </a:lnTo>
                <a:lnTo>
                  <a:pt x="3" y="11"/>
                </a:lnTo>
                <a:lnTo>
                  <a:pt x="4" y="11"/>
                </a:lnTo>
                <a:lnTo>
                  <a:pt x="4" y="8"/>
                </a:lnTo>
                <a:lnTo>
                  <a:pt x="4" y="8"/>
                </a:lnTo>
                <a:lnTo>
                  <a:pt x="4" y="8"/>
                </a:lnTo>
                <a:lnTo>
                  <a:pt x="5" y="8"/>
                </a:lnTo>
                <a:lnTo>
                  <a:pt x="5" y="5"/>
                </a:lnTo>
                <a:lnTo>
                  <a:pt x="4" y="5"/>
                </a:lnTo>
                <a:lnTo>
                  <a:pt x="4" y="7"/>
                </a:lnTo>
                <a:lnTo>
                  <a:pt x="4" y="7"/>
                </a:lnTo>
                <a:lnTo>
                  <a:pt x="4" y="8"/>
                </a:lnTo>
                <a:lnTo>
                  <a:pt x="3" y="8"/>
                </a:lnTo>
                <a:lnTo>
                  <a:pt x="3" y="8"/>
                </a:lnTo>
                <a:lnTo>
                  <a:pt x="1" y="8"/>
                </a:lnTo>
                <a:lnTo>
                  <a:pt x="1" y="5"/>
                </a:lnTo>
                <a:lnTo>
                  <a:pt x="2" y="5"/>
                </a:lnTo>
                <a:lnTo>
                  <a:pt x="2" y="4"/>
                </a:lnTo>
                <a:lnTo>
                  <a:pt x="4" y="4"/>
                </a:lnTo>
                <a:lnTo>
                  <a:pt x="4" y="4"/>
                </a:lnTo>
                <a:lnTo>
                  <a:pt x="3" y="4"/>
                </a:lnTo>
                <a:lnTo>
                  <a:pt x="3" y="3"/>
                </a:lnTo>
                <a:lnTo>
                  <a:pt x="5" y="3"/>
                </a:lnTo>
                <a:lnTo>
                  <a:pt x="5" y="3"/>
                </a:lnTo>
                <a:lnTo>
                  <a:pt x="3" y="3"/>
                </a:lnTo>
                <a:lnTo>
                  <a:pt x="3" y="2"/>
                </a:lnTo>
                <a:lnTo>
                  <a:pt x="2" y="2"/>
                </a:lnTo>
                <a:lnTo>
                  <a:pt x="2" y="0"/>
                </a:lnTo>
                <a:lnTo>
                  <a:pt x="2" y="0"/>
                </a:lnTo>
                <a:lnTo>
                  <a:pt x="2" y="4"/>
                </a:lnTo>
                <a:lnTo>
                  <a:pt x="1" y="4"/>
                </a:lnTo>
                <a:lnTo>
                  <a:pt x="1" y="4"/>
                </a:lnTo>
                <a:lnTo>
                  <a:pt x="1" y="4"/>
                </a:lnTo>
                <a:lnTo>
                  <a:pt x="1" y="9"/>
                </a:lnTo>
                <a:lnTo>
                  <a:pt x="0" y="9"/>
                </a:lnTo>
                <a:lnTo>
                  <a:pt x="0" y="10"/>
                </a:lnTo>
                <a:close/>
              </a:path>
            </a:pathLst>
          </a:custGeom>
          <a:solidFill>
            <a:srgbClr val="60342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9" name="Freeform 158">
            <a:extLst>
              <a:ext uri="{FF2B5EF4-FFF2-40B4-BE49-F238E27FC236}">
                <a16:creationId xmlns:a16="http://schemas.microsoft.com/office/drawing/2014/main" id="{AFF572C4-320C-A619-9ABA-344A3F256D82}"/>
              </a:ext>
            </a:extLst>
          </p:cNvPr>
          <p:cNvSpPr>
            <a:spLocks/>
          </p:cNvSpPr>
          <p:nvPr userDrawn="1"/>
        </p:nvSpPr>
        <p:spPr bwMode="auto">
          <a:xfrm>
            <a:off x="7294563" y="480798"/>
            <a:ext cx="6350" cy="28575"/>
          </a:xfrm>
          <a:custGeom>
            <a:avLst/>
            <a:gdLst/>
            <a:ahLst/>
            <a:cxnLst>
              <a:cxn ang="0">
                <a:pos x="4" y="6"/>
              </a:cxn>
              <a:cxn ang="0">
                <a:pos x="5" y="5"/>
              </a:cxn>
              <a:cxn ang="0">
                <a:pos x="5" y="6"/>
              </a:cxn>
              <a:cxn ang="0">
                <a:pos x="5" y="16"/>
              </a:cxn>
              <a:cxn ang="0">
                <a:pos x="4" y="21"/>
              </a:cxn>
              <a:cxn ang="0">
                <a:pos x="4" y="26"/>
              </a:cxn>
              <a:cxn ang="0">
                <a:pos x="3" y="30"/>
              </a:cxn>
              <a:cxn ang="0">
                <a:pos x="2" y="33"/>
              </a:cxn>
              <a:cxn ang="0">
                <a:pos x="1" y="34"/>
              </a:cxn>
              <a:cxn ang="0">
                <a:pos x="1" y="38"/>
              </a:cxn>
              <a:cxn ang="0">
                <a:pos x="0" y="48"/>
              </a:cxn>
              <a:cxn ang="0">
                <a:pos x="1" y="55"/>
              </a:cxn>
              <a:cxn ang="0">
                <a:pos x="1" y="52"/>
              </a:cxn>
              <a:cxn ang="0">
                <a:pos x="2" y="45"/>
              </a:cxn>
              <a:cxn ang="0">
                <a:pos x="2" y="41"/>
              </a:cxn>
              <a:cxn ang="0">
                <a:pos x="4" y="38"/>
              </a:cxn>
              <a:cxn ang="0">
                <a:pos x="4" y="31"/>
              </a:cxn>
              <a:cxn ang="0">
                <a:pos x="5" y="27"/>
              </a:cxn>
              <a:cxn ang="0">
                <a:pos x="5" y="26"/>
              </a:cxn>
              <a:cxn ang="0">
                <a:pos x="6" y="23"/>
              </a:cxn>
              <a:cxn ang="0">
                <a:pos x="9" y="7"/>
              </a:cxn>
              <a:cxn ang="0">
                <a:pos x="9" y="10"/>
              </a:cxn>
              <a:cxn ang="0">
                <a:pos x="10" y="10"/>
              </a:cxn>
              <a:cxn ang="0">
                <a:pos x="10" y="15"/>
              </a:cxn>
              <a:cxn ang="0">
                <a:pos x="9" y="9"/>
              </a:cxn>
              <a:cxn ang="0">
                <a:pos x="9" y="6"/>
              </a:cxn>
              <a:cxn ang="0">
                <a:pos x="8" y="5"/>
              </a:cxn>
              <a:cxn ang="0">
                <a:pos x="8" y="4"/>
              </a:cxn>
              <a:cxn ang="0">
                <a:pos x="6" y="3"/>
              </a:cxn>
              <a:cxn ang="0">
                <a:pos x="6" y="2"/>
              </a:cxn>
              <a:cxn ang="0">
                <a:pos x="5" y="2"/>
              </a:cxn>
              <a:cxn ang="0">
                <a:pos x="4" y="0"/>
              </a:cxn>
              <a:cxn ang="0">
                <a:pos x="4" y="3"/>
              </a:cxn>
            </a:cxnLst>
            <a:rect l="0" t="0" r="r" b="b"/>
            <a:pathLst>
              <a:path w="10" h="55">
                <a:moveTo>
                  <a:pt x="4" y="6"/>
                </a:moveTo>
                <a:lnTo>
                  <a:pt x="4" y="6"/>
                </a:lnTo>
                <a:lnTo>
                  <a:pt x="4" y="5"/>
                </a:lnTo>
                <a:lnTo>
                  <a:pt x="5" y="5"/>
                </a:lnTo>
                <a:lnTo>
                  <a:pt x="5" y="6"/>
                </a:lnTo>
                <a:lnTo>
                  <a:pt x="5" y="6"/>
                </a:lnTo>
                <a:lnTo>
                  <a:pt x="5" y="16"/>
                </a:lnTo>
                <a:lnTo>
                  <a:pt x="5" y="16"/>
                </a:lnTo>
                <a:lnTo>
                  <a:pt x="5" y="21"/>
                </a:lnTo>
                <a:lnTo>
                  <a:pt x="4" y="21"/>
                </a:lnTo>
                <a:lnTo>
                  <a:pt x="4" y="26"/>
                </a:lnTo>
                <a:lnTo>
                  <a:pt x="4" y="26"/>
                </a:lnTo>
                <a:lnTo>
                  <a:pt x="4" y="30"/>
                </a:lnTo>
                <a:lnTo>
                  <a:pt x="3" y="30"/>
                </a:lnTo>
                <a:lnTo>
                  <a:pt x="3" y="33"/>
                </a:lnTo>
                <a:lnTo>
                  <a:pt x="2" y="33"/>
                </a:lnTo>
                <a:lnTo>
                  <a:pt x="2" y="34"/>
                </a:lnTo>
                <a:lnTo>
                  <a:pt x="1" y="34"/>
                </a:lnTo>
                <a:lnTo>
                  <a:pt x="1" y="38"/>
                </a:lnTo>
                <a:lnTo>
                  <a:pt x="1" y="38"/>
                </a:lnTo>
                <a:lnTo>
                  <a:pt x="1" y="48"/>
                </a:lnTo>
                <a:lnTo>
                  <a:pt x="0" y="48"/>
                </a:lnTo>
                <a:lnTo>
                  <a:pt x="0" y="55"/>
                </a:lnTo>
                <a:lnTo>
                  <a:pt x="1" y="55"/>
                </a:lnTo>
                <a:lnTo>
                  <a:pt x="1" y="52"/>
                </a:lnTo>
                <a:lnTo>
                  <a:pt x="1" y="52"/>
                </a:lnTo>
                <a:lnTo>
                  <a:pt x="1" y="45"/>
                </a:lnTo>
                <a:lnTo>
                  <a:pt x="2" y="45"/>
                </a:lnTo>
                <a:lnTo>
                  <a:pt x="2" y="41"/>
                </a:lnTo>
                <a:lnTo>
                  <a:pt x="2" y="41"/>
                </a:lnTo>
                <a:lnTo>
                  <a:pt x="2" y="38"/>
                </a:lnTo>
                <a:lnTo>
                  <a:pt x="4" y="38"/>
                </a:lnTo>
                <a:lnTo>
                  <a:pt x="4" y="31"/>
                </a:lnTo>
                <a:lnTo>
                  <a:pt x="4" y="31"/>
                </a:lnTo>
                <a:lnTo>
                  <a:pt x="4" y="27"/>
                </a:lnTo>
                <a:lnTo>
                  <a:pt x="5" y="27"/>
                </a:lnTo>
                <a:lnTo>
                  <a:pt x="5" y="26"/>
                </a:lnTo>
                <a:lnTo>
                  <a:pt x="5" y="26"/>
                </a:lnTo>
                <a:lnTo>
                  <a:pt x="5" y="23"/>
                </a:lnTo>
                <a:lnTo>
                  <a:pt x="6" y="23"/>
                </a:lnTo>
                <a:lnTo>
                  <a:pt x="6" y="7"/>
                </a:lnTo>
                <a:lnTo>
                  <a:pt x="9" y="7"/>
                </a:lnTo>
                <a:lnTo>
                  <a:pt x="9" y="10"/>
                </a:lnTo>
                <a:lnTo>
                  <a:pt x="9" y="10"/>
                </a:lnTo>
                <a:lnTo>
                  <a:pt x="9" y="10"/>
                </a:lnTo>
                <a:lnTo>
                  <a:pt x="10" y="10"/>
                </a:lnTo>
                <a:lnTo>
                  <a:pt x="10" y="15"/>
                </a:lnTo>
                <a:lnTo>
                  <a:pt x="10" y="15"/>
                </a:lnTo>
                <a:lnTo>
                  <a:pt x="10" y="9"/>
                </a:lnTo>
                <a:lnTo>
                  <a:pt x="9" y="9"/>
                </a:lnTo>
                <a:lnTo>
                  <a:pt x="9" y="6"/>
                </a:lnTo>
                <a:lnTo>
                  <a:pt x="9" y="6"/>
                </a:lnTo>
                <a:lnTo>
                  <a:pt x="9" y="5"/>
                </a:lnTo>
                <a:lnTo>
                  <a:pt x="8" y="5"/>
                </a:lnTo>
                <a:lnTo>
                  <a:pt x="8" y="4"/>
                </a:lnTo>
                <a:lnTo>
                  <a:pt x="8" y="4"/>
                </a:lnTo>
                <a:lnTo>
                  <a:pt x="8" y="3"/>
                </a:lnTo>
                <a:lnTo>
                  <a:pt x="6" y="3"/>
                </a:lnTo>
                <a:lnTo>
                  <a:pt x="6" y="2"/>
                </a:lnTo>
                <a:lnTo>
                  <a:pt x="6" y="2"/>
                </a:lnTo>
                <a:lnTo>
                  <a:pt x="6" y="2"/>
                </a:lnTo>
                <a:lnTo>
                  <a:pt x="5" y="2"/>
                </a:lnTo>
                <a:lnTo>
                  <a:pt x="5" y="0"/>
                </a:lnTo>
                <a:lnTo>
                  <a:pt x="4" y="0"/>
                </a:lnTo>
                <a:lnTo>
                  <a:pt x="4" y="3"/>
                </a:lnTo>
                <a:lnTo>
                  <a:pt x="4" y="3"/>
                </a:lnTo>
                <a:lnTo>
                  <a:pt x="4" y="6"/>
                </a:lnTo>
                <a:close/>
              </a:path>
            </a:pathLst>
          </a:custGeom>
          <a:solidFill>
            <a:srgbClr val="CC6939"/>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0" name="Freeform 159">
            <a:extLst>
              <a:ext uri="{FF2B5EF4-FFF2-40B4-BE49-F238E27FC236}">
                <a16:creationId xmlns:a16="http://schemas.microsoft.com/office/drawing/2014/main" id="{FFD4FE83-9D55-714D-1D93-66502E76FED3}"/>
              </a:ext>
            </a:extLst>
          </p:cNvPr>
          <p:cNvSpPr>
            <a:spLocks noEditPoints="1"/>
          </p:cNvSpPr>
          <p:nvPr userDrawn="1"/>
        </p:nvSpPr>
        <p:spPr bwMode="auto">
          <a:xfrm>
            <a:off x="7265988" y="482385"/>
            <a:ext cx="42863" cy="57150"/>
          </a:xfrm>
          <a:custGeom>
            <a:avLst/>
            <a:gdLst/>
            <a:ahLst/>
            <a:cxnLst>
              <a:cxn ang="0">
                <a:pos x="3" y="20"/>
              </a:cxn>
              <a:cxn ang="0">
                <a:pos x="6" y="10"/>
              </a:cxn>
              <a:cxn ang="0">
                <a:pos x="19" y="102"/>
              </a:cxn>
              <a:cxn ang="0">
                <a:pos x="17" y="108"/>
              </a:cxn>
              <a:cxn ang="0">
                <a:pos x="24" y="91"/>
              </a:cxn>
              <a:cxn ang="0">
                <a:pos x="20" y="69"/>
              </a:cxn>
              <a:cxn ang="0">
                <a:pos x="17" y="39"/>
              </a:cxn>
              <a:cxn ang="0">
                <a:pos x="18" y="32"/>
              </a:cxn>
              <a:cxn ang="0">
                <a:pos x="23" y="48"/>
              </a:cxn>
              <a:cxn ang="0">
                <a:pos x="28" y="49"/>
              </a:cxn>
              <a:cxn ang="0">
                <a:pos x="26" y="42"/>
              </a:cxn>
              <a:cxn ang="0">
                <a:pos x="23" y="39"/>
              </a:cxn>
              <a:cxn ang="0">
                <a:pos x="20" y="19"/>
              </a:cxn>
              <a:cxn ang="0">
                <a:pos x="16" y="11"/>
              </a:cxn>
              <a:cxn ang="0">
                <a:pos x="13" y="5"/>
              </a:cxn>
              <a:cxn ang="0">
                <a:pos x="13" y="45"/>
              </a:cxn>
              <a:cxn ang="0">
                <a:pos x="17" y="70"/>
              </a:cxn>
              <a:cxn ang="0">
                <a:pos x="20" y="87"/>
              </a:cxn>
              <a:cxn ang="0">
                <a:pos x="22" y="85"/>
              </a:cxn>
              <a:cxn ang="0">
                <a:pos x="21" y="93"/>
              </a:cxn>
              <a:cxn ang="0">
                <a:pos x="9" y="72"/>
              </a:cxn>
              <a:cxn ang="0">
                <a:pos x="13" y="100"/>
              </a:cxn>
              <a:cxn ang="0">
                <a:pos x="13" y="77"/>
              </a:cxn>
              <a:cxn ang="0">
                <a:pos x="8" y="17"/>
              </a:cxn>
              <a:cxn ang="0">
                <a:pos x="6" y="3"/>
              </a:cxn>
              <a:cxn ang="0">
                <a:pos x="0" y="10"/>
              </a:cxn>
              <a:cxn ang="0">
                <a:pos x="3" y="27"/>
              </a:cxn>
              <a:cxn ang="0">
                <a:pos x="47" y="94"/>
              </a:cxn>
              <a:cxn ang="0">
                <a:pos x="48" y="103"/>
              </a:cxn>
              <a:cxn ang="0">
                <a:pos x="54" y="101"/>
              </a:cxn>
              <a:cxn ang="0">
                <a:pos x="49" y="93"/>
              </a:cxn>
              <a:cxn ang="0">
                <a:pos x="44" y="89"/>
              </a:cxn>
              <a:cxn ang="0">
                <a:pos x="37" y="82"/>
              </a:cxn>
              <a:cxn ang="0">
                <a:pos x="42" y="90"/>
              </a:cxn>
              <a:cxn ang="0">
                <a:pos x="34" y="89"/>
              </a:cxn>
              <a:cxn ang="0">
                <a:pos x="39" y="94"/>
              </a:cxn>
              <a:cxn ang="0">
                <a:pos x="34" y="81"/>
              </a:cxn>
              <a:cxn ang="0">
                <a:pos x="30" y="79"/>
              </a:cxn>
              <a:cxn ang="0">
                <a:pos x="71" y="99"/>
              </a:cxn>
              <a:cxn ang="0">
                <a:pos x="69" y="85"/>
              </a:cxn>
              <a:cxn ang="0">
                <a:pos x="64" y="78"/>
              </a:cxn>
              <a:cxn ang="0">
                <a:pos x="65" y="97"/>
              </a:cxn>
              <a:cxn ang="0">
                <a:pos x="80" y="97"/>
              </a:cxn>
              <a:cxn ang="0">
                <a:pos x="75" y="87"/>
              </a:cxn>
              <a:cxn ang="0">
                <a:pos x="78" y="95"/>
              </a:cxn>
              <a:cxn ang="0">
                <a:pos x="73" y="85"/>
              </a:cxn>
              <a:cxn ang="0">
                <a:pos x="69" y="83"/>
              </a:cxn>
              <a:cxn ang="0">
                <a:pos x="58" y="89"/>
              </a:cxn>
              <a:cxn ang="0">
                <a:pos x="61" y="49"/>
              </a:cxn>
              <a:cxn ang="0">
                <a:pos x="67" y="46"/>
              </a:cxn>
              <a:cxn ang="0">
                <a:pos x="62" y="4"/>
              </a:cxn>
              <a:cxn ang="0">
                <a:pos x="62" y="31"/>
              </a:cxn>
              <a:cxn ang="0">
                <a:pos x="61" y="23"/>
              </a:cxn>
              <a:cxn ang="0">
                <a:pos x="56" y="58"/>
              </a:cxn>
              <a:cxn ang="0">
                <a:pos x="73" y="7"/>
              </a:cxn>
              <a:cxn ang="0">
                <a:pos x="74" y="24"/>
              </a:cxn>
              <a:cxn ang="0">
                <a:pos x="70" y="11"/>
              </a:cxn>
              <a:cxn ang="0">
                <a:pos x="74" y="9"/>
              </a:cxn>
              <a:cxn ang="0">
                <a:pos x="68" y="2"/>
              </a:cxn>
              <a:cxn ang="0">
                <a:pos x="69" y="9"/>
              </a:cxn>
              <a:cxn ang="0">
                <a:pos x="72" y="25"/>
              </a:cxn>
              <a:cxn ang="0">
                <a:pos x="73" y="38"/>
              </a:cxn>
            </a:cxnLst>
            <a:rect l="0" t="0" r="r" b="b"/>
            <a:pathLst>
              <a:path w="81" h="108">
                <a:moveTo>
                  <a:pt x="6" y="7"/>
                </a:moveTo>
                <a:lnTo>
                  <a:pt x="5" y="7"/>
                </a:lnTo>
                <a:lnTo>
                  <a:pt x="5" y="7"/>
                </a:lnTo>
                <a:lnTo>
                  <a:pt x="4" y="7"/>
                </a:lnTo>
                <a:lnTo>
                  <a:pt x="4" y="9"/>
                </a:lnTo>
                <a:lnTo>
                  <a:pt x="4" y="9"/>
                </a:lnTo>
                <a:lnTo>
                  <a:pt x="4" y="11"/>
                </a:lnTo>
                <a:lnTo>
                  <a:pt x="3" y="11"/>
                </a:lnTo>
                <a:lnTo>
                  <a:pt x="3" y="13"/>
                </a:lnTo>
                <a:lnTo>
                  <a:pt x="3" y="13"/>
                </a:lnTo>
                <a:lnTo>
                  <a:pt x="3" y="18"/>
                </a:lnTo>
                <a:lnTo>
                  <a:pt x="2" y="18"/>
                </a:lnTo>
                <a:lnTo>
                  <a:pt x="2" y="20"/>
                </a:lnTo>
                <a:lnTo>
                  <a:pt x="3" y="20"/>
                </a:lnTo>
                <a:lnTo>
                  <a:pt x="3" y="20"/>
                </a:lnTo>
                <a:lnTo>
                  <a:pt x="4" y="20"/>
                </a:lnTo>
                <a:lnTo>
                  <a:pt x="4" y="20"/>
                </a:lnTo>
                <a:lnTo>
                  <a:pt x="6" y="20"/>
                </a:lnTo>
                <a:lnTo>
                  <a:pt x="6" y="19"/>
                </a:lnTo>
                <a:lnTo>
                  <a:pt x="6" y="19"/>
                </a:lnTo>
                <a:lnTo>
                  <a:pt x="6" y="18"/>
                </a:lnTo>
                <a:lnTo>
                  <a:pt x="7" y="18"/>
                </a:lnTo>
                <a:lnTo>
                  <a:pt x="7" y="14"/>
                </a:lnTo>
                <a:lnTo>
                  <a:pt x="7" y="14"/>
                </a:lnTo>
                <a:lnTo>
                  <a:pt x="7" y="14"/>
                </a:lnTo>
                <a:lnTo>
                  <a:pt x="8" y="14"/>
                </a:lnTo>
                <a:lnTo>
                  <a:pt x="8" y="12"/>
                </a:lnTo>
                <a:lnTo>
                  <a:pt x="7" y="12"/>
                </a:lnTo>
                <a:lnTo>
                  <a:pt x="7" y="10"/>
                </a:lnTo>
                <a:lnTo>
                  <a:pt x="6" y="10"/>
                </a:lnTo>
                <a:lnTo>
                  <a:pt x="6" y="6"/>
                </a:lnTo>
                <a:lnTo>
                  <a:pt x="6" y="6"/>
                </a:lnTo>
                <a:lnTo>
                  <a:pt x="6" y="7"/>
                </a:lnTo>
                <a:close/>
                <a:moveTo>
                  <a:pt x="21" y="91"/>
                </a:moveTo>
                <a:lnTo>
                  <a:pt x="21" y="96"/>
                </a:lnTo>
                <a:lnTo>
                  <a:pt x="20" y="96"/>
                </a:lnTo>
                <a:lnTo>
                  <a:pt x="20" y="97"/>
                </a:lnTo>
                <a:lnTo>
                  <a:pt x="20" y="97"/>
                </a:lnTo>
                <a:lnTo>
                  <a:pt x="20" y="99"/>
                </a:lnTo>
                <a:lnTo>
                  <a:pt x="19" y="99"/>
                </a:lnTo>
                <a:lnTo>
                  <a:pt x="19" y="101"/>
                </a:lnTo>
                <a:lnTo>
                  <a:pt x="19" y="101"/>
                </a:lnTo>
                <a:lnTo>
                  <a:pt x="19" y="104"/>
                </a:lnTo>
                <a:lnTo>
                  <a:pt x="19" y="104"/>
                </a:lnTo>
                <a:lnTo>
                  <a:pt x="19" y="102"/>
                </a:lnTo>
                <a:lnTo>
                  <a:pt x="20" y="102"/>
                </a:lnTo>
                <a:lnTo>
                  <a:pt x="20" y="101"/>
                </a:lnTo>
                <a:lnTo>
                  <a:pt x="21" y="101"/>
                </a:lnTo>
                <a:lnTo>
                  <a:pt x="21" y="106"/>
                </a:lnTo>
                <a:lnTo>
                  <a:pt x="18" y="106"/>
                </a:lnTo>
                <a:lnTo>
                  <a:pt x="18" y="105"/>
                </a:lnTo>
                <a:lnTo>
                  <a:pt x="18" y="105"/>
                </a:lnTo>
                <a:lnTo>
                  <a:pt x="18" y="105"/>
                </a:lnTo>
                <a:lnTo>
                  <a:pt x="17" y="105"/>
                </a:lnTo>
                <a:lnTo>
                  <a:pt x="17" y="107"/>
                </a:lnTo>
                <a:lnTo>
                  <a:pt x="17" y="107"/>
                </a:lnTo>
                <a:lnTo>
                  <a:pt x="17" y="107"/>
                </a:lnTo>
                <a:lnTo>
                  <a:pt x="16" y="107"/>
                </a:lnTo>
                <a:lnTo>
                  <a:pt x="16" y="108"/>
                </a:lnTo>
                <a:lnTo>
                  <a:pt x="17" y="108"/>
                </a:lnTo>
                <a:lnTo>
                  <a:pt x="17" y="107"/>
                </a:lnTo>
                <a:lnTo>
                  <a:pt x="19" y="107"/>
                </a:lnTo>
                <a:lnTo>
                  <a:pt x="19" y="108"/>
                </a:lnTo>
                <a:lnTo>
                  <a:pt x="20" y="108"/>
                </a:lnTo>
                <a:lnTo>
                  <a:pt x="20" y="107"/>
                </a:lnTo>
                <a:lnTo>
                  <a:pt x="22" y="107"/>
                </a:lnTo>
                <a:lnTo>
                  <a:pt x="22" y="106"/>
                </a:lnTo>
                <a:lnTo>
                  <a:pt x="23" y="106"/>
                </a:lnTo>
                <a:lnTo>
                  <a:pt x="23" y="104"/>
                </a:lnTo>
                <a:lnTo>
                  <a:pt x="23" y="104"/>
                </a:lnTo>
                <a:lnTo>
                  <a:pt x="23" y="102"/>
                </a:lnTo>
                <a:lnTo>
                  <a:pt x="24" y="102"/>
                </a:lnTo>
                <a:lnTo>
                  <a:pt x="24" y="101"/>
                </a:lnTo>
                <a:lnTo>
                  <a:pt x="24" y="101"/>
                </a:lnTo>
                <a:lnTo>
                  <a:pt x="24" y="91"/>
                </a:lnTo>
                <a:lnTo>
                  <a:pt x="24" y="91"/>
                </a:lnTo>
                <a:lnTo>
                  <a:pt x="24" y="83"/>
                </a:lnTo>
                <a:lnTo>
                  <a:pt x="23" y="83"/>
                </a:lnTo>
                <a:lnTo>
                  <a:pt x="23" y="81"/>
                </a:lnTo>
                <a:lnTo>
                  <a:pt x="23" y="81"/>
                </a:lnTo>
                <a:lnTo>
                  <a:pt x="23" y="79"/>
                </a:lnTo>
                <a:lnTo>
                  <a:pt x="22" y="79"/>
                </a:lnTo>
                <a:lnTo>
                  <a:pt x="22" y="74"/>
                </a:lnTo>
                <a:lnTo>
                  <a:pt x="22" y="74"/>
                </a:lnTo>
                <a:lnTo>
                  <a:pt x="22" y="72"/>
                </a:lnTo>
                <a:lnTo>
                  <a:pt x="21" y="72"/>
                </a:lnTo>
                <a:lnTo>
                  <a:pt x="21" y="69"/>
                </a:lnTo>
                <a:lnTo>
                  <a:pt x="21" y="69"/>
                </a:lnTo>
                <a:lnTo>
                  <a:pt x="21" y="69"/>
                </a:lnTo>
                <a:lnTo>
                  <a:pt x="20" y="69"/>
                </a:lnTo>
                <a:lnTo>
                  <a:pt x="20" y="66"/>
                </a:lnTo>
                <a:lnTo>
                  <a:pt x="20" y="66"/>
                </a:lnTo>
                <a:lnTo>
                  <a:pt x="20" y="63"/>
                </a:lnTo>
                <a:lnTo>
                  <a:pt x="19" y="63"/>
                </a:lnTo>
                <a:lnTo>
                  <a:pt x="19" y="57"/>
                </a:lnTo>
                <a:lnTo>
                  <a:pt x="20" y="57"/>
                </a:lnTo>
                <a:lnTo>
                  <a:pt x="20" y="55"/>
                </a:lnTo>
                <a:lnTo>
                  <a:pt x="19" y="55"/>
                </a:lnTo>
                <a:lnTo>
                  <a:pt x="19" y="54"/>
                </a:lnTo>
                <a:lnTo>
                  <a:pt x="19" y="54"/>
                </a:lnTo>
                <a:lnTo>
                  <a:pt x="19" y="52"/>
                </a:lnTo>
                <a:lnTo>
                  <a:pt x="18" y="52"/>
                </a:lnTo>
                <a:lnTo>
                  <a:pt x="18" y="43"/>
                </a:lnTo>
                <a:lnTo>
                  <a:pt x="17" y="43"/>
                </a:lnTo>
                <a:lnTo>
                  <a:pt x="17" y="39"/>
                </a:lnTo>
                <a:lnTo>
                  <a:pt x="17" y="39"/>
                </a:lnTo>
                <a:lnTo>
                  <a:pt x="17" y="38"/>
                </a:lnTo>
                <a:lnTo>
                  <a:pt x="16" y="38"/>
                </a:lnTo>
                <a:lnTo>
                  <a:pt x="16" y="36"/>
                </a:lnTo>
                <a:lnTo>
                  <a:pt x="16" y="36"/>
                </a:lnTo>
                <a:lnTo>
                  <a:pt x="16" y="35"/>
                </a:lnTo>
                <a:lnTo>
                  <a:pt x="15" y="35"/>
                </a:lnTo>
                <a:lnTo>
                  <a:pt x="15" y="30"/>
                </a:lnTo>
                <a:lnTo>
                  <a:pt x="16" y="30"/>
                </a:lnTo>
                <a:lnTo>
                  <a:pt x="16" y="30"/>
                </a:lnTo>
                <a:lnTo>
                  <a:pt x="17" y="30"/>
                </a:lnTo>
                <a:lnTo>
                  <a:pt x="17" y="31"/>
                </a:lnTo>
                <a:lnTo>
                  <a:pt x="17" y="31"/>
                </a:lnTo>
                <a:lnTo>
                  <a:pt x="17" y="32"/>
                </a:lnTo>
                <a:lnTo>
                  <a:pt x="18" y="32"/>
                </a:lnTo>
                <a:lnTo>
                  <a:pt x="18" y="33"/>
                </a:lnTo>
                <a:lnTo>
                  <a:pt x="19" y="33"/>
                </a:lnTo>
                <a:lnTo>
                  <a:pt x="19" y="36"/>
                </a:lnTo>
                <a:lnTo>
                  <a:pt x="19" y="36"/>
                </a:lnTo>
                <a:lnTo>
                  <a:pt x="19" y="38"/>
                </a:lnTo>
                <a:lnTo>
                  <a:pt x="20" y="38"/>
                </a:lnTo>
                <a:lnTo>
                  <a:pt x="20" y="38"/>
                </a:lnTo>
                <a:lnTo>
                  <a:pt x="20" y="38"/>
                </a:lnTo>
                <a:lnTo>
                  <a:pt x="20" y="39"/>
                </a:lnTo>
                <a:lnTo>
                  <a:pt x="21" y="39"/>
                </a:lnTo>
                <a:lnTo>
                  <a:pt x="21" y="44"/>
                </a:lnTo>
                <a:lnTo>
                  <a:pt x="22" y="44"/>
                </a:lnTo>
                <a:lnTo>
                  <a:pt x="22" y="45"/>
                </a:lnTo>
                <a:lnTo>
                  <a:pt x="23" y="45"/>
                </a:lnTo>
                <a:lnTo>
                  <a:pt x="23" y="48"/>
                </a:lnTo>
                <a:lnTo>
                  <a:pt x="23" y="48"/>
                </a:lnTo>
                <a:lnTo>
                  <a:pt x="23" y="49"/>
                </a:lnTo>
                <a:lnTo>
                  <a:pt x="24" y="49"/>
                </a:lnTo>
                <a:lnTo>
                  <a:pt x="24" y="50"/>
                </a:lnTo>
                <a:lnTo>
                  <a:pt x="24" y="50"/>
                </a:lnTo>
                <a:lnTo>
                  <a:pt x="24" y="51"/>
                </a:lnTo>
                <a:lnTo>
                  <a:pt x="26" y="51"/>
                </a:lnTo>
                <a:lnTo>
                  <a:pt x="26" y="53"/>
                </a:lnTo>
                <a:lnTo>
                  <a:pt x="27" y="53"/>
                </a:lnTo>
                <a:lnTo>
                  <a:pt x="27" y="54"/>
                </a:lnTo>
                <a:lnTo>
                  <a:pt x="27" y="54"/>
                </a:lnTo>
                <a:lnTo>
                  <a:pt x="27" y="51"/>
                </a:lnTo>
                <a:lnTo>
                  <a:pt x="27" y="51"/>
                </a:lnTo>
                <a:lnTo>
                  <a:pt x="27" y="49"/>
                </a:lnTo>
                <a:lnTo>
                  <a:pt x="28" y="49"/>
                </a:lnTo>
                <a:lnTo>
                  <a:pt x="28" y="48"/>
                </a:lnTo>
                <a:lnTo>
                  <a:pt x="28" y="48"/>
                </a:lnTo>
                <a:lnTo>
                  <a:pt x="28" y="46"/>
                </a:lnTo>
                <a:lnTo>
                  <a:pt x="27" y="46"/>
                </a:lnTo>
                <a:lnTo>
                  <a:pt x="27" y="46"/>
                </a:lnTo>
                <a:lnTo>
                  <a:pt x="27" y="46"/>
                </a:lnTo>
                <a:lnTo>
                  <a:pt x="27" y="48"/>
                </a:lnTo>
                <a:lnTo>
                  <a:pt x="26" y="48"/>
                </a:lnTo>
                <a:lnTo>
                  <a:pt x="26" y="45"/>
                </a:lnTo>
                <a:lnTo>
                  <a:pt x="27" y="45"/>
                </a:lnTo>
                <a:lnTo>
                  <a:pt x="27" y="44"/>
                </a:lnTo>
                <a:lnTo>
                  <a:pt x="27" y="44"/>
                </a:lnTo>
                <a:lnTo>
                  <a:pt x="27" y="41"/>
                </a:lnTo>
                <a:lnTo>
                  <a:pt x="26" y="41"/>
                </a:lnTo>
                <a:lnTo>
                  <a:pt x="26" y="42"/>
                </a:lnTo>
                <a:lnTo>
                  <a:pt x="24" y="42"/>
                </a:lnTo>
                <a:lnTo>
                  <a:pt x="24" y="39"/>
                </a:lnTo>
                <a:lnTo>
                  <a:pt x="24" y="39"/>
                </a:lnTo>
                <a:lnTo>
                  <a:pt x="24" y="40"/>
                </a:lnTo>
                <a:lnTo>
                  <a:pt x="26" y="40"/>
                </a:lnTo>
                <a:lnTo>
                  <a:pt x="26" y="37"/>
                </a:lnTo>
                <a:lnTo>
                  <a:pt x="24" y="37"/>
                </a:lnTo>
                <a:lnTo>
                  <a:pt x="24" y="35"/>
                </a:lnTo>
                <a:lnTo>
                  <a:pt x="24" y="35"/>
                </a:lnTo>
                <a:lnTo>
                  <a:pt x="24" y="32"/>
                </a:lnTo>
                <a:lnTo>
                  <a:pt x="23" y="32"/>
                </a:lnTo>
                <a:lnTo>
                  <a:pt x="23" y="36"/>
                </a:lnTo>
                <a:lnTo>
                  <a:pt x="24" y="36"/>
                </a:lnTo>
                <a:lnTo>
                  <a:pt x="24" y="39"/>
                </a:lnTo>
                <a:lnTo>
                  <a:pt x="23" y="39"/>
                </a:lnTo>
                <a:lnTo>
                  <a:pt x="23" y="37"/>
                </a:lnTo>
                <a:lnTo>
                  <a:pt x="23" y="37"/>
                </a:lnTo>
                <a:lnTo>
                  <a:pt x="23" y="35"/>
                </a:lnTo>
                <a:lnTo>
                  <a:pt x="22" y="35"/>
                </a:lnTo>
                <a:lnTo>
                  <a:pt x="22" y="31"/>
                </a:lnTo>
                <a:lnTo>
                  <a:pt x="22" y="31"/>
                </a:lnTo>
                <a:lnTo>
                  <a:pt x="22" y="30"/>
                </a:lnTo>
                <a:lnTo>
                  <a:pt x="21" y="30"/>
                </a:lnTo>
                <a:lnTo>
                  <a:pt x="21" y="28"/>
                </a:lnTo>
                <a:lnTo>
                  <a:pt x="21" y="28"/>
                </a:lnTo>
                <a:lnTo>
                  <a:pt x="21" y="26"/>
                </a:lnTo>
                <a:lnTo>
                  <a:pt x="20" y="26"/>
                </a:lnTo>
                <a:lnTo>
                  <a:pt x="20" y="22"/>
                </a:lnTo>
                <a:lnTo>
                  <a:pt x="20" y="22"/>
                </a:lnTo>
                <a:lnTo>
                  <a:pt x="20" y="19"/>
                </a:lnTo>
                <a:lnTo>
                  <a:pt x="19" y="19"/>
                </a:lnTo>
                <a:lnTo>
                  <a:pt x="19" y="1"/>
                </a:lnTo>
                <a:lnTo>
                  <a:pt x="20" y="1"/>
                </a:lnTo>
                <a:lnTo>
                  <a:pt x="20" y="0"/>
                </a:lnTo>
                <a:lnTo>
                  <a:pt x="19" y="0"/>
                </a:lnTo>
                <a:lnTo>
                  <a:pt x="19" y="1"/>
                </a:lnTo>
                <a:lnTo>
                  <a:pt x="19" y="1"/>
                </a:lnTo>
                <a:lnTo>
                  <a:pt x="19" y="2"/>
                </a:lnTo>
                <a:lnTo>
                  <a:pt x="18" y="2"/>
                </a:lnTo>
                <a:lnTo>
                  <a:pt x="18" y="3"/>
                </a:lnTo>
                <a:lnTo>
                  <a:pt x="17" y="3"/>
                </a:lnTo>
                <a:lnTo>
                  <a:pt x="17" y="5"/>
                </a:lnTo>
                <a:lnTo>
                  <a:pt x="17" y="5"/>
                </a:lnTo>
                <a:lnTo>
                  <a:pt x="17" y="11"/>
                </a:lnTo>
                <a:lnTo>
                  <a:pt x="16" y="11"/>
                </a:lnTo>
                <a:lnTo>
                  <a:pt x="16" y="12"/>
                </a:lnTo>
                <a:lnTo>
                  <a:pt x="15" y="12"/>
                </a:lnTo>
                <a:lnTo>
                  <a:pt x="15" y="4"/>
                </a:lnTo>
                <a:lnTo>
                  <a:pt x="16" y="4"/>
                </a:lnTo>
                <a:lnTo>
                  <a:pt x="16" y="0"/>
                </a:lnTo>
                <a:lnTo>
                  <a:pt x="15" y="0"/>
                </a:lnTo>
                <a:lnTo>
                  <a:pt x="15" y="0"/>
                </a:lnTo>
                <a:lnTo>
                  <a:pt x="14" y="0"/>
                </a:lnTo>
                <a:lnTo>
                  <a:pt x="14" y="1"/>
                </a:lnTo>
                <a:lnTo>
                  <a:pt x="14" y="1"/>
                </a:lnTo>
                <a:lnTo>
                  <a:pt x="14" y="2"/>
                </a:lnTo>
                <a:lnTo>
                  <a:pt x="13" y="2"/>
                </a:lnTo>
                <a:lnTo>
                  <a:pt x="13" y="2"/>
                </a:lnTo>
                <a:lnTo>
                  <a:pt x="13" y="2"/>
                </a:lnTo>
                <a:lnTo>
                  <a:pt x="13" y="5"/>
                </a:lnTo>
                <a:lnTo>
                  <a:pt x="11" y="5"/>
                </a:lnTo>
                <a:lnTo>
                  <a:pt x="11" y="11"/>
                </a:lnTo>
                <a:lnTo>
                  <a:pt x="10" y="11"/>
                </a:lnTo>
                <a:lnTo>
                  <a:pt x="10" y="13"/>
                </a:lnTo>
                <a:lnTo>
                  <a:pt x="10" y="13"/>
                </a:lnTo>
                <a:lnTo>
                  <a:pt x="10" y="32"/>
                </a:lnTo>
                <a:lnTo>
                  <a:pt x="10" y="32"/>
                </a:lnTo>
                <a:lnTo>
                  <a:pt x="10" y="38"/>
                </a:lnTo>
                <a:lnTo>
                  <a:pt x="11" y="38"/>
                </a:lnTo>
                <a:lnTo>
                  <a:pt x="11" y="39"/>
                </a:lnTo>
                <a:lnTo>
                  <a:pt x="11" y="39"/>
                </a:lnTo>
                <a:lnTo>
                  <a:pt x="11" y="44"/>
                </a:lnTo>
                <a:lnTo>
                  <a:pt x="13" y="44"/>
                </a:lnTo>
                <a:lnTo>
                  <a:pt x="13" y="45"/>
                </a:lnTo>
                <a:lnTo>
                  <a:pt x="13" y="45"/>
                </a:lnTo>
                <a:lnTo>
                  <a:pt x="13" y="49"/>
                </a:lnTo>
                <a:lnTo>
                  <a:pt x="14" y="49"/>
                </a:lnTo>
                <a:lnTo>
                  <a:pt x="14" y="51"/>
                </a:lnTo>
                <a:lnTo>
                  <a:pt x="14" y="51"/>
                </a:lnTo>
                <a:lnTo>
                  <a:pt x="14" y="61"/>
                </a:lnTo>
                <a:lnTo>
                  <a:pt x="15" y="61"/>
                </a:lnTo>
                <a:lnTo>
                  <a:pt x="15" y="63"/>
                </a:lnTo>
                <a:lnTo>
                  <a:pt x="15" y="63"/>
                </a:lnTo>
                <a:lnTo>
                  <a:pt x="15" y="66"/>
                </a:lnTo>
                <a:lnTo>
                  <a:pt x="16" y="66"/>
                </a:lnTo>
                <a:lnTo>
                  <a:pt x="16" y="67"/>
                </a:lnTo>
                <a:lnTo>
                  <a:pt x="16" y="67"/>
                </a:lnTo>
                <a:lnTo>
                  <a:pt x="16" y="68"/>
                </a:lnTo>
                <a:lnTo>
                  <a:pt x="17" y="68"/>
                </a:lnTo>
                <a:lnTo>
                  <a:pt x="17" y="70"/>
                </a:lnTo>
                <a:lnTo>
                  <a:pt x="16" y="70"/>
                </a:lnTo>
                <a:lnTo>
                  <a:pt x="16" y="75"/>
                </a:lnTo>
                <a:lnTo>
                  <a:pt x="17" y="75"/>
                </a:lnTo>
                <a:lnTo>
                  <a:pt x="17" y="76"/>
                </a:lnTo>
                <a:lnTo>
                  <a:pt x="17" y="76"/>
                </a:lnTo>
                <a:lnTo>
                  <a:pt x="17" y="78"/>
                </a:lnTo>
                <a:lnTo>
                  <a:pt x="18" y="78"/>
                </a:lnTo>
                <a:lnTo>
                  <a:pt x="18" y="79"/>
                </a:lnTo>
                <a:lnTo>
                  <a:pt x="18" y="79"/>
                </a:lnTo>
                <a:lnTo>
                  <a:pt x="18" y="82"/>
                </a:lnTo>
                <a:lnTo>
                  <a:pt x="19" y="82"/>
                </a:lnTo>
                <a:lnTo>
                  <a:pt x="19" y="84"/>
                </a:lnTo>
                <a:lnTo>
                  <a:pt x="19" y="84"/>
                </a:lnTo>
                <a:lnTo>
                  <a:pt x="19" y="87"/>
                </a:lnTo>
                <a:lnTo>
                  <a:pt x="20" y="87"/>
                </a:lnTo>
                <a:lnTo>
                  <a:pt x="20" y="87"/>
                </a:lnTo>
                <a:lnTo>
                  <a:pt x="20" y="87"/>
                </a:lnTo>
                <a:lnTo>
                  <a:pt x="20" y="88"/>
                </a:lnTo>
                <a:lnTo>
                  <a:pt x="21" y="88"/>
                </a:lnTo>
                <a:lnTo>
                  <a:pt x="21" y="88"/>
                </a:lnTo>
                <a:lnTo>
                  <a:pt x="21" y="88"/>
                </a:lnTo>
                <a:lnTo>
                  <a:pt x="21" y="81"/>
                </a:lnTo>
                <a:lnTo>
                  <a:pt x="21" y="81"/>
                </a:lnTo>
                <a:lnTo>
                  <a:pt x="21" y="74"/>
                </a:lnTo>
                <a:lnTo>
                  <a:pt x="21" y="74"/>
                </a:lnTo>
                <a:lnTo>
                  <a:pt x="21" y="79"/>
                </a:lnTo>
                <a:lnTo>
                  <a:pt x="22" y="79"/>
                </a:lnTo>
                <a:lnTo>
                  <a:pt x="22" y="82"/>
                </a:lnTo>
                <a:lnTo>
                  <a:pt x="22" y="82"/>
                </a:lnTo>
                <a:lnTo>
                  <a:pt x="22" y="85"/>
                </a:lnTo>
                <a:lnTo>
                  <a:pt x="23" y="85"/>
                </a:lnTo>
                <a:lnTo>
                  <a:pt x="23" y="90"/>
                </a:lnTo>
                <a:lnTo>
                  <a:pt x="23" y="90"/>
                </a:lnTo>
                <a:lnTo>
                  <a:pt x="23" y="92"/>
                </a:lnTo>
                <a:lnTo>
                  <a:pt x="24" y="92"/>
                </a:lnTo>
                <a:lnTo>
                  <a:pt x="24" y="97"/>
                </a:lnTo>
                <a:lnTo>
                  <a:pt x="23" y="97"/>
                </a:lnTo>
                <a:lnTo>
                  <a:pt x="23" y="99"/>
                </a:lnTo>
                <a:lnTo>
                  <a:pt x="23" y="99"/>
                </a:lnTo>
                <a:lnTo>
                  <a:pt x="23" y="97"/>
                </a:lnTo>
                <a:lnTo>
                  <a:pt x="22" y="97"/>
                </a:lnTo>
                <a:lnTo>
                  <a:pt x="22" y="96"/>
                </a:lnTo>
                <a:lnTo>
                  <a:pt x="22" y="96"/>
                </a:lnTo>
                <a:lnTo>
                  <a:pt x="22" y="93"/>
                </a:lnTo>
                <a:lnTo>
                  <a:pt x="21" y="93"/>
                </a:lnTo>
                <a:lnTo>
                  <a:pt x="21" y="91"/>
                </a:lnTo>
                <a:lnTo>
                  <a:pt x="21" y="91"/>
                </a:lnTo>
                <a:close/>
                <a:moveTo>
                  <a:pt x="7" y="40"/>
                </a:moveTo>
                <a:lnTo>
                  <a:pt x="7" y="44"/>
                </a:lnTo>
                <a:lnTo>
                  <a:pt x="7" y="44"/>
                </a:lnTo>
                <a:lnTo>
                  <a:pt x="7" y="45"/>
                </a:lnTo>
                <a:lnTo>
                  <a:pt x="7" y="45"/>
                </a:lnTo>
                <a:lnTo>
                  <a:pt x="7" y="53"/>
                </a:lnTo>
                <a:lnTo>
                  <a:pt x="7" y="53"/>
                </a:lnTo>
                <a:lnTo>
                  <a:pt x="7" y="61"/>
                </a:lnTo>
                <a:lnTo>
                  <a:pt x="8" y="61"/>
                </a:lnTo>
                <a:lnTo>
                  <a:pt x="8" y="71"/>
                </a:lnTo>
                <a:lnTo>
                  <a:pt x="8" y="71"/>
                </a:lnTo>
                <a:lnTo>
                  <a:pt x="8" y="72"/>
                </a:lnTo>
                <a:lnTo>
                  <a:pt x="9" y="72"/>
                </a:lnTo>
                <a:lnTo>
                  <a:pt x="9" y="78"/>
                </a:lnTo>
                <a:lnTo>
                  <a:pt x="10" y="78"/>
                </a:lnTo>
                <a:lnTo>
                  <a:pt x="10" y="82"/>
                </a:lnTo>
                <a:lnTo>
                  <a:pt x="10" y="82"/>
                </a:lnTo>
                <a:lnTo>
                  <a:pt x="10" y="88"/>
                </a:lnTo>
                <a:lnTo>
                  <a:pt x="10" y="90"/>
                </a:lnTo>
                <a:lnTo>
                  <a:pt x="11" y="90"/>
                </a:lnTo>
                <a:lnTo>
                  <a:pt x="11" y="97"/>
                </a:lnTo>
                <a:lnTo>
                  <a:pt x="10" y="97"/>
                </a:lnTo>
                <a:lnTo>
                  <a:pt x="10" y="99"/>
                </a:lnTo>
                <a:lnTo>
                  <a:pt x="10" y="99"/>
                </a:lnTo>
                <a:lnTo>
                  <a:pt x="10" y="101"/>
                </a:lnTo>
                <a:lnTo>
                  <a:pt x="11" y="101"/>
                </a:lnTo>
                <a:lnTo>
                  <a:pt x="11" y="100"/>
                </a:lnTo>
                <a:lnTo>
                  <a:pt x="13" y="100"/>
                </a:lnTo>
                <a:lnTo>
                  <a:pt x="13" y="99"/>
                </a:lnTo>
                <a:lnTo>
                  <a:pt x="14" y="99"/>
                </a:lnTo>
                <a:lnTo>
                  <a:pt x="14" y="99"/>
                </a:lnTo>
                <a:lnTo>
                  <a:pt x="14" y="99"/>
                </a:lnTo>
                <a:lnTo>
                  <a:pt x="14" y="96"/>
                </a:lnTo>
                <a:lnTo>
                  <a:pt x="14" y="95"/>
                </a:lnTo>
                <a:lnTo>
                  <a:pt x="14" y="95"/>
                </a:lnTo>
                <a:lnTo>
                  <a:pt x="14" y="83"/>
                </a:lnTo>
                <a:lnTo>
                  <a:pt x="13" y="83"/>
                </a:lnTo>
                <a:lnTo>
                  <a:pt x="13" y="81"/>
                </a:lnTo>
                <a:lnTo>
                  <a:pt x="13" y="81"/>
                </a:lnTo>
                <a:lnTo>
                  <a:pt x="13" y="79"/>
                </a:lnTo>
                <a:lnTo>
                  <a:pt x="11" y="79"/>
                </a:lnTo>
                <a:lnTo>
                  <a:pt x="11" y="77"/>
                </a:lnTo>
                <a:lnTo>
                  <a:pt x="13" y="77"/>
                </a:lnTo>
                <a:lnTo>
                  <a:pt x="13" y="76"/>
                </a:lnTo>
                <a:lnTo>
                  <a:pt x="11" y="76"/>
                </a:lnTo>
                <a:lnTo>
                  <a:pt x="11" y="72"/>
                </a:lnTo>
                <a:lnTo>
                  <a:pt x="10" y="72"/>
                </a:lnTo>
                <a:lnTo>
                  <a:pt x="10" y="71"/>
                </a:lnTo>
                <a:lnTo>
                  <a:pt x="10" y="71"/>
                </a:lnTo>
                <a:lnTo>
                  <a:pt x="10" y="70"/>
                </a:lnTo>
                <a:lnTo>
                  <a:pt x="9" y="70"/>
                </a:lnTo>
                <a:lnTo>
                  <a:pt x="9" y="57"/>
                </a:lnTo>
                <a:lnTo>
                  <a:pt x="9" y="57"/>
                </a:lnTo>
                <a:lnTo>
                  <a:pt x="9" y="51"/>
                </a:lnTo>
                <a:lnTo>
                  <a:pt x="8" y="51"/>
                </a:lnTo>
                <a:lnTo>
                  <a:pt x="8" y="36"/>
                </a:lnTo>
                <a:lnTo>
                  <a:pt x="8" y="36"/>
                </a:lnTo>
                <a:lnTo>
                  <a:pt x="8" y="17"/>
                </a:lnTo>
                <a:lnTo>
                  <a:pt x="8" y="17"/>
                </a:lnTo>
                <a:lnTo>
                  <a:pt x="8" y="15"/>
                </a:lnTo>
                <a:lnTo>
                  <a:pt x="9" y="15"/>
                </a:lnTo>
                <a:lnTo>
                  <a:pt x="9" y="9"/>
                </a:lnTo>
                <a:lnTo>
                  <a:pt x="7" y="9"/>
                </a:lnTo>
                <a:lnTo>
                  <a:pt x="7" y="7"/>
                </a:lnTo>
                <a:lnTo>
                  <a:pt x="7" y="7"/>
                </a:lnTo>
                <a:lnTo>
                  <a:pt x="7" y="5"/>
                </a:lnTo>
                <a:lnTo>
                  <a:pt x="6" y="5"/>
                </a:lnTo>
                <a:lnTo>
                  <a:pt x="6" y="6"/>
                </a:lnTo>
                <a:lnTo>
                  <a:pt x="4" y="6"/>
                </a:lnTo>
                <a:lnTo>
                  <a:pt x="4" y="5"/>
                </a:lnTo>
                <a:lnTo>
                  <a:pt x="5" y="5"/>
                </a:lnTo>
                <a:lnTo>
                  <a:pt x="5" y="3"/>
                </a:lnTo>
                <a:lnTo>
                  <a:pt x="6" y="3"/>
                </a:lnTo>
                <a:lnTo>
                  <a:pt x="6" y="3"/>
                </a:lnTo>
                <a:lnTo>
                  <a:pt x="5" y="3"/>
                </a:lnTo>
                <a:lnTo>
                  <a:pt x="5" y="2"/>
                </a:lnTo>
                <a:lnTo>
                  <a:pt x="4" y="2"/>
                </a:lnTo>
                <a:lnTo>
                  <a:pt x="4" y="3"/>
                </a:lnTo>
                <a:lnTo>
                  <a:pt x="4" y="3"/>
                </a:lnTo>
                <a:lnTo>
                  <a:pt x="4" y="5"/>
                </a:lnTo>
                <a:lnTo>
                  <a:pt x="3" y="5"/>
                </a:lnTo>
                <a:lnTo>
                  <a:pt x="3" y="6"/>
                </a:lnTo>
                <a:lnTo>
                  <a:pt x="1" y="6"/>
                </a:lnTo>
                <a:lnTo>
                  <a:pt x="1" y="7"/>
                </a:lnTo>
                <a:lnTo>
                  <a:pt x="1" y="7"/>
                </a:lnTo>
                <a:lnTo>
                  <a:pt x="1" y="9"/>
                </a:lnTo>
                <a:lnTo>
                  <a:pt x="0" y="9"/>
                </a:lnTo>
                <a:lnTo>
                  <a:pt x="0" y="10"/>
                </a:lnTo>
                <a:lnTo>
                  <a:pt x="0" y="10"/>
                </a:lnTo>
                <a:lnTo>
                  <a:pt x="0" y="10"/>
                </a:lnTo>
                <a:lnTo>
                  <a:pt x="1" y="10"/>
                </a:lnTo>
                <a:lnTo>
                  <a:pt x="1" y="12"/>
                </a:lnTo>
                <a:lnTo>
                  <a:pt x="0" y="12"/>
                </a:lnTo>
                <a:lnTo>
                  <a:pt x="0" y="28"/>
                </a:lnTo>
                <a:lnTo>
                  <a:pt x="1" y="28"/>
                </a:lnTo>
                <a:lnTo>
                  <a:pt x="1" y="29"/>
                </a:lnTo>
                <a:lnTo>
                  <a:pt x="1" y="29"/>
                </a:lnTo>
                <a:lnTo>
                  <a:pt x="1" y="30"/>
                </a:lnTo>
                <a:lnTo>
                  <a:pt x="2" y="30"/>
                </a:lnTo>
                <a:lnTo>
                  <a:pt x="2" y="27"/>
                </a:lnTo>
                <a:lnTo>
                  <a:pt x="3" y="27"/>
                </a:lnTo>
                <a:lnTo>
                  <a:pt x="3" y="27"/>
                </a:lnTo>
                <a:lnTo>
                  <a:pt x="3" y="27"/>
                </a:lnTo>
                <a:lnTo>
                  <a:pt x="3" y="28"/>
                </a:lnTo>
                <a:lnTo>
                  <a:pt x="4" y="28"/>
                </a:lnTo>
                <a:lnTo>
                  <a:pt x="4" y="30"/>
                </a:lnTo>
                <a:lnTo>
                  <a:pt x="4" y="30"/>
                </a:lnTo>
                <a:lnTo>
                  <a:pt x="4" y="32"/>
                </a:lnTo>
                <a:lnTo>
                  <a:pt x="5" y="32"/>
                </a:lnTo>
                <a:lnTo>
                  <a:pt x="5" y="35"/>
                </a:lnTo>
                <a:lnTo>
                  <a:pt x="6" y="35"/>
                </a:lnTo>
                <a:lnTo>
                  <a:pt x="6" y="36"/>
                </a:lnTo>
                <a:lnTo>
                  <a:pt x="6" y="36"/>
                </a:lnTo>
                <a:lnTo>
                  <a:pt x="6" y="38"/>
                </a:lnTo>
                <a:lnTo>
                  <a:pt x="7" y="38"/>
                </a:lnTo>
                <a:lnTo>
                  <a:pt x="7" y="40"/>
                </a:lnTo>
                <a:close/>
                <a:moveTo>
                  <a:pt x="46" y="94"/>
                </a:moveTo>
                <a:lnTo>
                  <a:pt x="47" y="94"/>
                </a:lnTo>
                <a:lnTo>
                  <a:pt x="47" y="95"/>
                </a:lnTo>
                <a:lnTo>
                  <a:pt x="48" y="95"/>
                </a:lnTo>
                <a:lnTo>
                  <a:pt x="48" y="96"/>
                </a:lnTo>
                <a:lnTo>
                  <a:pt x="49" y="96"/>
                </a:lnTo>
                <a:lnTo>
                  <a:pt x="49" y="97"/>
                </a:lnTo>
                <a:lnTo>
                  <a:pt x="49" y="97"/>
                </a:lnTo>
                <a:lnTo>
                  <a:pt x="49" y="97"/>
                </a:lnTo>
                <a:lnTo>
                  <a:pt x="48" y="97"/>
                </a:lnTo>
                <a:lnTo>
                  <a:pt x="48" y="100"/>
                </a:lnTo>
                <a:lnTo>
                  <a:pt x="49" y="100"/>
                </a:lnTo>
                <a:lnTo>
                  <a:pt x="49" y="101"/>
                </a:lnTo>
                <a:lnTo>
                  <a:pt x="48" y="101"/>
                </a:lnTo>
                <a:lnTo>
                  <a:pt x="48" y="102"/>
                </a:lnTo>
                <a:lnTo>
                  <a:pt x="48" y="102"/>
                </a:lnTo>
                <a:lnTo>
                  <a:pt x="48" y="103"/>
                </a:lnTo>
                <a:lnTo>
                  <a:pt x="49" y="103"/>
                </a:lnTo>
                <a:lnTo>
                  <a:pt x="49" y="104"/>
                </a:lnTo>
                <a:lnTo>
                  <a:pt x="49" y="104"/>
                </a:lnTo>
                <a:lnTo>
                  <a:pt x="49" y="104"/>
                </a:lnTo>
                <a:lnTo>
                  <a:pt x="51" y="104"/>
                </a:lnTo>
                <a:lnTo>
                  <a:pt x="51" y="105"/>
                </a:lnTo>
                <a:lnTo>
                  <a:pt x="52" y="105"/>
                </a:lnTo>
                <a:lnTo>
                  <a:pt x="52" y="104"/>
                </a:lnTo>
                <a:lnTo>
                  <a:pt x="53" y="104"/>
                </a:lnTo>
                <a:lnTo>
                  <a:pt x="53" y="103"/>
                </a:lnTo>
                <a:lnTo>
                  <a:pt x="54" y="103"/>
                </a:lnTo>
                <a:lnTo>
                  <a:pt x="54" y="102"/>
                </a:lnTo>
                <a:lnTo>
                  <a:pt x="54" y="102"/>
                </a:lnTo>
                <a:lnTo>
                  <a:pt x="54" y="101"/>
                </a:lnTo>
                <a:lnTo>
                  <a:pt x="54" y="101"/>
                </a:lnTo>
                <a:lnTo>
                  <a:pt x="54" y="100"/>
                </a:lnTo>
                <a:lnTo>
                  <a:pt x="53" y="100"/>
                </a:lnTo>
                <a:lnTo>
                  <a:pt x="53" y="99"/>
                </a:lnTo>
                <a:lnTo>
                  <a:pt x="53" y="99"/>
                </a:lnTo>
                <a:lnTo>
                  <a:pt x="53" y="97"/>
                </a:lnTo>
                <a:lnTo>
                  <a:pt x="52" y="97"/>
                </a:lnTo>
                <a:lnTo>
                  <a:pt x="52" y="96"/>
                </a:lnTo>
                <a:lnTo>
                  <a:pt x="51" y="96"/>
                </a:lnTo>
                <a:lnTo>
                  <a:pt x="51" y="95"/>
                </a:lnTo>
                <a:lnTo>
                  <a:pt x="51" y="95"/>
                </a:lnTo>
                <a:lnTo>
                  <a:pt x="51" y="95"/>
                </a:lnTo>
                <a:lnTo>
                  <a:pt x="49" y="95"/>
                </a:lnTo>
                <a:lnTo>
                  <a:pt x="49" y="94"/>
                </a:lnTo>
                <a:lnTo>
                  <a:pt x="49" y="94"/>
                </a:lnTo>
                <a:lnTo>
                  <a:pt x="49" y="93"/>
                </a:lnTo>
                <a:lnTo>
                  <a:pt x="48" y="93"/>
                </a:lnTo>
                <a:lnTo>
                  <a:pt x="48" y="92"/>
                </a:lnTo>
                <a:lnTo>
                  <a:pt x="49" y="92"/>
                </a:lnTo>
                <a:lnTo>
                  <a:pt x="49" y="91"/>
                </a:lnTo>
                <a:lnTo>
                  <a:pt x="48" y="91"/>
                </a:lnTo>
                <a:lnTo>
                  <a:pt x="48" y="92"/>
                </a:lnTo>
                <a:lnTo>
                  <a:pt x="47" y="92"/>
                </a:lnTo>
                <a:lnTo>
                  <a:pt x="47" y="91"/>
                </a:lnTo>
                <a:lnTo>
                  <a:pt x="46" y="91"/>
                </a:lnTo>
                <a:lnTo>
                  <a:pt x="46" y="90"/>
                </a:lnTo>
                <a:lnTo>
                  <a:pt x="45" y="90"/>
                </a:lnTo>
                <a:lnTo>
                  <a:pt x="45" y="89"/>
                </a:lnTo>
                <a:lnTo>
                  <a:pt x="45" y="89"/>
                </a:lnTo>
                <a:lnTo>
                  <a:pt x="45" y="89"/>
                </a:lnTo>
                <a:lnTo>
                  <a:pt x="44" y="89"/>
                </a:lnTo>
                <a:lnTo>
                  <a:pt x="44" y="88"/>
                </a:lnTo>
                <a:lnTo>
                  <a:pt x="43" y="88"/>
                </a:lnTo>
                <a:lnTo>
                  <a:pt x="43" y="85"/>
                </a:lnTo>
                <a:lnTo>
                  <a:pt x="43" y="85"/>
                </a:lnTo>
                <a:lnTo>
                  <a:pt x="43" y="84"/>
                </a:lnTo>
                <a:lnTo>
                  <a:pt x="42" y="84"/>
                </a:lnTo>
                <a:lnTo>
                  <a:pt x="42" y="84"/>
                </a:lnTo>
                <a:lnTo>
                  <a:pt x="41" y="84"/>
                </a:lnTo>
                <a:lnTo>
                  <a:pt x="41" y="83"/>
                </a:lnTo>
                <a:lnTo>
                  <a:pt x="40" y="83"/>
                </a:lnTo>
                <a:lnTo>
                  <a:pt x="40" y="82"/>
                </a:lnTo>
                <a:lnTo>
                  <a:pt x="39" y="82"/>
                </a:lnTo>
                <a:lnTo>
                  <a:pt x="39" y="81"/>
                </a:lnTo>
                <a:lnTo>
                  <a:pt x="37" y="81"/>
                </a:lnTo>
                <a:lnTo>
                  <a:pt x="37" y="82"/>
                </a:lnTo>
                <a:lnTo>
                  <a:pt x="39" y="82"/>
                </a:lnTo>
                <a:lnTo>
                  <a:pt x="39" y="83"/>
                </a:lnTo>
                <a:lnTo>
                  <a:pt x="39" y="83"/>
                </a:lnTo>
                <a:lnTo>
                  <a:pt x="39" y="84"/>
                </a:lnTo>
                <a:lnTo>
                  <a:pt x="40" y="84"/>
                </a:lnTo>
                <a:lnTo>
                  <a:pt x="40" y="85"/>
                </a:lnTo>
                <a:lnTo>
                  <a:pt x="40" y="85"/>
                </a:lnTo>
                <a:lnTo>
                  <a:pt x="40" y="87"/>
                </a:lnTo>
                <a:lnTo>
                  <a:pt x="41" y="87"/>
                </a:lnTo>
                <a:lnTo>
                  <a:pt x="41" y="88"/>
                </a:lnTo>
                <a:lnTo>
                  <a:pt x="41" y="88"/>
                </a:lnTo>
                <a:lnTo>
                  <a:pt x="41" y="89"/>
                </a:lnTo>
                <a:lnTo>
                  <a:pt x="42" y="89"/>
                </a:lnTo>
                <a:lnTo>
                  <a:pt x="42" y="90"/>
                </a:lnTo>
                <a:lnTo>
                  <a:pt x="42" y="90"/>
                </a:lnTo>
                <a:lnTo>
                  <a:pt x="42" y="92"/>
                </a:lnTo>
                <a:lnTo>
                  <a:pt x="43" y="92"/>
                </a:lnTo>
                <a:lnTo>
                  <a:pt x="43" y="92"/>
                </a:lnTo>
                <a:lnTo>
                  <a:pt x="44" y="92"/>
                </a:lnTo>
                <a:lnTo>
                  <a:pt x="44" y="93"/>
                </a:lnTo>
                <a:lnTo>
                  <a:pt x="45" y="93"/>
                </a:lnTo>
                <a:lnTo>
                  <a:pt x="45" y="94"/>
                </a:lnTo>
                <a:lnTo>
                  <a:pt x="46" y="94"/>
                </a:lnTo>
                <a:lnTo>
                  <a:pt x="46" y="94"/>
                </a:lnTo>
                <a:close/>
                <a:moveTo>
                  <a:pt x="32" y="84"/>
                </a:moveTo>
                <a:lnTo>
                  <a:pt x="32" y="84"/>
                </a:lnTo>
                <a:lnTo>
                  <a:pt x="32" y="85"/>
                </a:lnTo>
                <a:lnTo>
                  <a:pt x="33" y="85"/>
                </a:lnTo>
                <a:lnTo>
                  <a:pt x="33" y="89"/>
                </a:lnTo>
                <a:lnTo>
                  <a:pt x="34" y="89"/>
                </a:lnTo>
                <a:lnTo>
                  <a:pt x="34" y="90"/>
                </a:lnTo>
                <a:lnTo>
                  <a:pt x="34" y="90"/>
                </a:lnTo>
                <a:lnTo>
                  <a:pt x="34" y="91"/>
                </a:lnTo>
                <a:lnTo>
                  <a:pt x="35" y="91"/>
                </a:lnTo>
                <a:lnTo>
                  <a:pt x="35" y="92"/>
                </a:lnTo>
                <a:lnTo>
                  <a:pt x="36" y="92"/>
                </a:lnTo>
                <a:lnTo>
                  <a:pt x="36" y="94"/>
                </a:lnTo>
                <a:lnTo>
                  <a:pt x="36" y="94"/>
                </a:lnTo>
                <a:lnTo>
                  <a:pt x="36" y="96"/>
                </a:lnTo>
                <a:lnTo>
                  <a:pt x="37" y="96"/>
                </a:lnTo>
                <a:lnTo>
                  <a:pt x="37" y="97"/>
                </a:lnTo>
                <a:lnTo>
                  <a:pt x="39" y="97"/>
                </a:lnTo>
                <a:lnTo>
                  <a:pt x="39" y="99"/>
                </a:lnTo>
                <a:lnTo>
                  <a:pt x="39" y="99"/>
                </a:lnTo>
                <a:lnTo>
                  <a:pt x="39" y="94"/>
                </a:lnTo>
                <a:lnTo>
                  <a:pt x="39" y="94"/>
                </a:lnTo>
                <a:lnTo>
                  <a:pt x="39" y="90"/>
                </a:lnTo>
                <a:lnTo>
                  <a:pt x="37" y="90"/>
                </a:lnTo>
                <a:lnTo>
                  <a:pt x="37" y="89"/>
                </a:lnTo>
                <a:lnTo>
                  <a:pt x="37" y="89"/>
                </a:lnTo>
                <a:lnTo>
                  <a:pt x="37" y="87"/>
                </a:lnTo>
                <a:lnTo>
                  <a:pt x="36" y="87"/>
                </a:lnTo>
                <a:lnTo>
                  <a:pt x="36" y="85"/>
                </a:lnTo>
                <a:lnTo>
                  <a:pt x="35" y="85"/>
                </a:lnTo>
                <a:lnTo>
                  <a:pt x="35" y="83"/>
                </a:lnTo>
                <a:lnTo>
                  <a:pt x="35" y="83"/>
                </a:lnTo>
                <a:lnTo>
                  <a:pt x="35" y="82"/>
                </a:lnTo>
                <a:lnTo>
                  <a:pt x="34" y="82"/>
                </a:lnTo>
                <a:lnTo>
                  <a:pt x="34" y="81"/>
                </a:lnTo>
                <a:lnTo>
                  <a:pt x="34" y="81"/>
                </a:lnTo>
                <a:lnTo>
                  <a:pt x="34" y="79"/>
                </a:lnTo>
                <a:lnTo>
                  <a:pt x="33" y="79"/>
                </a:lnTo>
                <a:lnTo>
                  <a:pt x="33" y="79"/>
                </a:lnTo>
                <a:lnTo>
                  <a:pt x="32" y="79"/>
                </a:lnTo>
                <a:lnTo>
                  <a:pt x="32" y="78"/>
                </a:lnTo>
                <a:lnTo>
                  <a:pt x="32" y="78"/>
                </a:lnTo>
                <a:lnTo>
                  <a:pt x="32" y="77"/>
                </a:lnTo>
                <a:lnTo>
                  <a:pt x="31" y="77"/>
                </a:lnTo>
                <a:lnTo>
                  <a:pt x="31" y="75"/>
                </a:lnTo>
                <a:lnTo>
                  <a:pt x="31" y="75"/>
                </a:lnTo>
                <a:lnTo>
                  <a:pt x="31" y="75"/>
                </a:lnTo>
                <a:lnTo>
                  <a:pt x="30" y="75"/>
                </a:lnTo>
                <a:lnTo>
                  <a:pt x="30" y="77"/>
                </a:lnTo>
                <a:lnTo>
                  <a:pt x="30" y="77"/>
                </a:lnTo>
                <a:lnTo>
                  <a:pt x="30" y="79"/>
                </a:lnTo>
                <a:lnTo>
                  <a:pt x="31" y="79"/>
                </a:lnTo>
                <a:lnTo>
                  <a:pt x="31" y="81"/>
                </a:lnTo>
                <a:lnTo>
                  <a:pt x="32" y="81"/>
                </a:lnTo>
                <a:lnTo>
                  <a:pt x="32" y="84"/>
                </a:lnTo>
                <a:close/>
                <a:moveTo>
                  <a:pt x="67" y="90"/>
                </a:moveTo>
                <a:lnTo>
                  <a:pt x="68" y="90"/>
                </a:lnTo>
                <a:lnTo>
                  <a:pt x="68" y="91"/>
                </a:lnTo>
                <a:lnTo>
                  <a:pt x="69" y="91"/>
                </a:lnTo>
                <a:lnTo>
                  <a:pt x="69" y="89"/>
                </a:lnTo>
                <a:lnTo>
                  <a:pt x="70" y="89"/>
                </a:lnTo>
                <a:lnTo>
                  <a:pt x="70" y="95"/>
                </a:lnTo>
                <a:lnTo>
                  <a:pt x="70" y="95"/>
                </a:lnTo>
                <a:lnTo>
                  <a:pt x="70" y="96"/>
                </a:lnTo>
                <a:lnTo>
                  <a:pt x="71" y="96"/>
                </a:lnTo>
                <a:lnTo>
                  <a:pt x="71" y="99"/>
                </a:lnTo>
                <a:lnTo>
                  <a:pt x="70" y="99"/>
                </a:lnTo>
                <a:lnTo>
                  <a:pt x="70" y="97"/>
                </a:lnTo>
                <a:lnTo>
                  <a:pt x="69" y="97"/>
                </a:lnTo>
                <a:lnTo>
                  <a:pt x="69" y="97"/>
                </a:lnTo>
                <a:lnTo>
                  <a:pt x="69" y="97"/>
                </a:lnTo>
                <a:lnTo>
                  <a:pt x="69" y="96"/>
                </a:lnTo>
                <a:lnTo>
                  <a:pt x="68" y="96"/>
                </a:lnTo>
                <a:lnTo>
                  <a:pt x="68" y="95"/>
                </a:lnTo>
                <a:lnTo>
                  <a:pt x="68" y="95"/>
                </a:lnTo>
                <a:lnTo>
                  <a:pt x="68" y="92"/>
                </a:lnTo>
                <a:lnTo>
                  <a:pt x="67" y="92"/>
                </a:lnTo>
                <a:lnTo>
                  <a:pt x="67" y="90"/>
                </a:lnTo>
                <a:close/>
                <a:moveTo>
                  <a:pt x="70" y="87"/>
                </a:moveTo>
                <a:lnTo>
                  <a:pt x="69" y="87"/>
                </a:lnTo>
                <a:lnTo>
                  <a:pt x="69" y="85"/>
                </a:lnTo>
                <a:lnTo>
                  <a:pt x="69" y="85"/>
                </a:lnTo>
                <a:lnTo>
                  <a:pt x="69" y="84"/>
                </a:lnTo>
                <a:lnTo>
                  <a:pt x="68" y="84"/>
                </a:lnTo>
                <a:lnTo>
                  <a:pt x="68" y="81"/>
                </a:lnTo>
                <a:lnTo>
                  <a:pt x="68" y="81"/>
                </a:lnTo>
                <a:lnTo>
                  <a:pt x="68" y="80"/>
                </a:lnTo>
                <a:lnTo>
                  <a:pt x="67" y="80"/>
                </a:lnTo>
                <a:lnTo>
                  <a:pt x="67" y="80"/>
                </a:lnTo>
                <a:lnTo>
                  <a:pt x="67" y="80"/>
                </a:lnTo>
                <a:lnTo>
                  <a:pt x="67" y="85"/>
                </a:lnTo>
                <a:lnTo>
                  <a:pt x="66" y="85"/>
                </a:lnTo>
                <a:lnTo>
                  <a:pt x="66" y="79"/>
                </a:lnTo>
                <a:lnTo>
                  <a:pt x="67" y="79"/>
                </a:lnTo>
                <a:lnTo>
                  <a:pt x="67" y="78"/>
                </a:lnTo>
                <a:lnTo>
                  <a:pt x="64" y="78"/>
                </a:lnTo>
                <a:lnTo>
                  <a:pt x="64" y="84"/>
                </a:lnTo>
                <a:lnTo>
                  <a:pt x="62" y="84"/>
                </a:lnTo>
                <a:lnTo>
                  <a:pt x="62" y="89"/>
                </a:lnTo>
                <a:lnTo>
                  <a:pt x="62" y="89"/>
                </a:lnTo>
                <a:lnTo>
                  <a:pt x="62" y="94"/>
                </a:lnTo>
                <a:lnTo>
                  <a:pt x="62" y="94"/>
                </a:lnTo>
                <a:lnTo>
                  <a:pt x="62" y="95"/>
                </a:lnTo>
                <a:lnTo>
                  <a:pt x="64" y="95"/>
                </a:lnTo>
                <a:lnTo>
                  <a:pt x="64" y="95"/>
                </a:lnTo>
                <a:lnTo>
                  <a:pt x="64" y="95"/>
                </a:lnTo>
                <a:lnTo>
                  <a:pt x="64" y="96"/>
                </a:lnTo>
                <a:lnTo>
                  <a:pt x="65" y="96"/>
                </a:lnTo>
                <a:lnTo>
                  <a:pt x="65" y="96"/>
                </a:lnTo>
                <a:lnTo>
                  <a:pt x="65" y="96"/>
                </a:lnTo>
                <a:lnTo>
                  <a:pt x="65" y="97"/>
                </a:lnTo>
                <a:lnTo>
                  <a:pt x="66" y="97"/>
                </a:lnTo>
                <a:lnTo>
                  <a:pt x="66" y="97"/>
                </a:lnTo>
                <a:lnTo>
                  <a:pt x="66" y="97"/>
                </a:lnTo>
                <a:lnTo>
                  <a:pt x="66" y="99"/>
                </a:lnTo>
                <a:lnTo>
                  <a:pt x="67" y="99"/>
                </a:lnTo>
                <a:lnTo>
                  <a:pt x="67" y="99"/>
                </a:lnTo>
                <a:lnTo>
                  <a:pt x="74" y="99"/>
                </a:lnTo>
                <a:lnTo>
                  <a:pt x="74" y="100"/>
                </a:lnTo>
                <a:lnTo>
                  <a:pt x="79" y="100"/>
                </a:lnTo>
                <a:lnTo>
                  <a:pt x="79" y="99"/>
                </a:lnTo>
                <a:lnTo>
                  <a:pt x="81" y="99"/>
                </a:lnTo>
                <a:lnTo>
                  <a:pt x="81" y="97"/>
                </a:lnTo>
                <a:lnTo>
                  <a:pt x="80" y="97"/>
                </a:lnTo>
                <a:lnTo>
                  <a:pt x="80" y="97"/>
                </a:lnTo>
                <a:lnTo>
                  <a:pt x="80" y="97"/>
                </a:lnTo>
                <a:lnTo>
                  <a:pt x="80" y="96"/>
                </a:lnTo>
                <a:lnTo>
                  <a:pt x="79" y="96"/>
                </a:lnTo>
                <a:lnTo>
                  <a:pt x="79" y="95"/>
                </a:lnTo>
                <a:lnTo>
                  <a:pt x="80" y="95"/>
                </a:lnTo>
                <a:lnTo>
                  <a:pt x="80" y="89"/>
                </a:lnTo>
                <a:lnTo>
                  <a:pt x="79" y="89"/>
                </a:lnTo>
                <a:lnTo>
                  <a:pt x="79" y="88"/>
                </a:lnTo>
                <a:lnTo>
                  <a:pt x="79" y="88"/>
                </a:lnTo>
                <a:lnTo>
                  <a:pt x="79" y="85"/>
                </a:lnTo>
                <a:lnTo>
                  <a:pt x="77" y="85"/>
                </a:lnTo>
                <a:lnTo>
                  <a:pt x="77" y="84"/>
                </a:lnTo>
                <a:lnTo>
                  <a:pt x="77" y="84"/>
                </a:lnTo>
                <a:lnTo>
                  <a:pt x="77" y="83"/>
                </a:lnTo>
                <a:lnTo>
                  <a:pt x="75" y="83"/>
                </a:lnTo>
                <a:lnTo>
                  <a:pt x="75" y="87"/>
                </a:lnTo>
                <a:lnTo>
                  <a:pt x="75" y="87"/>
                </a:lnTo>
                <a:lnTo>
                  <a:pt x="75" y="88"/>
                </a:lnTo>
                <a:lnTo>
                  <a:pt x="75" y="88"/>
                </a:lnTo>
                <a:lnTo>
                  <a:pt x="75" y="89"/>
                </a:lnTo>
                <a:lnTo>
                  <a:pt x="77" y="89"/>
                </a:lnTo>
                <a:lnTo>
                  <a:pt x="77" y="90"/>
                </a:lnTo>
                <a:lnTo>
                  <a:pt x="77" y="90"/>
                </a:lnTo>
                <a:lnTo>
                  <a:pt x="77" y="91"/>
                </a:lnTo>
                <a:lnTo>
                  <a:pt x="78" y="91"/>
                </a:lnTo>
                <a:lnTo>
                  <a:pt x="78" y="93"/>
                </a:lnTo>
                <a:lnTo>
                  <a:pt x="78" y="93"/>
                </a:lnTo>
                <a:lnTo>
                  <a:pt x="78" y="93"/>
                </a:lnTo>
                <a:lnTo>
                  <a:pt x="79" y="93"/>
                </a:lnTo>
                <a:lnTo>
                  <a:pt x="79" y="95"/>
                </a:lnTo>
                <a:lnTo>
                  <a:pt x="78" y="95"/>
                </a:lnTo>
                <a:lnTo>
                  <a:pt x="78" y="94"/>
                </a:lnTo>
                <a:lnTo>
                  <a:pt x="77" y="94"/>
                </a:lnTo>
                <a:lnTo>
                  <a:pt x="77" y="92"/>
                </a:lnTo>
                <a:lnTo>
                  <a:pt x="77" y="92"/>
                </a:lnTo>
                <a:lnTo>
                  <a:pt x="77" y="91"/>
                </a:lnTo>
                <a:lnTo>
                  <a:pt x="75" y="91"/>
                </a:lnTo>
                <a:lnTo>
                  <a:pt x="75" y="89"/>
                </a:lnTo>
                <a:lnTo>
                  <a:pt x="74" y="89"/>
                </a:lnTo>
                <a:lnTo>
                  <a:pt x="74" y="88"/>
                </a:lnTo>
                <a:lnTo>
                  <a:pt x="73" y="88"/>
                </a:lnTo>
                <a:lnTo>
                  <a:pt x="73" y="87"/>
                </a:lnTo>
                <a:lnTo>
                  <a:pt x="74" y="87"/>
                </a:lnTo>
                <a:lnTo>
                  <a:pt x="74" y="85"/>
                </a:lnTo>
                <a:lnTo>
                  <a:pt x="73" y="85"/>
                </a:lnTo>
                <a:lnTo>
                  <a:pt x="73" y="85"/>
                </a:lnTo>
                <a:lnTo>
                  <a:pt x="73" y="85"/>
                </a:lnTo>
                <a:lnTo>
                  <a:pt x="73" y="83"/>
                </a:lnTo>
                <a:lnTo>
                  <a:pt x="72" y="83"/>
                </a:lnTo>
                <a:lnTo>
                  <a:pt x="72" y="83"/>
                </a:lnTo>
                <a:lnTo>
                  <a:pt x="72" y="83"/>
                </a:lnTo>
                <a:lnTo>
                  <a:pt x="72" y="82"/>
                </a:lnTo>
                <a:lnTo>
                  <a:pt x="72" y="82"/>
                </a:lnTo>
                <a:lnTo>
                  <a:pt x="72" y="81"/>
                </a:lnTo>
                <a:lnTo>
                  <a:pt x="72" y="81"/>
                </a:lnTo>
                <a:lnTo>
                  <a:pt x="72" y="80"/>
                </a:lnTo>
                <a:lnTo>
                  <a:pt x="71" y="80"/>
                </a:lnTo>
                <a:lnTo>
                  <a:pt x="71" y="79"/>
                </a:lnTo>
                <a:lnTo>
                  <a:pt x="70" y="79"/>
                </a:lnTo>
                <a:lnTo>
                  <a:pt x="70" y="83"/>
                </a:lnTo>
                <a:lnTo>
                  <a:pt x="69" y="83"/>
                </a:lnTo>
                <a:lnTo>
                  <a:pt x="69" y="84"/>
                </a:lnTo>
                <a:lnTo>
                  <a:pt x="70" y="84"/>
                </a:lnTo>
                <a:lnTo>
                  <a:pt x="70" y="87"/>
                </a:lnTo>
                <a:close/>
                <a:moveTo>
                  <a:pt x="60" y="85"/>
                </a:moveTo>
                <a:lnTo>
                  <a:pt x="59" y="85"/>
                </a:lnTo>
                <a:lnTo>
                  <a:pt x="59" y="84"/>
                </a:lnTo>
                <a:lnTo>
                  <a:pt x="59" y="84"/>
                </a:lnTo>
                <a:lnTo>
                  <a:pt x="59" y="83"/>
                </a:lnTo>
                <a:lnTo>
                  <a:pt x="58" y="83"/>
                </a:lnTo>
                <a:lnTo>
                  <a:pt x="58" y="83"/>
                </a:lnTo>
                <a:lnTo>
                  <a:pt x="58" y="83"/>
                </a:lnTo>
                <a:lnTo>
                  <a:pt x="58" y="83"/>
                </a:lnTo>
                <a:lnTo>
                  <a:pt x="57" y="83"/>
                </a:lnTo>
                <a:lnTo>
                  <a:pt x="57" y="89"/>
                </a:lnTo>
                <a:lnTo>
                  <a:pt x="58" y="89"/>
                </a:lnTo>
                <a:lnTo>
                  <a:pt x="58" y="90"/>
                </a:lnTo>
                <a:lnTo>
                  <a:pt x="58" y="90"/>
                </a:lnTo>
                <a:lnTo>
                  <a:pt x="58" y="92"/>
                </a:lnTo>
                <a:lnTo>
                  <a:pt x="59" y="92"/>
                </a:lnTo>
                <a:lnTo>
                  <a:pt x="59" y="94"/>
                </a:lnTo>
                <a:lnTo>
                  <a:pt x="60" y="94"/>
                </a:lnTo>
                <a:lnTo>
                  <a:pt x="60" y="95"/>
                </a:lnTo>
                <a:lnTo>
                  <a:pt x="61" y="95"/>
                </a:lnTo>
                <a:lnTo>
                  <a:pt x="61" y="91"/>
                </a:lnTo>
                <a:lnTo>
                  <a:pt x="61" y="91"/>
                </a:lnTo>
                <a:lnTo>
                  <a:pt x="61" y="85"/>
                </a:lnTo>
                <a:lnTo>
                  <a:pt x="60" y="85"/>
                </a:lnTo>
                <a:lnTo>
                  <a:pt x="60" y="85"/>
                </a:lnTo>
                <a:close/>
                <a:moveTo>
                  <a:pt x="60" y="49"/>
                </a:moveTo>
                <a:lnTo>
                  <a:pt x="61" y="49"/>
                </a:lnTo>
                <a:lnTo>
                  <a:pt x="61" y="48"/>
                </a:lnTo>
                <a:lnTo>
                  <a:pt x="61" y="48"/>
                </a:lnTo>
                <a:lnTo>
                  <a:pt x="61" y="43"/>
                </a:lnTo>
                <a:lnTo>
                  <a:pt x="64" y="43"/>
                </a:lnTo>
                <a:lnTo>
                  <a:pt x="64" y="44"/>
                </a:lnTo>
                <a:lnTo>
                  <a:pt x="64" y="44"/>
                </a:lnTo>
                <a:lnTo>
                  <a:pt x="64" y="64"/>
                </a:lnTo>
                <a:lnTo>
                  <a:pt x="65" y="64"/>
                </a:lnTo>
                <a:lnTo>
                  <a:pt x="65" y="65"/>
                </a:lnTo>
                <a:lnTo>
                  <a:pt x="66" y="65"/>
                </a:lnTo>
                <a:lnTo>
                  <a:pt x="66" y="62"/>
                </a:lnTo>
                <a:lnTo>
                  <a:pt x="66" y="62"/>
                </a:lnTo>
                <a:lnTo>
                  <a:pt x="66" y="57"/>
                </a:lnTo>
                <a:lnTo>
                  <a:pt x="67" y="57"/>
                </a:lnTo>
                <a:lnTo>
                  <a:pt x="67" y="46"/>
                </a:lnTo>
                <a:lnTo>
                  <a:pt x="67" y="46"/>
                </a:lnTo>
                <a:lnTo>
                  <a:pt x="67" y="31"/>
                </a:lnTo>
                <a:lnTo>
                  <a:pt x="68" y="31"/>
                </a:lnTo>
                <a:lnTo>
                  <a:pt x="68" y="26"/>
                </a:lnTo>
                <a:lnTo>
                  <a:pt x="67" y="26"/>
                </a:lnTo>
                <a:lnTo>
                  <a:pt x="67" y="17"/>
                </a:lnTo>
                <a:lnTo>
                  <a:pt x="67" y="17"/>
                </a:lnTo>
                <a:lnTo>
                  <a:pt x="67" y="12"/>
                </a:lnTo>
                <a:lnTo>
                  <a:pt x="66" y="12"/>
                </a:lnTo>
                <a:lnTo>
                  <a:pt x="66" y="7"/>
                </a:lnTo>
                <a:lnTo>
                  <a:pt x="65" y="7"/>
                </a:lnTo>
                <a:lnTo>
                  <a:pt x="65" y="7"/>
                </a:lnTo>
                <a:lnTo>
                  <a:pt x="65" y="7"/>
                </a:lnTo>
                <a:lnTo>
                  <a:pt x="65" y="4"/>
                </a:lnTo>
                <a:lnTo>
                  <a:pt x="62" y="4"/>
                </a:lnTo>
                <a:lnTo>
                  <a:pt x="62" y="19"/>
                </a:lnTo>
                <a:lnTo>
                  <a:pt x="62" y="19"/>
                </a:lnTo>
                <a:lnTo>
                  <a:pt x="62" y="17"/>
                </a:lnTo>
                <a:lnTo>
                  <a:pt x="64" y="17"/>
                </a:lnTo>
                <a:lnTo>
                  <a:pt x="64" y="18"/>
                </a:lnTo>
                <a:lnTo>
                  <a:pt x="64" y="18"/>
                </a:lnTo>
                <a:lnTo>
                  <a:pt x="64" y="20"/>
                </a:lnTo>
                <a:lnTo>
                  <a:pt x="65" y="20"/>
                </a:lnTo>
                <a:lnTo>
                  <a:pt x="65" y="24"/>
                </a:lnTo>
                <a:lnTo>
                  <a:pt x="64" y="24"/>
                </a:lnTo>
                <a:lnTo>
                  <a:pt x="64" y="25"/>
                </a:lnTo>
                <a:lnTo>
                  <a:pt x="64" y="25"/>
                </a:lnTo>
                <a:lnTo>
                  <a:pt x="64" y="28"/>
                </a:lnTo>
                <a:lnTo>
                  <a:pt x="62" y="28"/>
                </a:lnTo>
                <a:lnTo>
                  <a:pt x="62" y="31"/>
                </a:lnTo>
                <a:lnTo>
                  <a:pt x="62" y="31"/>
                </a:lnTo>
                <a:lnTo>
                  <a:pt x="62" y="35"/>
                </a:lnTo>
                <a:lnTo>
                  <a:pt x="61" y="35"/>
                </a:lnTo>
                <a:lnTo>
                  <a:pt x="61" y="31"/>
                </a:lnTo>
                <a:lnTo>
                  <a:pt x="61" y="31"/>
                </a:lnTo>
                <a:lnTo>
                  <a:pt x="61" y="25"/>
                </a:lnTo>
                <a:lnTo>
                  <a:pt x="62" y="25"/>
                </a:lnTo>
                <a:lnTo>
                  <a:pt x="62" y="24"/>
                </a:lnTo>
                <a:lnTo>
                  <a:pt x="62" y="24"/>
                </a:lnTo>
                <a:lnTo>
                  <a:pt x="62" y="22"/>
                </a:lnTo>
                <a:lnTo>
                  <a:pt x="62" y="22"/>
                </a:lnTo>
                <a:lnTo>
                  <a:pt x="62" y="20"/>
                </a:lnTo>
                <a:lnTo>
                  <a:pt x="61" y="20"/>
                </a:lnTo>
                <a:lnTo>
                  <a:pt x="61" y="23"/>
                </a:lnTo>
                <a:lnTo>
                  <a:pt x="61" y="23"/>
                </a:lnTo>
                <a:lnTo>
                  <a:pt x="61" y="24"/>
                </a:lnTo>
                <a:lnTo>
                  <a:pt x="60" y="24"/>
                </a:lnTo>
                <a:lnTo>
                  <a:pt x="60" y="28"/>
                </a:lnTo>
                <a:lnTo>
                  <a:pt x="60" y="28"/>
                </a:lnTo>
                <a:lnTo>
                  <a:pt x="60" y="35"/>
                </a:lnTo>
                <a:lnTo>
                  <a:pt x="58" y="35"/>
                </a:lnTo>
                <a:lnTo>
                  <a:pt x="58" y="38"/>
                </a:lnTo>
                <a:lnTo>
                  <a:pt x="58" y="38"/>
                </a:lnTo>
                <a:lnTo>
                  <a:pt x="58" y="42"/>
                </a:lnTo>
                <a:lnTo>
                  <a:pt x="57" y="42"/>
                </a:lnTo>
                <a:lnTo>
                  <a:pt x="57" y="49"/>
                </a:lnTo>
                <a:lnTo>
                  <a:pt x="57" y="49"/>
                </a:lnTo>
                <a:lnTo>
                  <a:pt x="57" y="52"/>
                </a:lnTo>
                <a:lnTo>
                  <a:pt x="56" y="52"/>
                </a:lnTo>
                <a:lnTo>
                  <a:pt x="56" y="58"/>
                </a:lnTo>
                <a:lnTo>
                  <a:pt x="58" y="58"/>
                </a:lnTo>
                <a:lnTo>
                  <a:pt x="58" y="58"/>
                </a:lnTo>
                <a:lnTo>
                  <a:pt x="59" y="58"/>
                </a:lnTo>
                <a:lnTo>
                  <a:pt x="59" y="57"/>
                </a:lnTo>
                <a:lnTo>
                  <a:pt x="59" y="57"/>
                </a:lnTo>
                <a:lnTo>
                  <a:pt x="59" y="56"/>
                </a:lnTo>
                <a:lnTo>
                  <a:pt x="60" y="56"/>
                </a:lnTo>
                <a:lnTo>
                  <a:pt x="60" y="53"/>
                </a:lnTo>
                <a:lnTo>
                  <a:pt x="60" y="53"/>
                </a:lnTo>
                <a:lnTo>
                  <a:pt x="60" y="49"/>
                </a:lnTo>
                <a:close/>
                <a:moveTo>
                  <a:pt x="72" y="5"/>
                </a:moveTo>
                <a:lnTo>
                  <a:pt x="72" y="6"/>
                </a:lnTo>
                <a:lnTo>
                  <a:pt x="72" y="6"/>
                </a:lnTo>
                <a:lnTo>
                  <a:pt x="72" y="7"/>
                </a:lnTo>
                <a:lnTo>
                  <a:pt x="73" y="7"/>
                </a:lnTo>
                <a:lnTo>
                  <a:pt x="73" y="9"/>
                </a:lnTo>
                <a:lnTo>
                  <a:pt x="73" y="9"/>
                </a:lnTo>
                <a:lnTo>
                  <a:pt x="73" y="10"/>
                </a:lnTo>
                <a:lnTo>
                  <a:pt x="74" y="10"/>
                </a:lnTo>
                <a:lnTo>
                  <a:pt x="74" y="11"/>
                </a:lnTo>
                <a:lnTo>
                  <a:pt x="74" y="11"/>
                </a:lnTo>
                <a:lnTo>
                  <a:pt x="74" y="13"/>
                </a:lnTo>
                <a:lnTo>
                  <a:pt x="75" y="13"/>
                </a:lnTo>
                <a:lnTo>
                  <a:pt x="75" y="15"/>
                </a:lnTo>
                <a:lnTo>
                  <a:pt x="75" y="15"/>
                </a:lnTo>
                <a:lnTo>
                  <a:pt x="75" y="18"/>
                </a:lnTo>
                <a:lnTo>
                  <a:pt x="75" y="18"/>
                </a:lnTo>
                <a:lnTo>
                  <a:pt x="75" y="23"/>
                </a:lnTo>
                <a:lnTo>
                  <a:pt x="74" y="23"/>
                </a:lnTo>
                <a:lnTo>
                  <a:pt x="74" y="24"/>
                </a:lnTo>
                <a:lnTo>
                  <a:pt x="73" y="24"/>
                </a:lnTo>
                <a:lnTo>
                  <a:pt x="73" y="22"/>
                </a:lnTo>
                <a:lnTo>
                  <a:pt x="71" y="22"/>
                </a:lnTo>
                <a:lnTo>
                  <a:pt x="71" y="20"/>
                </a:lnTo>
                <a:lnTo>
                  <a:pt x="72" y="20"/>
                </a:lnTo>
                <a:lnTo>
                  <a:pt x="72" y="18"/>
                </a:lnTo>
                <a:lnTo>
                  <a:pt x="71" y="18"/>
                </a:lnTo>
                <a:lnTo>
                  <a:pt x="71" y="17"/>
                </a:lnTo>
                <a:lnTo>
                  <a:pt x="71" y="17"/>
                </a:lnTo>
                <a:lnTo>
                  <a:pt x="71" y="16"/>
                </a:lnTo>
                <a:lnTo>
                  <a:pt x="71" y="16"/>
                </a:lnTo>
                <a:lnTo>
                  <a:pt x="71" y="12"/>
                </a:lnTo>
                <a:lnTo>
                  <a:pt x="71" y="12"/>
                </a:lnTo>
                <a:lnTo>
                  <a:pt x="71" y="11"/>
                </a:lnTo>
                <a:lnTo>
                  <a:pt x="70" y="11"/>
                </a:lnTo>
                <a:lnTo>
                  <a:pt x="70" y="7"/>
                </a:lnTo>
                <a:lnTo>
                  <a:pt x="70" y="7"/>
                </a:lnTo>
                <a:lnTo>
                  <a:pt x="70" y="5"/>
                </a:lnTo>
                <a:lnTo>
                  <a:pt x="71" y="5"/>
                </a:lnTo>
                <a:lnTo>
                  <a:pt x="71" y="5"/>
                </a:lnTo>
                <a:lnTo>
                  <a:pt x="72" y="5"/>
                </a:lnTo>
                <a:close/>
                <a:moveTo>
                  <a:pt x="77" y="15"/>
                </a:moveTo>
                <a:lnTo>
                  <a:pt x="77" y="15"/>
                </a:lnTo>
                <a:lnTo>
                  <a:pt x="77" y="14"/>
                </a:lnTo>
                <a:lnTo>
                  <a:pt x="75" y="14"/>
                </a:lnTo>
                <a:lnTo>
                  <a:pt x="75" y="12"/>
                </a:lnTo>
                <a:lnTo>
                  <a:pt x="75" y="12"/>
                </a:lnTo>
                <a:lnTo>
                  <a:pt x="75" y="10"/>
                </a:lnTo>
                <a:lnTo>
                  <a:pt x="74" y="10"/>
                </a:lnTo>
                <a:lnTo>
                  <a:pt x="74" y="9"/>
                </a:lnTo>
                <a:lnTo>
                  <a:pt x="74" y="9"/>
                </a:lnTo>
                <a:lnTo>
                  <a:pt x="74" y="7"/>
                </a:lnTo>
                <a:lnTo>
                  <a:pt x="73" y="7"/>
                </a:lnTo>
                <a:lnTo>
                  <a:pt x="73" y="5"/>
                </a:lnTo>
                <a:lnTo>
                  <a:pt x="72" y="5"/>
                </a:lnTo>
                <a:lnTo>
                  <a:pt x="72" y="4"/>
                </a:lnTo>
                <a:lnTo>
                  <a:pt x="71" y="4"/>
                </a:lnTo>
                <a:lnTo>
                  <a:pt x="71" y="4"/>
                </a:lnTo>
                <a:lnTo>
                  <a:pt x="70" y="4"/>
                </a:lnTo>
                <a:lnTo>
                  <a:pt x="70" y="3"/>
                </a:lnTo>
                <a:lnTo>
                  <a:pt x="69" y="3"/>
                </a:lnTo>
                <a:lnTo>
                  <a:pt x="69" y="2"/>
                </a:lnTo>
                <a:lnTo>
                  <a:pt x="69" y="2"/>
                </a:lnTo>
                <a:lnTo>
                  <a:pt x="69" y="2"/>
                </a:lnTo>
                <a:lnTo>
                  <a:pt x="68" y="2"/>
                </a:lnTo>
                <a:lnTo>
                  <a:pt x="68" y="1"/>
                </a:lnTo>
                <a:lnTo>
                  <a:pt x="67" y="1"/>
                </a:lnTo>
                <a:lnTo>
                  <a:pt x="67" y="0"/>
                </a:lnTo>
                <a:lnTo>
                  <a:pt x="66" y="0"/>
                </a:lnTo>
                <a:lnTo>
                  <a:pt x="66" y="2"/>
                </a:lnTo>
                <a:lnTo>
                  <a:pt x="67" y="2"/>
                </a:lnTo>
                <a:lnTo>
                  <a:pt x="67" y="3"/>
                </a:lnTo>
                <a:lnTo>
                  <a:pt x="67" y="3"/>
                </a:lnTo>
                <a:lnTo>
                  <a:pt x="67" y="3"/>
                </a:lnTo>
                <a:lnTo>
                  <a:pt x="68" y="3"/>
                </a:lnTo>
                <a:lnTo>
                  <a:pt x="68" y="5"/>
                </a:lnTo>
                <a:lnTo>
                  <a:pt x="68" y="5"/>
                </a:lnTo>
                <a:lnTo>
                  <a:pt x="68" y="6"/>
                </a:lnTo>
                <a:lnTo>
                  <a:pt x="69" y="6"/>
                </a:lnTo>
                <a:lnTo>
                  <a:pt x="69" y="9"/>
                </a:lnTo>
                <a:lnTo>
                  <a:pt x="69" y="9"/>
                </a:lnTo>
                <a:lnTo>
                  <a:pt x="69" y="11"/>
                </a:lnTo>
                <a:lnTo>
                  <a:pt x="69" y="11"/>
                </a:lnTo>
                <a:lnTo>
                  <a:pt x="69" y="12"/>
                </a:lnTo>
                <a:lnTo>
                  <a:pt x="69" y="12"/>
                </a:lnTo>
                <a:lnTo>
                  <a:pt x="69" y="24"/>
                </a:lnTo>
                <a:lnTo>
                  <a:pt x="70" y="24"/>
                </a:lnTo>
                <a:lnTo>
                  <a:pt x="70" y="26"/>
                </a:lnTo>
                <a:lnTo>
                  <a:pt x="70" y="26"/>
                </a:lnTo>
                <a:lnTo>
                  <a:pt x="70" y="27"/>
                </a:lnTo>
                <a:lnTo>
                  <a:pt x="71" y="27"/>
                </a:lnTo>
                <a:lnTo>
                  <a:pt x="71" y="25"/>
                </a:lnTo>
                <a:lnTo>
                  <a:pt x="71" y="25"/>
                </a:lnTo>
                <a:lnTo>
                  <a:pt x="71" y="25"/>
                </a:lnTo>
                <a:lnTo>
                  <a:pt x="72" y="25"/>
                </a:lnTo>
                <a:lnTo>
                  <a:pt x="72" y="24"/>
                </a:lnTo>
                <a:lnTo>
                  <a:pt x="72" y="24"/>
                </a:lnTo>
                <a:lnTo>
                  <a:pt x="72" y="23"/>
                </a:lnTo>
                <a:lnTo>
                  <a:pt x="73" y="23"/>
                </a:lnTo>
                <a:lnTo>
                  <a:pt x="73" y="35"/>
                </a:lnTo>
                <a:lnTo>
                  <a:pt x="72" y="35"/>
                </a:lnTo>
                <a:lnTo>
                  <a:pt x="72" y="37"/>
                </a:lnTo>
                <a:lnTo>
                  <a:pt x="73" y="37"/>
                </a:lnTo>
                <a:lnTo>
                  <a:pt x="73" y="37"/>
                </a:lnTo>
                <a:lnTo>
                  <a:pt x="72" y="37"/>
                </a:lnTo>
                <a:lnTo>
                  <a:pt x="72" y="39"/>
                </a:lnTo>
                <a:lnTo>
                  <a:pt x="73" y="39"/>
                </a:lnTo>
                <a:lnTo>
                  <a:pt x="73" y="39"/>
                </a:lnTo>
                <a:lnTo>
                  <a:pt x="73" y="39"/>
                </a:lnTo>
                <a:lnTo>
                  <a:pt x="73" y="38"/>
                </a:lnTo>
                <a:lnTo>
                  <a:pt x="74" y="38"/>
                </a:lnTo>
                <a:lnTo>
                  <a:pt x="74" y="37"/>
                </a:lnTo>
                <a:lnTo>
                  <a:pt x="75" y="37"/>
                </a:lnTo>
                <a:lnTo>
                  <a:pt x="75" y="32"/>
                </a:lnTo>
                <a:lnTo>
                  <a:pt x="75" y="32"/>
                </a:lnTo>
                <a:lnTo>
                  <a:pt x="75" y="26"/>
                </a:lnTo>
                <a:lnTo>
                  <a:pt x="77" y="26"/>
                </a:lnTo>
                <a:lnTo>
                  <a:pt x="77" y="20"/>
                </a:lnTo>
                <a:lnTo>
                  <a:pt x="77" y="20"/>
                </a:lnTo>
                <a:lnTo>
                  <a:pt x="77" y="15"/>
                </a:lnTo>
                <a:close/>
              </a:path>
            </a:pathLst>
          </a:custGeom>
          <a:solidFill>
            <a:srgbClr val="EAC49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1" name="Freeform 160">
            <a:extLst>
              <a:ext uri="{FF2B5EF4-FFF2-40B4-BE49-F238E27FC236}">
                <a16:creationId xmlns:a16="http://schemas.microsoft.com/office/drawing/2014/main" id="{3BC8A16F-66AC-088E-DD11-2C44DD343CD2}"/>
              </a:ext>
            </a:extLst>
          </p:cNvPr>
          <p:cNvSpPr>
            <a:spLocks/>
          </p:cNvSpPr>
          <p:nvPr userDrawn="1"/>
        </p:nvSpPr>
        <p:spPr bwMode="auto">
          <a:xfrm>
            <a:off x="7278688" y="490323"/>
            <a:ext cx="1588" cy="3175"/>
          </a:xfrm>
          <a:custGeom>
            <a:avLst/>
            <a:gdLst/>
            <a:ahLst/>
            <a:cxnLst>
              <a:cxn ang="0">
                <a:pos x="0" y="4"/>
              </a:cxn>
              <a:cxn ang="0">
                <a:pos x="0" y="5"/>
              </a:cxn>
              <a:cxn ang="0">
                <a:pos x="0" y="5"/>
              </a:cxn>
              <a:cxn ang="0">
                <a:pos x="0" y="5"/>
              </a:cxn>
              <a:cxn ang="0">
                <a:pos x="2" y="5"/>
              </a:cxn>
              <a:cxn ang="0">
                <a:pos x="2" y="5"/>
              </a:cxn>
              <a:cxn ang="0">
                <a:pos x="4" y="5"/>
              </a:cxn>
              <a:cxn ang="0">
                <a:pos x="4" y="7"/>
              </a:cxn>
              <a:cxn ang="0">
                <a:pos x="4" y="7"/>
              </a:cxn>
              <a:cxn ang="0">
                <a:pos x="4" y="2"/>
              </a:cxn>
              <a:cxn ang="0">
                <a:pos x="3" y="2"/>
              </a:cxn>
              <a:cxn ang="0">
                <a:pos x="3" y="1"/>
              </a:cxn>
              <a:cxn ang="0">
                <a:pos x="3" y="1"/>
              </a:cxn>
              <a:cxn ang="0">
                <a:pos x="3" y="0"/>
              </a:cxn>
              <a:cxn ang="0">
                <a:pos x="2" y="0"/>
              </a:cxn>
              <a:cxn ang="0">
                <a:pos x="2" y="1"/>
              </a:cxn>
              <a:cxn ang="0">
                <a:pos x="3" y="1"/>
              </a:cxn>
              <a:cxn ang="0">
                <a:pos x="3" y="4"/>
              </a:cxn>
              <a:cxn ang="0">
                <a:pos x="2" y="4"/>
              </a:cxn>
              <a:cxn ang="0">
                <a:pos x="2" y="4"/>
              </a:cxn>
              <a:cxn ang="0">
                <a:pos x="0" y="4"/>
              </a:cxn>
            </a:cxnLst>
            <a:rect l="0" t="0" r="r" b="b"/>
            <a:pathLst>
              <a:path w="4" h="7">
                <a:moveTo>
                  <a:pt x="0" y="4"/>
                </a:moveTo>
                <a:lnTo>
                  <a:pt x="0" y="5"/>
                </a:lnTo>
                <a:lnTo>
                  <a:pt x="0" y="5"/>
                </a:lnTo>
                <a:lnTo>
                  <a:pt x="0" y="5"/>
                </a:lnTo>
                <a:lnTo>
                  <a:pt x="2" y="5"/>
                </a:lnTo>
                <a:lnTo>
                  <a:pt x="2" y="5"/>
                </a:lnTo>
                <a:lnTo>
                  <a:pt x="4" y="5"/>
                </a:lnTo>
                <a:lnTo>
                  <a:pt x="4" y="7"/>
                </a:lnTo>
                <a:lnTo>
                  <a:pt x="4" y="7"/>
                </a:lnTo>
                <a:lnTo>
                  <a:pt x="4" y="2"/>
                </a:lnTo>
                <a:lnTo>
                  <a:pt x="3" y="2"/>
                </a:lnTo>
                <a:lnTo>
                  <a:pt x="3" y="1"/>
                </a:lnTo>
                <a:lnTo>
                  <a:pt x="3" y="1"/>
                </a:lnTo>
                <a:lnTo>
                  <a:pt x="3" y="0"/>
                </a:lnTo>
                <a:lnTo>
                  <a:pt x="2" y="0"/>
                </a:lnTo>
                <a:lnTo>
                  <a:pt x="2" y="1"/>
                </a:lnTo>
                <a:lnTo>
                  <a:pt x="3" y="1"/>
                </a:lnTo>
                <a:lnTo>
                  <a:pt x="3" y="4"/>
                </a:lnTo>
                <a:lnTo>
                  <a:pt x="2" y="4"/>
                </a:lnTo>
                <a:lnTo>
                  <a:pt x="2" y="4"/>
                </a:lnTo>
                <a:lnTo>
                  <a:pt x="0" y="4"/>
                </a:lnTo>
                <a:close/>
              </a:path>
            </a:pathLst>
          </a:custGeom>
          <a:solidFill>
            <a:srgbClr val="94735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2" name="Rectangle 801">
            <a:extLst>
              <a:ext uri="{FF2B5EF4-FFF2-40B4-BE49-F238E27FC236}">
                <a16:creationId xmlns:a16="http://schemas.microsoft.com/office/drawing/2014/main" id="{AEDA8CD3-CB6D-B45F-6823-226D2D777518}"/>
              </a:ext>
            </a:extLst>
          </p:cNvPr>
          <p:cNvSpPr>
            <a:spLocks noChangeArrowheads="1"/>
          </p:cNvSpPr>
          <p:nvPr userDrawn="1"/>
        </p:nvSpPr>
        <p:spPr bwMode="auto">
          <a:xfrm>
            <a:off x="7308850" y="491910"/>
            <a:ext cx="1588" cy="1588"/>
          </a:xfrm>
          <a:prstGeom prst="rect">
            <a:avLst/>
          </a:prstGeom>
          <a:solidFill>
            <a:srgbClr val="D57054"/>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3" name="Freeform 162">
            <a:extLst>
              <a:ext uri="{FF2B5EF4-FFF2-40B4-BE49-F238E27FC236}">
                <a16:creationId xmlns:a16="http://schemas.microsoft.com/office/drawing/2014/main" id="{C9E1209A-8303-6169-E67D-7455163755A6}"/>
              </a:ext>
            </a:extLst>
          </p:cNvPr>
          <p:cNvSpPr>
            <a:spLocks/>
          </p:cNvSpPr>
          <p:nvPr userDrawn="1"/>
        </p:nvSpPr>
        <p:spPr bwMode="auto">
          <a:xfrm>
            <a:off x="7278688" y="491910"/>
            <a:ext cx="1588" cy="1588"/>
          </a:xfrm>
          <a:custGeom>
            <a:avLst/>
            <a:gdLst/>
            <a:ahLst/>
            <a:cxnLst>
              <a:cxn ang="0">
                <a:pos x="0" y="0"/>
              </a:cxn>
              <a:cxn ang="0">
                <a:pos x="1" y="0"/>
              </a:cxn>
              <a:cxn ang="0">
                <a:pos x="1" y="2"/>
              </a:cxn>
              <a:cxn ang="0">
                <a:pos x="2" y="2"/>
              </a:cxn>
              <a:cxn ang="0">
                <a:pos x="2" y="0"/>
              </a:cxn>
              <a:cxn ang="0">
                <a:pos x="0" y="0"/>
              </a:cxn>
              <a:cxn ang="0">
                <a:pos x="0" y="0"/>
              </a:cxn>
            </a:cxnLst>
            <a:rect l="0" t="0" r="r" b="b"/>
            <a:pathLst>
              <a:path w="2" h="2">
                <a:moveTo>
                  <a:pt x="0" y="0"/>
                </a:moveTo>
                <a:lnTo>
                  <a:pt x="1" y="0"/>
                </a:lnTo>
                <a:lnTo>
                  <a:pt x="1" y="2"/>
                </a:lnTo>
                <a:lnTo>
                  <a:pt x="2" y="2"/>
                </a:lnTo>
                <a:lnTo>
                  <a:pt x="2" y="0"/>
                </a:lnTo>
                <a:lnTo>
                  <a:pt x="0" y="0"/>
                </a:lnTo>
                <a:lnTo>
                  <a:pt x="0" y="0"/>
                </a:lnTo>
                <a:close/>
              </a:path>
            </a:pathLst>
          </a:custGeom>
          <a:solidFill>
            <a:srgbClr val="664E3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4" name="Freeform 163">
            <a:extLst>
              <a:ext uri="{FF2B5EF4-FFF2-40B4-BE49-F238E27FC236}">
                <a16:creationId xmlns:a16="http://schemas.microsoft.com/office/drawing/2014/main" id="{8AD896BF-B078-F8BC-5D94-073D81E92616}"/>
              </a:ext>
            </a:extLst>
          </p:cNvPr>
          <p:cNvSpPr>
            <a:spLocks/>
          </p:cNvSpPr>
          <p:nvPr userDrawn="1"/>
        </p:nvSpPr>
        <p:spPr bwMode="auto">
          <a:xfrm>
            <a:off x="7305675" y="483973"/>
            <a:ext cx="1588" cy="11113"/>
          </a:xfrm>
          <a:custGeom>
            <a:avLst/>
            <a:gdLst/>
            <a:ahLst/>
            <a:cxnLst>
              <a:cxn ang="0">
                <a:pos x="2" y="10"/>
              </a:cxn>
              <a:cxn ang="0">
                <a:pos x="2" y="15"/>
              </a:cxn>
              <a:cxn ang="0">
                <a:pos x="2" y="15"/>
              </a:cxn>
              <a:cxn ang="0">
                <a:pos x="2" y="19"/>
              </a:cxn>
              <a:cxn ang="0">
                <a:pos x="2" y="19"/>
              </a:cxn>
              <a:cxn ang="0">
                <a:pos x="2" y="18"/>
              </a:cxn>
              <a:cxn ang="0">
                <a:pos x="3" y="18"/>
              </a:cxn>
              <a:cxn ang="0">
                <a:pos x="3" y="11"/>
              </a:cxn>
              <a:cxn ang="0">
                <a:pos x="4" y="11"/>
              </a:cxn>
              <a:cxn ang="0">
                <a:pos x="4" y="12"/>
              </a:cxn>
              <a:cxn ang="0">
                <a:pos x="5" y="12"/>
              </a:cxn>
              <a:cxn ang="0">
                <a:pos x="5" y="10"/>
              </a:cxn>
              <a:cxn ang="0">
                <a:pos x="4" y="10"/>
              </a:cxn>
              <a:cxn ang="0">
                <a:pos x="4" y="7"/>
              </a:cxn>
              <a:cxn ang="0">
                <a:pos x="4" y="7"/>
              </a:cxn>
              <a:cxn ang="0">
                <a:pos x="4" y="6"/>
              </a:cxn>
              <a:cxn ang="0">
                <a:pos x="3" y="6"/>
              </a:cxn>
              <a:cxn ang="0">
                <a:pos x="3" y="4"/>
              </a:cxn>
              <a:cxn ang="0">
                <a:pos x="3" y="4"/>
              </a:cxn>
              <a:cxn ang="0">
                <a:pos x="3" y="1"/>
              </a:cxn>
              <a:cxn ang="0">
                <a:pos x="3" y="1"/>
              </a:cxn>
              <a:cxn ang="0">
                <a:pos x="3" y="0"/>
              </a:cxn>
              <a:cxn ang="0">
                <a:pos x="0" y="0"/>
              </a:cxn>
              <a:cxn ang="0">
                <a:pos x="0" y="1"/>
              </a:cxn>
              <a:cxn ang="0">
                <a:pos x="0" y="1"/>
              </a:cxn>
              <a:cxn ang="0">
                <a:pos x="0" y="4"/>
              </a:cxn>
              <a:cxn ang="0">
                <a:pos x="2" y="4"/>
              </a:cxn>
              <a:cxn ang="0">
                <a:pos x="2" y="6"/>
              </a:cxn>
              <a:cxn ang="0">
                <a:pos x="2" y="6"/>
              </a:cxn>
              <a:cxn ang="0">
                <a:pos x="2" y="7"/>
              </a:cxn>
              <a:cxn ang="0">
                <a:pos x="3" y="7"/>
              </a:cxn>
              <a:cxn ang="0">
                <a:pos x="3" y="10"/>
              </a:cxn>
              <a:cxn ang="0">
                <a:pos x="2" y="10"/>
              </a:cxn>
            </a:cxnLst>
            <a:rect l="0" t="0" r="r" b="b"/>
            <a:pathLst>
              <a:path w="5" h="19">
                <a:moveTo>
                  <a:pt x="2" y="10"/>
                </a:moveTo>
                <a:lnTo>
                  <a:pt x="2" y="15"/>
                </a:lnTo>
                <a:lnTo>
                  <a:pt x="2" y="15"/>
                </a:lnTo>
                <a:lnTo>
                  <a:pt x="2" y="19"/>
                </a:lnTo>
                <a:lnTo>
                  <a:pt x="2" y="19"/>
                </a:lnTo>
                <a:lnTo>
                  <a:pt x="2" y="18"/>
                </a:lnTo>
                <a:lnTo>
                  <a:pt x="3" y="18"/>
                </a:lnTo>
                <a:lnTo>
                  <a:pt x="3" y="11"/>
                </a:lnTo>
                <a:lnTo>
                  <a:pt x="4" y="11"/>
                </a:lnTo>
                <a:lnTo>
                  <a:pt x="4" y="12"/>
                </a:lnTo>
                <a:lnTo>
                  <a:pt x="5" y="12"/>
                </a:lnTo>
                <a:lnTo>
                  <a:pt x="5" y="10"/>
                </a:lnTo>
                <a:lnTo>
                  <a:pt x="4" y="10"/>
                </a:lnTo>
                <a:lnTo>
                  <a:pt x="4" y="7"/>
                </a:lnTo>
                <a:lnTo>
                  <a:pt x="4" y="7"/>
                </a:lnTo>
                <a:lnTo>
                  <a:pt x="4" y="6"/>
                </a:lnTo>
                <a:lnTo>
                  <a:pt x="3" y="6"/>
                </a:lnTo>
                <a:lnTo>
                  <a:pt x="3" y="4"/>
                </a:lnTo>
                <a:lnTo>
                  <a:pt x="3" y="4"/>
                </a:lnTo>
                <a:lnTo>
                  <a:pt x="3" y="1"/>
                </a:lnTo>
                <a:lnTo>
                  <a:pt x="3" y="1"/>
                </a:lnTo>
                <a:lnTo>
                  <a:pt x="3" y="0"/>
                </a:lnTo>
                <a:lnTo>
                  <a:pt x="0" y="0"/>
                </a:lnTo>
                <a:lnTo>
                  <a:pt x="0" y="1"/>
                </a:lnTo>
                <a:lnTo>
                  <a:pt x="0" y="1"/>
                </a:lnTo>
                <a:lnTo>
                  <a:pt x="0" y="4"/>
                </a:lnTo>
                <a:lnTo>
                  <a:pt x="2" y="4"/>
                </a:lnTo>
                <a:lnTo>
                  <a:pt x="2" y="6"/>
                </a:lnTo>
                <a:lnTo>
                  <a:pt x="2" y="6"/>
                </a:lnTo>
                <a:lnTo>
                  <a:pt x="2" y="7"/>
                </a:lnTo>
                <a:lnTo>
                  <a:pt x="3" y="7"/>
                </a:lnTo>
                <a:lnTo>
                  <a:pt x="3" y="10"/>
                </a:lnTo>
                <a:lnTo>
                  <a:pt x="2" y="10"/>
                </a:lnTo>
                <a:close/>
              </a:path>
            </a:pathLst>
          </a:custGeom>
          <a:solidFill>
            <a:srgbClr val="CC7A4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5" name="Freeform 164">
            <a:extLst>
              <a:ext uri="{FF2B5EF4-FFF2-40B4-BE49-F238E27FC236}">
                <a16:creationId xmlns:a16="http://schemas.microsoft.com/office/drawing/2014/main" id="{1A496B62-1DA5-C2D0-5A99-7A96F26AA1EF}"/>
              </a:ext>
            </a:extLst>
          </p:cNvPr>
          <p:cNvSpPr>
            <a:spLocks/>
          </p:cNvSpPr>
          <p:nvPr userDrawn="1"/>
        </p:nvSpPr>
        <p:spPr bwMode="auto">
          <a:xfrm>
            <a:off x="7275513" y="491910"/>
            <a:ext cx="1588" cy="1588"/>
          </a:xfrm>
          <a:custGeom>
            <a:avLst/>
            <a:gdLst/>
            <a:ahLst/>
            <a:cxnLst>
              <a:cxn ang="0">
                <a:pos x="0" y="4"/>
              </a:cxn>
              <a:cxn ang="0">
                <a:pos x="1" y="4"/>
              </a:cxn>
              <a:cxn ang="0">
                <a:pos x="1" y="3"/>
              </a:cxn>
              <a:cxn ang="0">
                <a:pos x="2" y="3"/>
              </a:cxn>
              <a:cxn ang="0">
                <a:pos x="2" y="4"/>
              </a:cxn>
              <a:cxn ang="0">
                <a:pos x="3" y="4"/>
              </a:cxn>
              <a:cxn ang="0">
                <a:pos x="3" y="0"/>
              </a:cxn>
              <a:cxn ang="0">
                <a:pos x="3" y="0"/>
              </a:cxn>
              <a:cxn ang="0">
                <a:pos x="3" y="0"/>
              </a:cxn>
              <a:cxn ang="0">
                <a:pos x="2" y="0"/>
              </a:cxn>
              <a:cxn ang="0">
                <a:pos x="2" y="0"/>
              </a:cxn>
              <a:cxn ang="0">
                <a:pos x="0" y="0"/>
              </a:cxn>
              <a:cxn ang="0">
                <a:pos x="0" y="4"/>
              </a:cxn>
            </a:cxnLst>
            <a:rect l="0" t="0" r="r" b="b"/>
            <a:pathLst>
              <a:path w="3" h="4">
                <a:moveTo>
                  <a:pt x="0" y="4"/>
                </a:moveTo>
                <a:lnTo>
                  <a:pt x="1" y="4"/>
                </a:lnTo>
                <a:lnTo>
                  <a:pt x="1" y="3"/>
                </a:lnTo>
                <a:lnTo>
                  <a:pt x="2" y="3"/>
                </a:lnTo>
                <a:lnTo>
                  <a:pt x="2" y="4"/>
                </a:lnTo>
                <a:lnTo>
                  <a:pt x="3" y="4"/>
                </a:lnTo>
                <a:lnTo>
                  <a:pt x="3" y="0"/>
                </a:lnTo>
                <a:lnTo>
                  <a:pt x="3" y="0"/>
                </a:lnTo>
                <a:lnTo>
                  <a:pt x="3" y="0"/>
                </a:lnTo>
                <a:lnTo>
                  <a:pt x="2" y="0"/>
                </a:lnTo>
                <a:lnTo>
                  <a:pt x="2" y="0"/>
                </a:lnTo>
                <a:lnTo>
                  <a:pt x="0" y="0"/>
                </a:lnTo>
                <a:lnTo>
                  <a:pt x="0" y="4"/>
                </a:lnTo>
                <a:close/>
              </a:path>
            </a:pathLst>
          </a:custGeom>
          <a:solidFill>
            <a:srgbClr val="B64C2B"/>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6" name="Freeform 165">
            <a:extLst>
              <a:ext uri="{FF2B5EF4-FFF2-40B4-BE49-F238E27FC236}">
                <a16:creationId xmlns:a16="http://schemas.microsoft.com/office/drawing/2014/main" id="{86BB0C97-761D-1A9F-D846-5E61DB5F0B26}"/>
              </a:ext>
            </a:extLst>
          </p:cNvPr>
          <p:cNvSpPr>
            <a:spLocks/>
          </p:cNvSpPr>
          <p:nvPr userDrawn="1"/>
        </p:nvSpPr>
        <p:spPr bwMode="auto">
          <a:xfrm>
            <a:off x="7277100" y="491910"/>
            <a:ext cx="1588" cy="1588"/>
          </a:xfrm>
          <a:custGeom>
            <a:avLst/>
            <a:gdLst/>
            <a:ahLst/>
            <a:cxnLst>
              <a:cxn ang="0">
                <a:pos x="1" y="0"/>
              </a:cxn>
              <a:cxn ang="0">
                <a:pos x="0" y="0"/>
              </a:cxn>
              <a:cxn ang="0">
                <a:pos x="0" y="3"/>
              </a:cxn>
              <a:cxn ang="0">
                <a:pos x="1" y="3"/>
              </a:cxn>
              <a:cxn ang="0">
                <a:pos x="1" y="1"/>
              </a:cxn>
              <a:cxn ang="0">
                <a:pos x="1" y="1"/>
              </a:cxn>
              <a:cxn ang="0">
                <a:pos x="1" y="0"/>
              </a:cxn>
            </a:cxnLst>
            <a:rect l="0" t="0" r="r" b="b"/>
            <a:pathLst>
              <a:path w="1" h="3">
                <a:moveTo>
                  <a:pt x="1" y="0"/>
                </a:moveTo>
                <a:lnTo>
                  <a:pt x="0" y="0"/>
                </a:lnTo>
                <a:lnTo>
                  <a:pt x="0" y="3"/>
                </a:lnTo>
                <a:lnTo>
                  <a:pt x="1" y="3"/>
                </a:lnTo>
                <a:lnTo>
                  <a:pt x="1" y="1"/>
                </a:lnTo>
                <a:lnTo>
                  <a:pt x="1" y="1"/>
                </a:lnTo>
                <a:lnTo>
                  <a:pt x="1" y="0"/>
                </a:lnTo>
                <a:close/>
              </a:path>
            </a:pathLst>
          </a:custGeom>
          <a:solidFill>
            <a:srgbClr val="CC7A4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7" name="Freeform 166">
            <a:extLst>
              <a:ext uri="{FF2B5EF4-FFF2-40B4-BE49-F238E27FC236}">
                <a16:creationId xmlns:a16="http://schemas.microsoft.com/office/drawing/2014/main" id="{06F2AEFA-EDAC-52D6-2052-EC6C17708CB1}"/>
              </a:ext>
            </a:extLst>
          </p:cNvPr>
          <p:cNvSpPr>
            <a:spLocks/>
          </p:cNvSpPr>
          <p:nvPr userDrawn="1"/>
        </p:nvSpPr>
        <p:spPr bwMode="auto">
          <a:xfrm>
            <a:off x="7292975" y="477623"/>
            <a:ext cx="4763" cy="17463"/>
          </a:xfrm>
          <a:custGeom>
            <a:avLst/>
            <a:gdLst/>
            <a:ahLst/>
            <a:cxnLst>
              <a:cxn ang="0">
                <a:pos x="0" y="35"/>
              </a:cxn>
              <a:cxn ang="0">
                <a:pos x="2" y="35"/>
              </a:cxn>
              <a:cxn ang="0">
                <a:pos x="2" y="34"/>
              </a:cxn>
              <a:cxn ang="0">
                <a:pos x="2" y="34"/>
              </a:cxn>
              <a:cxn ang="0">
                <a:pos x="2" y="32"/>
              </a:cxn>
              <a:cxn ang="0">
                <a:pos x="3" y="32"/>
              </a:cxn>
              <a:cxn ang="0">
                <a:pos x="3" y="31"/>
              </a:cxn>
              <a:cxn ang="0">
                <a:pos x="3" y="31"/>
              </a:cxn>
              <a:cxn ang="0">
                <a:pos x="3" y="26"/>
              </a:cxn>
              <a:cxn ang="0">
                <a:pos x="4" y="26"/>
              </a:cxn>
              <a:cxn ang="0">
                <a:pos x="4" y="24"/>
              </a:cxn>
              <a:cxn ang="0">
                <a:pos x="5" y="24"/>
              </a:cxn>
              <a:cxn ang="0">
                <a:pos x="5" y="20"/>
              </a:cxn>
              <a:cxn ang="0">
                <a:pos x="5" y="20"/>
              </a:cxn>
              <a:cxn ang="0">
                <a:pos x="5" y="19"/>
              </a:cxn>
              <a:cxn ang="0">
                <a:pos x="6" y="19"/>
              </a:cxn>
              <a:cxn ang="0">
                <a:pos x="6" y="18"/>
              </a:cxn>
              <a:cxn ang="0">
                <a:pos x="6" y="18"/>
              </a:cxn>
              <a:cxn ang="0">
                <a:pos x="6" y="13"/>
              </a:cxn>
              <a:cxn ang="0">
                <a:pos x="7" y="13"/>
              </a:cxn>
              <a:cxn ang="0">
                <a:pos x="7" y="12"/>
              </a:cxn>
              <a:cxn ang="0">
                <a:pos x="9" y="12"/>
              </a:cxn>
              <a:cxn ang="0">
                <a:pos x="9" y="9"/>
              </a:cxn>
              <a:cxn ang="0">
                <a:pos x="9" y="9"/>
              </a:cxn>
              <a:cxn ang="0">
                <a:pos x="9" y="3"/>
              </a:cxn>
              <a:cxn ang="0">
                <a:pos x="9" y="3"/>
              </a:cxn>
              <a:cxn ang="0">
                <a:pos x="9" y="0"/>
              </a:cxn>
              <a:cxn ang="0">
                <a:pos x="8" y="0"/>
              </a:cxn>
              <a:cxn ang="0">
                <a:pos x="8" y="2"/>
              </a:cxn>
              <a:cxn ang="0">
                <a:pos x="7" y="2"/>
              </a:cxn>
              <a:cxn ang="0">
                <a:pos x="7" y="3"/>
              </a:cxn>
              <a:cxn ang="0">
                <a:pos x="8" y="3"/>
              </a:cxn>
              <a:cxn ang="0">
                <a:pos x="8" y="6"/>
              </a:cxn>
              <a:cxn ang="0">
                <a:pos x="7" y="6"/>
              </a:cxn>
              <a:cxn ang="0">
                <a:pos x="7" y="9"/>
              </a:cxn>
              <a:cxn ang="0">
                <a:pos x="7" y="9"/>
              </a:cxn>
              <a:cxn ang="0">
                <a:pos x="7" y="10"/>
              </a:cxn>
              <a:cxn ang="0">
                <a:pos x="5" y="10"/>
              </a:cxn>
              <a:cxn ang="0">
                <a:pos x="5" y="13"/>
              </a:cxn>
              <a:cxn ang="0">
                <a:pos x="4" y="13"/>
              </a:cxn>
              <a:cxn ang="0">
                <a:pos x="4" y="16"/>
              </a:cxn>
              <a:cxn ang="0">
                <a:pos x="4" y="16"/>
              </a:cxn>
              <a:cxn ang="0">
                <a:pos x="4" y="21"/>
              </a:cxn>
              <a:cxn ang="0">
                <a:pos x="3" y="21"/>
              </a:cxn>
              <a:cxn ang="0">
                <a:pos x="3" y="25"/>
              </a:cxn>
              <a:cxn ang="0">
                <a:pos x="3" y="25"/>
              </a:cxn>
              <a:cxn ang="0">
                <a:pos x="3" y="25"/>
              </a:cxn>
              <a:cxn ang="0">
                <a:pos x="2" y="25"/>
              </a:cxn>
              <a:cxn ang="0">
                <a:pos x="2" y="31"/>
              </a:cxn>
              <a:cxn ang="0">
                <a:pos x="1" y="31"/>
              </a:cxn>
              <a:cxn ang="0">
                <a:pos x="1" y="32"/>
              </a:cxn>
              <a:cxn ang="0">
                <a:pos x="0" y="32"/>
              </a:cxn>
              <a:cxn ang="0">
                <a:pos x="0" y="34"/>
              </a:cxn>
              <a:cxn ang="0">
                <a:pos x="0" y="34"/>
              </a:cxn>
              <a:cxn ang="0">
                <a:pos x="0" y="35"/>
              </a:cxn>
            </a:cxnLst>
            <a:rect l="0" t="0" r="r" b="b"/>
            <a:pathLst>
              <a:path w="9" h="35">
                <a:moveTo>
                  <a:pt x="0" y="35"/>
                </a:moveTo>
                <a:lnTo>
                  <a:pt x="2" y="35"/>
                </a:lnTo>
                <a:lnTo>
                  <a:pt x="2" y="34"/>
                </a:lnTo>
                <a:lnTo>
                  <a:pt x="2" y="34"/>
                </a:lnTo>
                <a:lnTo>
                  <a:pt x="2" y="32"/>
                </a:lnTo>
                <a:lnTo>
                  <a:pt x="3" y="32"/>
                </a:lnTo>
                <a:lnTo>
                  <a:pt x="3" y="31"/>
                </a:lnTo>
                <a:lnTo>
                  <a:pt x="3" y="31"/>
                </a:lnTo>
                <a:lnTo>
                  <a:pt x="3" y="26"/>
                </a:lnTo>
                <a:lnTo>
                  <a:pt x="4" y="26"/>
                </a:lnTo>
                <a:lnTo>
                  <a:pt x="4" y="24"/>
                </a:lnTo>
                <a:lnTo>
                  <a:pt x="5" y="24"/>
                </a:lnTo>
                <a:lnTo>
                  <a:pt x="5" y="20"/>
                </a:lnTo>
                <a:lnTo>
                  <a:pt x="5" y="20"/>
                </a:lnTo>
                <a:lnTo>
                  <a:pt x="5" y="19"/>
                </a:lnTo>
                <a:lnTo>
                  <a:pt x="6" y="19"/>
                </a:lnTo>
                <a:lnTo>
                  <a:pt x="6" y="18"/>
                </a:lnTo>
                <a:lnTo>
                  <a:pt x="6" y="18"/>
                </a:lnTo>
                <a:lnTo>
                  <a:pt x="6" y="13"/>
                </a:lnTo>
                <a:lnTo>
                  <a:pt x="7" y="13"/>
                </a:lnTo>
                <a:lnTo>
                  <a:pt x="7" y="12"/>
                </a:lnTo>
                <a:lnTo>
                  <a:pt x="9" y="12"/>
                </a:lnTo>
                <a:lnTo>
                  <a:pt x="9" y="9"/>
                </a:lnTo>
                <a:lnTo>
                  <a:pt x="9" y="9"/>
                </a:lnTo>
                <a:lnTo>
                  <a:pt x="9" y="3"/>
                </a:lnTo>
                <a:lnTo>
                  <a:pt x="9" y="3"/>
                </a:lnTo>
                <a:lnTo>
                  <a:pt x="9" y="0"/>
                </a:lnTo>
                <a:lnTo>
                  <a:pt x="8" y="0"/>
                </a:lnTo>
                <a:lnTo>
                  <a:pt x="8" y="2"/>
                </a:lnTo>
                <a:lnTo>
                  <a:pt x="7" y="2"/>
                </a:lnTo>
                <a:lnTo>
                  <a:pt x="7" y="3"/>
                </a:lnTo>
                <a:lnTo>
                  <a:pt x="8" y="3"/>
                </a:lnTo>
                <a:lnTo>
                  <a:pt x="8" y="6"/>
                </a:lnTo>
                <a:lnTo>
                  <a:pt x="7" y="6"/>
                </a:lnTo>
                <a:lnTo>
                  <a:pt x="7" y="9"/>
                </a:lnTo>
                <a:lnTo>
                  <a:pt x="7" y="9"/>
                </a:lnTo>
                <a:lnTo>
                  <a:pt x="7" y="10"/>
                </a:lnTo>
                <a:lnTo>
                  <a:pt x="5" y="10"/>
                </a:lnTo>
                <a:lnTo>
                  <a:pt x="5" y="13"/>
                </a:lnTo>
                <a:lnTo>
                  <a:pt x="4" y="13"/>
                </a:lnTo>
                <a:lnTo>
                  <a:pt x="4" y="16"/>
                </a:lnTo>
                <a:lnTo>
                  <a:pt x="4" y="16"/>
                </a:lnTo>
                <a:lnTo>
                  <a:pt x="4" y="21"/>
                </a:lnTo>
                <a:lnTo>
                  <a:pt x="3" y="21"/>
                </a:lnTo>
                <a:lnTo>
                  <a:pt x="3" y="25"/>
                </a:lnTo>
                <a:lnTo>
                  <a:pt x="3" y="25"/>
                </a:lnTo>
                <a:lnTo>
                  <a:pt x="3" y="25"/>
                </a:lnTo>
                <a:lnTo>
                  <a:pt x="2" y="25"/>
                </a:lnTo>
                <a:lnTo>
                  <a:pt x="2" y="31"/>
                </a:lnTo>
                <a:lnTo>
                  <a:pt x="1" y="31"/>
                </a:lnTo>
                <a:lnTo>
                  <a:pt x="1" y="32"/>
                </a:lnTo>
                <a:lnTo>
                  <a:pt x="0" y="32"/>
                </a:lnTo>
                <a:lnTo>
                  <a:pt x="0" y="34"/>
                </a:lnTo>
                <a:lnTo>
                  <a:pt x="0" y="34"/>
                </a:lnTo>
                <a:lnTo>
                  <a:pt x="0" y="35"/>
                </a:lnTo>
                <a:close/>
              </a:path>
            </a:pathLst>
          </a:custGeom>
          <a:solidFill>
            <a:srgbClr val="C8A98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8" name="Freeform 167">
            <a:extLst>
              <a:ext uri="{FF2B5EF4-FFF2-40B4-BE49-F238E27FC236}">
                <a16:creationId xmlns:a16="http://schemas.microsoft.com/office/drawing/2014/main" id="{D20AE07E-C5CD-39EA-A65C-70734A0454F7}"/>
              </a:ext>
            </a:extLst>
          </p:cNvPr>
          <p:cNvSpPr>
            <a:spLocks/>
          </p:cNvSpPr>
          <p:nvPr userDrawn="1"/>
        </p:nvSpPr>
        <p:spPr bwMode="auto">
          <a:xfrm>
            <a:off x="7308850" y="490323"/>
            <a:ext cx="3175" cy="6350"/>
          </a:xfrm>
          <a:custGeom>
            <a:avLst/>
            <a:gdLst/>
            <a:ahLst/>
            <a:cxnLst>
              <a:cxn ang="0">
                <a:pos x="0" y="9"/>
              </a:cxn>
              <a:cxn ang="0">
                <a:pos x="1" y="9"/>
              </a:cxn>
              <a:cxn ang="0">
                <a:pos x="1" y="8"/>
              </a:cxn>
              <a:cxn ang="0">
                <a:pos x="2" y="8"/>
              </a:cxn>
              <a:cxn ang="0">
                <a:pos x="2" y="9"/>
              </a:cxn>
              <a:cxn ang="0">
                <a:pos x="2" y="9"/>
              </a:cxn>
              <a:cxn ang="0">
                <a:pos x="2" y="9"/>
              </a:cxn>
              <a:cxn ang="0">
                <a:pos x="2" y="9"/>
              </a:cxn>
              <a:cxn ang="0">
                <a:pos x="2" y="11"/>
              </a:cxn>
              <a:cxn ang="0">
                <a:pos x="3" y="11"/>
              </a:cxn>
              <a:cxn ang="0">
                <a:pos x="3" y="11"/>
              </a:cxn>
              <a:cxn ang="0">
                <a:pos x="3" y="11"/>
              </a:cxn>
              <a:cxn ang="0">
                <a:pos x="3" y="13"/>
              </a:cxn>
              <a:cxn ang="0">
                <a:pos x="4" y="13"/>
              </a:cxn>
              <a:cxn ang="0">
                <a:pos x="4" y="10"/>
              </a:cxn>
              <a:cxn ang="0">
                <a:pos x="4" y="10"/>
              </a:cxn>
              <a:cxn ang="0">
                <a:pos x="4" y="9"/>
              </a:cxn>
              <a:cxn ang="0">
                <a:pos x="3" y="9"/>
              </a:cxn>
              <a:cxn ang="0">
                <a:pos x="3" y="8"/>
              </a:cxn>
              <a:cxn ang="0">
                <a:pos x="3" y="8"/>
              </a:cxn>
              <a:cxn ang="0">
                <a:pos x="3" y="7"/>
              </a:cxn>
              <a:cxn ang="0">
                <a:pos x="2" y="7"/>
              </a:cxn>
              <a:cxn ang="0">
                <a:pos x="2" y="6"/>
              </a:cxn>
              <a:cxn ang="0">
                <a:pos x="2" y="6"/>
              </a:cxn>
              <a:cxn ang="0">
                <a:pos x="2" y="3"/>
              </a:cxn>
              <a:cxn ang="0">
                <a:pos x="1" y="3"/>
              </a:cxn>
              <a:cxn ang="0">
                <a:pos x="1" y="3"/>
              </a:cxn>
              <a:cxn ang="0">
                <a:pos x="1" y="3"/>
              </a:cxn>
              <a:cxn ang="0">
                <a:pos x="1" y="1"/>
              </a:cxn>
              <a:cxn ang="0">
                <a:pos x="0" y="1"/>
              </a:cxn>
              <a:cxn ang="0">
                <a:pos x="0" y="0"/>
              </a:cxn>
              <a:cxn ang="0">
                <a:pos x="0" y="0"/>
              </a:cxn>
              <a:cxn ang="0">
                <a:pos x="0" y="2"/>
              </a:cxn>
              <a:cxn ang="0">
                <a:pos x="0" y="2"/>
              </a:cxn>
              <a:cxn ang="0">
                <a:pos x="0" y="9"/>
              </a:cxn>
            </a:cxnLst>
            <a:rect l="0" t="0" r="r" b="b"/>
            <a:pathLst>
              <a:path w="4" h="13">
                <a:moveTo>
                  <a:pt x="0" y="9"/>
                </a:moveTo>
                <a:lnTo>
                  <a:pt x="1" y="9"/>
                </a:lnTo>
                <a:lnTo>
                  <a:pt x="1" y="8"/>
                </a:lnTo>
                <a:lnTo>
                  <a:pt x="2" y="8"/>
                </a:lnTo>
                <a:lnTo>
                  <a:pt x="2" y="9"/>
                </a:lnTo>
                <a:lnTo>
                  <a:pt x="2" y="9"/>
                </a:lnTo>
                <a:lnTo>
                  <a:pt x="2" y="9"/>
                </a:lnTo>
                <a:lnTo>
                  <a:pt x="2" y="9"/>
                </a:lnTo>
                <a:lnTo>
                  <a:pt x="2" y="11"/>
                </a:lnTo>
                <a:lnTo>
                  <a:pt x="3" y="11"/>
                </a:lnTo>
                <a:lnTo>
                  <a:pt x="3" y="11"/>
                </a:lnTo>
                <a:lnTo>
                  <a:pt x="3" y="11"/>
                </a:lnTo>
                <a:lnTo>
                  <a:pt x="3" y="13"/>
                </a:lnTo>
                <a:lnTo>
                  <a:pt x="4" y="13"/>
                </a:lnTo>
                <a:lnTo>
                  <a:pt x="4" y="10"/>
                </a:lnTo>
                <a:lnTo>
                  <a:pt x="4" y="10"/>
                </a:lnTo>
                <a:lnTo>
                  <a:pt x="4" y="9"/>
                </a:lnTo>
                <a:lnTo>
                  <a:pt x="3" y="9"/>
                </a:lnTo>
                <a:lnTo>
                  <a:pt x="3" y="8"/>
                </a:lnTo>
                <a:lnTo>
                  <a:pt x="3" y="8"/>
                </a:lnTo>
                <a:lnTo>
                  <a:pt x="3" y="7"/>
                </a:lnTo>
                <a:lnTo>
                  <a:pt x="2" y="7"/>
                </a:lnTo>
                <a:lnTo>
                  <a:pt x="2" y="6"/>
                </a:lnTo>
                <a:lnTo>
                  <a:pt x="2" y="6"/>
                </a:lnTo>
                <a:lnTo>
                  <a:pt x="2" y="3"/>
                </a:lnTo>
                <a:lnTo>
                  <a:pt x="1" y="3"/>
                </a:lnTo>
                <a:lnTo>
                  <a:pt x="1" y="3"/>
                </a:lnTo>
                <a:lnTo>
                  <a:pt x="1" y="3"/>
                </a:lnTo>
                <a:lnTo>
                  <a:pt x="1" y="1"/>
                </a:lnTo>
                <a:lnTo>
                  <a:pt x="0" y="1"/>
                </a:lnTo>
                <a:lnTo>
                  <a:pt x="0" y="0"/>
                </a:lnTo>
                <a:lnTo>
                  <a:pt x="0" y="0"/>
                </a:lnTo>
                <a:lnTo>
                  <a:pt x="0" y="2"/>
                </a:lnTo>
                <a:lnTo>
                  <a:pt x="0" y="2"/>
                </a:lnTo>
                <a:lnTo>
                  <a:pt x="0" y="9"/>
                </a:lnTo>
                <a:close/>
              </a:path>
            </a:pathLst>
          </a:custGeom>
          <a:solidFill>
            <a:srgbClr val="725B5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9" name="Freeform 168">
            <a:extLst>
              <a:ext uri="{FF2B5EF4-FFF2-40B4-BE49-F238E27FC236}">
                <a16:creationId xmlns:a16="http://schemas.microsoft.com/office/drawing/2014/main" id="{B4A9DB64-EC71-8280-286A-0A5F9692CC3B}"/>
              </a:ext>
            </a:extLst>
          </p:cNvPr>
          <p:cNvSpPr>
            <a:spLocks/>
          </p:cNvSpPr>
          <p:nvPr userDrawn="1"/>
        </p:nvSpPr>
        <p:spPr bwMode="auto">
          <a:xfrm>
            <a:off x="7294563" y="491910"/>
            <a:ext cx="1588" cy="1588"/>
          </a:xfrm>
          <a:custGeom>
            <a:avLst/>
            <a:gdLst/>
            <a:ahLst/>
            <a:cxnLst>
              <a:cxn ang="0">
                <a:pos x="1" y="1"/>
              </a:cxn>
              <a:cxn ang="0">
                <a:pos x="0" y="1"/>
              </a:cxn>
              <a:cxn ang="0">
                <a:pos x="0" y="4"/>
              </a:cxn>
              <a:cxn ang="0">
                <a:pos x="2" y="4"/>
              </a:cxn>
              <a:cxn ang="0">
                <a:pos x="2" y="4"/>
              </a:cxn>
              <a:cxn ang="0">
                <a:pos x="3" y="4"/>
              </a:cxn>
              <a:cxn ang="0">
                <a:pos x="3" y="3"/>
              </a:cxn>
              <a:cxn ang="0">
                <a:pos x="3" y="3"/>
              </a:cxn>
              <a:cxn ang="0">
                <a:pos x="3" y="0"/>
              </a:cxn>
              <a:cxn ang="0">
                <a:pos x="1" y="0"/>
              </a:cxn>
              <a:cxn ang="0">
                <a:pos x="1" y="1"/>
              </a:cxn>
            </a:cxnLst>
            <a:rect l="0" t="0" r="r" b="b"/>
            <a:pathLst>
              <a:path w="3" h="4">
                <a:moveTo>
                  <a:pt x="1" y="1"/>
                </a:moveTo>
                <a:lnTo>
                  <a:pt x="0" y="1"/>
                </a:lnTo>
                <a:lnTo>
                  <a:pt x="0" y="4"/>
                </a:lnTo>
                <a:lnTo>
                  <a:pt x="2" y="4"/>
                </a:lnTo>
                <a:lnTo>
                  <a:pt x="2" y="4"/>
                </a:lnTo>
                <a:lnTo>
                  <a:pt x="3" y="4"/>
                </a:lnTo>
                <a:lnTo>
                  <a:pt x="3" y="3"/>
                </a:lnTo>
                <a:lnTo>
                  <a:pt x="3" y="3"/>
                </a:lnTo>
                <a:lnTo>
                  <a:pt x="3" y="0"/>
                </a:lnTo>
                <a:lnTo>
                  <a:pt x="1" y="0"/>
                </a:lnTo>
                <a:lnTo>
                  <a:pt x="1" y="1"/>
                </a:lnTo>
                <a:close/>
              </a:path>
            </a:pathLst>
          </a:custGeom>
          <a:solidFill>
            <a:srgbClr val="1F212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0" name="Freeform 169">
            <a:extLst>
              <a:ext uri="{FF2B5EF4-FFF2-40B4-BE49-F238E27FC236}">
                <a16:creationId xmlns:a16="http://schemas.microsoft.com/office/drawing/2014/main" id="{DECB0ABC-F3E1-067A-45AC-1CE5780B9D32}"/>
              </a:ext>
            </a:extLst>
          </p:cNvPr>
          <p:cNvSpPr>
            <a:spLocks/>
          </p:cNvSpPr>
          <p:nvPr userDrawn="1"/>
        </p:nvSpPr>
        <p:spPr bwMode="auto">
          <a:xfrm>
            <a:off x="7275513" y="493498"/>
            <a:ext cx="1588" cy="1588"/>
          </a:xfrm>
          <a:custGeom>
            <a:avLst/>
            <a:gdLst/>
            <a:ahLst/>
            <a:cxnLst>
              <a:cxn ang="0">
                <a:pos x="0" y="1"/>
              </a:cxn>
              <a:cxn ang="0">
                <a:pos x="0" y="4"/>
              </a:cxn>
              <a:cxn ang="0">
                <a:pos x="1" y="4"/>
              </a:cxn>
              <a:cxn ang="0">
                <a:pos x="1" y="2"/>
              </a:cxn>
              <a:cxn ang="0">
                <a:pos x="2" y="2"/>
              </a:cxn>
              <a:cxn ang="0">
                <a:pos x="2" y="1"/>
              </a:cxn>
              <a:cxn ang="0">
                <a:pos x="2" y="1"/>
              </a:cxn>
              <a:cxn ang="0">
                <a:pos x="2" y="0"/>
              </a:cxn>
              <a:cxn ang="0">
                <a:pos x="1" y="0"/>
              </a:cxn>
              <a:cxn ang="0">
                <a:pos x="1" y="1"/>
              </a:cxn>
              <a:cxn ang="0">
                <a:pos x="0" y="1"/>
              </a:cxn>
            </a:cxnLst>
            <a:rect l="0" t="0" r="r" b="b"/>
            <a:pathLst>
              <a:path w="2" h="4">
                <a:moveTo>
                  <a:pt x="0" y="1"/>
                </a:moveTo>
                <a:lnTo>
                  <a:pt x="0" y="4"/>
                </a:lnTo>
                <a:lnTo>
                  <a:pt x="1" y="4"/>
                </a:lnTo>
                <a:lnTo>
                  <a:pt x="1" y="2"/>
                </a:lnTo>
                <a:lnTo>
                  <a:pt x="2" y="2"/>
                </a:lnTo>
                <a:lnTo>
                  <a:pt x="2" y="1"/>
                </a:lnTo>
                <a:lnTo>
                  <a:pt x="2" y="1"/>
                </a:lnTo>
                <a:lnTo>
                  <a:pt x="2" y="0"/>
                </a:lnTo>
                <a:lnTo>
                  <a:pt x="1" y="0"/>
                </a:lnTo>
                <a:lnTo>
                  <a:pt x="1" y="1"/>
                </a:lnTo>
                <a:lnTo>
                  <a:pt x="0" y="1"/>
                </a:lnTo>
                <a:close/>
              </a:path>
            </a:pathLst>
          </a:custGeom>
          <a:solidFill>
            <a:srgbClr val="D9895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1" name="Freeform 170">
            <a:extLst>
              <a:ext uri="{FF2B5EF4-FFF2-40B4-BE49-F238E27FC236}">
                <a16:creationId xmlns:a16="http://schemas.microsoft.com/office/drawing/2014/main" id="{75DF9D2A-DC6B-1489-0ACE-46B5E9BFAF16}"/>
              </a:ext>
            </a:extLst>
          </p:cNvPr>
          <p:cNvSpPr>
            <a:spLocks/>
          </p:cNvSpPr>
          <p:nvPr userDrawn="1"/>
        </p:nvSpPr>
        <p:spPr bwMode="auto">
          <a:xfrm>
            <a:off x="7278688" y="491910"/>
            <a:ext cx="1588" cy="3175"/>
          </a:xfrm>
          <a:custGeom>
            <a:avLst/>
            <a:gdLst/>
            <a:ahLst/>
            <a:cxnLst>
              <a:cxn ang="0">
                <a:pos x="0" y="2"/>
              </a:cxn>
              <a:cxn ang="0">
                <a:pos x="0" y="4"/>
              </a:cxn>
              <a:cxn ang="0">
                <a:pos x="0" y="4"/>
              </a:cxn>
              <a:cxn ang="0">
                <a:pos x="0" y="5"/>
              </a:cxn>
              <a:cxn ang="0">
                <a:pos x="2" y="5"/>
              </a:cxn>
              <a:cxn ang="0">
                <a:pos x="2" y="5"/>
              </a:cxn>
              <a:cxn ang="0">
                <a:pos x="3" y="5"/>
              </a:cxn>
              <a:cxn ang="0">
                <a:pos x="3" y="5"/>
              </a:cxn>
              <a:cxn ang="0">
                <a:pos x="5" y="5"/>
              </a:cxn>
              <a:cxn ang="0">
                <a:pos x="5" y="3"/>
              </a:cxn>
              <a:cxn ang="0">
                <a:pos x="4" y="3"/>
              </a:cxn>
              <a:cxn ang="0">
                <a:pos x="4" y="2"/>
              </a:cxn>
              <a:cxn ang="0">
                <a:pos x="4" y="2"/>
              </a:cxn>
              <a:cxn ang="0">
                <a:pos x="4" y="2"/>
              </a:cxn>
              <a:cxn ang="0">
                <a:pos x="3" y="2"/>
              </a:cxn>
              <a:cxn ang="0">
                <a:pos x="3" y="0"/>
              </a:cxn>
              <a:cxn ang="0">
                <a:pos x="0" y="0"/>
              </a:cxn>
              <a:cxn ang="0">
                <a:pos x="0" y="2"/>
              </a:cxn>
              <a:cxn ang="0">
                <a:pos x="0" y="2"/>
              </a:cxn>
            </a:cxnLst>
            <a:rect l="0" t="0" r="r" b="b"/>
            <a:pathLst>
              <a:path w="5" h="5">
                <a:moveTo>
                  <a:pt x="0" y="2"/>
                </a:moveTo>
                <a:lnTo>
                  <a:pt x="0" y="4"/>
                </a:lnTo>
                <a:lnTo>
                  <a:pt x="0" y="4"/>
                </a:lnTo>
                <a:lnTo>
                  <a:pt x="0" y="5"/>
                </a:lnTo>
                <a:lnTo>
                  <a:pt x="2" y="5"/>
                </a:lnTo>
                <a:lnTo>
                  <a:pt x="2" y="5"/>
                </a:lnTo>
                <a:lnTo>
                  <a:pt x="3" y="5"/>
                </a:lnTo>
                <a:lnTo>
                  <a:pt x="3" y="5"/>
                </a:lnTo>
                <a:lnTo>
                  <a:pt x="5" y="5"/>
                </a:lnTo>
                <a:lnTo>
                  <a:pt x="5" y="3"/>
                </a:lnTo>
                <a:lnTo>
                  <a:pt x="4" y="3"/>
                </a:lnTo>
                <a:lnTo>
                  <a:pt x="4" y="2"/>
                </a:lnTo>
                <a:lnTo>
                  <a:pt x="4" y="2"/>
                </a:lnTo>
                <a:lnTo>
                  <a:pt x="4" y="2"/>
                </a:lnTo>
                <a:lnTo>
                  <a:pt x="3" y="2"/>
                </a:lnTo>
                <a:lnTo>
                  <a:pt x="3" y="0"/>
                </a:lnTo>
                <a:lnTo>
                  <a:pt x="0" y="0"/>
                </a:lnTo>
                <a:lnTo>
                  <a:pt x="0" y="2"/>
                </a:lnTo>
                <a:lnTo>
                  <a:pt x="0" y="2"/>
                </a:lnTo>
                <a:close/>
              </a:path>
            </a:pathLst>
          </a:custGeom>
          <a:solidFill>
            <a:srgbClr val="462F2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2" name="Rectangle 811">
            <a:extLst>
              <a:ext uri="{FF2B5EF4-FFF2-40B4-BE49-F238E27FC236}">
                <a16:creationId xmlns:a16="http://schemas.microsoft.com/office/drawing/2014/main" id="{BF0371AB-9061-202D-0EF6-2B7E358EB48F}"/>
              </a:ext>
            </a:extLst>
          </p:cNvPr>
          <p:cNvSpPr>
            <a:spLocks noChangeArrowheads="1"/>
          </p:cNvSpPr>
          <p:nvPr userDrawn="1"/>
        </p:nvSpPr>
        <p:spPr bwMode="auto">
          <a:xfrm>
            <a:off x="7310438" y="495085"/>
            <a:ext cx="1588" cy="1588"/>
          </a:xfrm>
          <a:prstGeom prst="rect">
            <a:avLst/>
          </a:prstGeom>
          <a:solidFill>
            <a:srgbClr val="754A2C"/>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3" name="Freeform 172">
            <a:extLst>
              <a:ext uri="{FF2B5EF4-FFF2-40B4-BE49-F238E27FC236}">
                <a16:creationId xmlns:a16="http://schemas.microsoft.com/office/drawing/2014/main" id="{BAEDB1D6-D000-992A-EB82-9A6C36130D1F}"/>
              </a:ext>
            </a:extLst>
          </p:cNvPr>
          <p:cNvSpPr>
            <a:spLocks/>
          </p:cNvSpPr>
          <p:nvPr userDrawn="1"/>
        </p:nvSpPr>
        <p:spPr bwMode="auto">
          <a:xfrm>
            <a:off x="7296150" y="491910"/>
            <a:ext cx="1588" cy="3175"/>
          </a:xfrm>
          <a:custGeom>
            <a:avLst/>
            <a:gdLst/>
            <a:ahLst/>
            <a:cxnLst>
              <a:cxn ang="0">
                <a:pos x="1" y="1"/>
              </a:cxn>
              <a:cxn ang="0">
                <a:pos x="1" y="1"/>
              </a:cxn>
              <a:cxn ang="0">
                <a:pos x="1" y="2"/>
              </a:cxn>
              <a:cxn ang="0">
                <a:pos x="2" y="2"/>
              </a:cxn>
              <a:cxn ang="0">
                <a:pos x="2" y="5"/>
              </a:cxn>
              <a:cxn ang="0">
                <a:pos x="1" y="5"/>
              </a:cxn>
              <a:cxn ang="0">
                <a:pos x="1" y="5"/>
              </a:cxn>
              <a:cxn ang="0">
                <a:pos x="1" y="5"/>
              </a:cxn>
              <a:cxn ang="0">
                <a:pos x="1" y="6"/>
              </a:cxn>
              <a:cxn ang="0">
                <a:pos x="2" y="6"/>
              </a:cxn>
              <a:cxn ang="0">
                <a:pos x="2" y="7"/>
              </a:cxn>
              <a:cxn ang="0">
                <a:pos x="2" y="7"/>
              </a:cxn>
              <a:cxn ang="0">
                <a:pos x="2" y="5"/>
              </a:cxn>
              <a:cxn ang="0">
                <a:pos x="3" y="5"/>
              </a:cxn>
              <a:cxn ang="0">
                <a:pos x="3" y="5"/>
              </a:cxn>
              <a:cxn ang="0">
                <a:pos x="3" y="5"/>
              </a:cxn>
              <a:cxn ang="0">
                <a:pos x="3" y="0"/>
              </a:cxn>
              <a:cxn ang="0">
                <a:pos x="2" y="0"/>
              </a:cxn>
              <a:cxn ang="0">
                <a:pos x="2" y="0"/>
              </a:cxn>
              <a:cxn ang="0">
                <a:pos x="0" y="0"/>
              </a:cxn>
              <a:cxn ang="0">
                <a:pos x="0" y="1"/>
              </a:cxn>
              <a:cxn ang="0">
                <a:pos x="1" y="1"/>
              </a:cxn>
              <a:cxn ang="0">
                <a:pos x="1" y="1"/>
              </a:cxn>
            </a:cxnLst>
            <a:rect l="0" t="0" r="r" b="b"/>
            <a:pathLst>
              <a:path w="3" h="7">
                <a:moveTo>
                  <a:pt x="1" y="1"/>
                </a:moveTo>
                <a:lnTo>
                  <a:pt x="1" y="1"/>
                </a:lnTo>
                <a:lnTo>
                  <a:pt x="1" y="2"/>
                </a:lnTo>
                <a:lnTo>
                  <a:pt x="2" y="2"/>
                </a:lnTo>
                <a:lnTo>
                  <a:pt x="2" y="5"/>
                </a:lnTo>
                <a:lnTo>
                  <a:pt x="1" y="5"/>
                </a:lnTo>
                <a:lnTo>
                  <a:pt x="1" y="5"/>
                </a:lnTo>
                <a:lnTo>
                  <a:pt x="1" y="5"/>
                </a:lnTo>
                <a:lnTo>
                  <a:pt x="1" y="6"/>
                </a:lnTo>
                <a:lnTo>
                  <a:pt x="2" y="6"/>
                </a:lnTo>
                <a:lnTo>
                  <a:pt x="2" y="7"/>
                </a:lnTo>
                <a:lnTo>
                  <a:pt x="2" y="7"/>
                </a:lnTo>
                <a:lnTo>
                  <a:pt x="2" y="5"/>
                </a:lnTo>
                <a:lnTo>
                  <a:pt x="3" y="5"/>
                </a:lnTo>
                <a:lnTo>
                  <a:pt x="3" y="5"/>
                </a:lnTo>
                <a:lnTo>
                  <a:pt x="3" y="5"/>
                </a:lnTo>
                <a:lnTo>
                  <a:pt x="3" y="0"/>
                </a:lnTo>
                <a:lnTo>
                  <a:pt x="2" y="0"/>
                </a:lnTo>
                <a:lnTo>
                  <a:pt x="2" y="0"/>
                </a:lnTo>
                <a:lnTo>
                  <a:pt x="0" y="0"/>
                </a:lnTo>
                <a:lnTo>
                  <a:pt x="0" y="1"/>
                </a:lnTo>
                <a:lnTo>
                  <a:pt x="1" y="1"/>
                </a:lnTo>
                <a:lnTo>
                  <a:pt x="1" y="1"/>
                </a:lnTo>
                <a:close/>
              </a:path>
            </a:pathLst>
          </a:custGeom>
          <a:solidFill>
            <a:srgbClr val="9D322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4" name="Rectangle 813">
            <a:extLst>
              <a:ext uri="{FF2B5EF4-FFF2-40B4-BE49-F238E27FC236}">
                <a16:creationId xmlns:a16="http://schemas.microsoft.com/office/drawing/2014/main" id="{FD01A36A-4031-E12A-67EF-E8A71C458472}"/>
              </a:ext>
            </a:extLst>
          </p:cNvPr>
          <p:cNvSpPr>
            <a:spLocks noChangeArrowheads="1"/>
          </p:cNvSpPr>
          <p:nvPr userDrawn="1"/>
        </p:nvSpPr>
        <p:spPr bwMode="auto">
          <a:xfrm>
            <a:off x="7308850" y="493498"/>
            <a:ext cx="1588" cy="1588"/>
          </a:xfrm>
          <a:prstGeom prst="rect">
            <a:avLst/>
          </a:prstGeom>
          <a:solidFill>
            <a:srgbClr val="D98954"/>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5" name="Freeform 174">
            <a:extLst>
              <a:ext uri="{FF2B5EF4-FFF2-40B4-BE49-F238E27FC236}">
                <a16:creationId xmlns:a16="http://schemas.microsoft.com/office/drawing/2014/main" id="{30B92021-51D3-52B9-AFF4-6CA7C72646F9}"/>
              </a:ext>
            </a:extLst>
          </p:cNvPr>
          <p:cNvSpPr>
            <a:spLocks/>
          </p:cNvSpPr>
          <p:nvPr userDrawn="1"/>
        </p:nvSpPr>
        <p:spPr bwMode="auto">
          <a:xfrm>
            <a:off x="7261225" y="490323"/>
            <a:ext cx="3175" cy="7938"/>
          </a:xfrm>
          <a:custGeom>
            <a:avLst/>
            <a:gdLst/>
            <a:ahLst/>
            <a:cxnLst>
              <a:cxn ang="0">
                <a:pos x="4" y="14"/>
              </a:cxn>
              <a:cxn ang="0">
                <a:pos x="4" y="12"/>
              </a:cxn>
              <a:cxn ang="0">
                <a:pos x="4" y="12"/>
              </a:cxn>
              <a:cxn ang="0">
                <a:pos x="4" y="10"/>
              </a:cxn>
              <a:cxn ang="0">
                <a:pos x="4" y="10"/>
              </a:cxn>
              <a:cxn ang="0">
                <a:pos x="4" y="0"/>
              </a:cxn>
              <a:cxn ang="0">
                <a:pos x="3" y="0"/>
              </a:cxn>
              <a:cxn ang="0">
                <a:pos x="3" y="1"/>
              </a:cxn>
              <a:cxn ang="0">
                <a:pos x="3" y="1"/>
              </a:cxn>
              <a:cxn ang="0">
                <a:pos x="3" y="1"/>
              </a:cxn>
              <a:cxn ang="0">
                <a:pos x="2" y="1"/>
              </a:cxn>
              <a:cxn ang="0">
                <a:pos x="2" y="2"/>
              </a:cxn>
              <a:cxn ang="0">
                <a:pos x="1" y="2"/>
              </a:cxn>
              <a:cxn ang="0">
                <a:pos x="1" y="5"/>
              </a:cxn>
              <a:cxn ang="0">
                <a:pos x="0" y="5"/>
              </a:cxn>
              <a:cxn ang="0">
                <a:pos x="0" y="9"/>
              </a:cxn>
              <a:cxn ang="0">
                <a:pos x="1" y="9"/>
              </a:cxn>
              <a:cxn ang="0">
                <a:pos x="1" y="8"/>
              </a:cxn>
              <a:cxn ang="0">
                <a:pos x="2" y="8"/>
              </a:cxn>
              <a:cxn ang="0">
                <a:pos x="2" y="7"/>
              </a:cxn>
              <a:cxn ang="0">
                <a:pos x="2" y="7"/>
              </a:cxn>
              <a:cxn ang="0">
                <a:pos x="2" y="5"/>
              </a:cxn>
              <a:cxn ang="0">
                <a:pos x="3" y="5"/>
              </a:cxn>
              <a:cxn ang="0">
                <a:pos x="3" y="7"/>
              </a:cxn>
              <a:cxn ang="0">
                <a:pos x="3" y="7"/>
              </a:cxn>
              <a:cxn ang="0">
                <a:pos x="3" y="14"/>
              </a:cxn>
              <a:cxn ang="0">
                <a:pos x="4" y="14"/>
              </a:cxn>
            </a:cxnLst>
            <a:rect l="0" t="0" r="r" b="b"/>
            <a:pathLst>
              <a:path w="4" h="14">
                <a:moveTo>
                  <a:pt x="4" y="14"/>
                </a:moveTo>
                <a:lnTo>
                  <a:pt x="4" y="12"/>
                </a:lnTo>
                <a:lnTo>
                  <a:pt x="4" y="12"/>
                </a:lnTo>
                <a:lnTo>
                  <a:pt x="4" y="10"/>
                </a:lnTo>
                <a:lnTo>
                  <a:pt x="4" y="10"/>
                </a:lnTo>
                <a:lnTo>
                  <a:pt x="4" y="0"/>
                </a:lnTo>
                <a:lnTo>
                  <a:pt x="3" y="0"/>
                </a:lnTo>
                <a:lnTo>
                  <a:pt x="3" y="1"/>
                </a:lnTo>
                <a:lnTo>
                  <a:pt x="3" y="1"/>
                </a:lnTo>
                <a:lnTo>
                  <a:pt x="3" y="1"/>
                </a:lnTo>
                <a:lnTo>
                  <a:pt x="2" y="1"/>
                </a:lnTo>
                <a:lnTo>
                  <a:pt x="2" y="2"/>
                </a:lnTo>
                <a:lnTo>
                  <a:pt x="1" y="2"/>
                </a:lnTo>
                <a:lnTo>
                  <a:pt x="1" y="5"/>
                </a:lnTo>
                <a:lnTo>
                  <a:pt x="0" y="5"/>
                </a:lnTo>
                <a:lnTo>
                  <a:pt x="0" y="9"/>
                </a:lnTo>
                <a:lnTo>
                  <a:pt x="1" y="9"/>
                </a:lnTo>
                <a:lnTo>
                  <a:pt x="1" y="8"/>
                </a:lnTo>
                <a:lnTo>
                  <a:pt x="2" y="8"/>
                </a:lnTo>
                <a:lnTo>
                  <a:pt x="2" y="7"/>
                </a:lnTo>
                <a:lnTo>
                  <a:pt x="2" y="7"/>
                </a:lnTo>
                <a:lnTo>
                  <a:pt x="2" y="5"/>
                </a:lnTo>
                <a:lnTo>
                  <a:pt x="3" y="5"/>
                </a:lnTo>
                <a:lnTo>
                  <a:pt x="3" y="7"/>
                </a:lnTo>
                <a:lnTo>
                  <a:pt x="3" y="7"/>
                </a:lnTo>
                <a:lnTo>
                  <a:pt x="3" y="14"/>
                </a:lnTo>
                <a:lnTo>
                  <a:pt x="4" y="14"/>
                </a:lnTo>
                <a:close/>
              </a:path>
            </a:pathLst>
          </a:custGeom>
          <a:solidFill>
            <a:srgbClr val="B66E3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6" name="Freeform 175">
            <a:extLst>
              <a:ext uri="{FF2B5EF4-FFF2-40B4-BE49-F238E27FC236}">
                <a16:creationId xmlns:a16="http://schemas.microsoft.com/office/drawing/2014/main" id="{F5A9035B-BE2A-B466-7D14-3079A08DB021}"/>
              </a:ext>
            </a:extLst>
          </p:cNvPr>
          <p:cNvSpPr>
            <a:spLocks/>
          </p:cNvSpPr>
          <p:nvPr userDrawn="1"/>
        </p:nvSpPr>
        <p:spPr bwMode="auto">
          <a:xfrm>
            <a:off x="7281863" y="495085"/>
            <a:ext cx="3175" cy="1588"/>
          </a:xfrm>
          <a:custGeom>
            <a:avLst/>
            <a:gdLst/>
            <a:ahLst/>
            <a:cxnLst>
              <a:cxn ang="0">
                <a:pos x="0" y="2"/>
              </a:cxn>
              <a:cxn ang="0">
                <a:pos x="0" y="3"/>
              </a:cxn>
              <a:cxn ang="0">
                <a:pos x="3" y="3"/>
              </a:cxn>
              <a:cxn ang="0">
                <a:pos x="3" y="3"/>
              </a:cxn>
              <a:cxn ang="0">
                <a:pos x="4" y="3"/>
              </a:cxn>
              <a:cxn ang="0">
                <a:pos x="4" y="3"/>
              </a:cxn>
              <a:cxn ang="0">
                <a:pos x="4" y="3"/>
              </a:cxn>
              <a:cxn ang="0">
                <a:pos x="4" y="2"/>
              </a:cxn>
              <a:cxn ang="0">
                <a:pos x="4" y="2"/>
              </a:cxn>
              <a:cxn ang="0">
                <a:pos x="4" y="0"/>
              </a:cxn>
              <a:cxn ang="0">
                <a:pos x="3" y="0"/>
              </a:cxn>
              <a:cxn ang="0">
                <a:pos x="3" y="2"/>
              </a:cxn>
              <a:cxn ang="0">
                <a:pos x="0" y="2"/>
              </a:cxn>
            </a:cxnLst>
            <a:rect l="0" t="0" r="r" b="b"/>
            <a:pathLst>
              <a:path w="4" h="3">
                <a:moveTo>
                  <a:pt x="0" y="2"/>
                </a:moveTo>
                <a:lnTo>
                  <a:pt x="0" y="3"/>
                </a:lnTo>
                <a:lnTo>
                  <a:pt x="3" y="3"/>
                </a:lnTo>
                <a:lnTo>
                  <a:pt x="3" y="3"/>
                </a:lnTo>
                <a:lnTo>
                  <a:pt x="4" y="3"/>
                </a:lnTo>
                <a:lnTo>
                  <a:pt x="4" y="3"/>
                </a:lnTo>
                <a:lnTo>
                  <a:pt x="4" y="3"/>
                </a:lnTo>
                <a:lnTo>
                  <a:pt x="4" y="2"/>
                </a:lnTo>
                <a:lnTo>
                  <a:pt x="4" y="2"/>
                </a:lnTo>
                <a:lnTo>
                  <a:pt x="4" y="0"/>
                </a:lnTo>
                <a:lnTo>
                  <a:pt x="3" y="0"/>
                </a:lnTo>
                <a:lnTo>
                  <a:pt x="3" y="2"/>
                </a:lnTo>
                <a:lnTo>
                  <a:pt x="0" y="2"/>
                </a:lnTo>
                <a:close/>
              </a:path>
            </a:pathLst>
          </a:custGeom>
          <a:solidFill>
            <a:srgbClr val="CAB69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7" name="Freeform 176">
            <a:extLst>
              <a:ext uri="{FF2B5EF4-FFF2-40B4-BE49-F238E27FC236}">
                <a16:creationId xmlns:a16="http://schemas.microsoft.com/office/drawing/2014/main" id="{A7CC3CFA-EEFD-DB5D-2C48-C4EC588D5C7D}"/>
              </a:ext>
            </a:extLst>
          </p:cNvPr>
          <p:cNvSpPr>
            <a:spLocks/>
          </p:cNvSpPr>
          <p:nvPr userDrawn="1"/>
        </p:nvSpPr>
        <p:spPr bwMode="auto">
          <a:xfrm>
            <a:off x="7285038" y="493498"/>
            <a:ext cx="7938" cy="6350"/>
          </a:xfrm>
          <a:custGeom>
            <a:avLst/>
            <a:gdLst/>
            <a:ahLst/>
            <a:cxnLst>
              <a:cxn ang="0">
                <a:pos x="0" y="9"/>
              </a:cxn>
              <a:cxn ang="0">
                <a:pos x="1" y="13"/>
              </a:cxn>
              <a:cxn ang="0">
                <a:pos x="5" y="13"/>
              </a:cxn>
              <a:cxn ang="0">
                <a:pos x="6" y="13"/>
              </a:cxn>
              <a:cxn ang="0">
                <a:pos x="7" y="10"/>
              </a:cxn>
              <a:cxn ang="0">
                <a:pos x="7" y="9"/>
              </a:cxn>
              <a:cxn ang="0">
                <a:pos x="8" y="9"/>
              </a:cxn>
              <a:cxn ang="0">
                <a:pos x="8" y="8"/>
              </a:cxn>
              <a:cxn ang="0">
                <a:pos x="10" y="9"/>
              </a:cxn>
              <a:cxn ang="0">
                <a:pos x="12" y="6"/>
              </a:cxn>
              <a:cxn ang="0">
                <a:pos x="12" y="6"/>
              </a:cxn>
              <a:cxn ang="0">
                <a:pos x="13" y="5"/>
              </a:cxn>
              <a:cxn ang="0">
                <a:pos x="13" y="5"/>
              </a:cxn>
              <a:cxn ang="0">
                <a:pos x="15" y="3"/>
              </a:cxn>
              <a:cxn ang="0">
                <a:pos x="15" y="1"/>
              </a:cxn>
              <a:cxn ang="0">
                <a:pos x="16" y="1"/>
              </a:cxn>
              <a:cxn ang="0">
                <a:pos x="16" y="0"/>
              </a:cxn>
              <a:cxn ang="0">
                <a:pos x="13" y="1"/>
              </a:cxn>
              <a:cxn ang="0">
                <a:pos x="13" y="2"/>
              </a:cxn>
              <a:cxn ang="0">
                <a:pos x="12" y="3"/>
              </a:cxn>
              <a:cxn ang="0">
                <a:pos x="11" y="4"/>
              </a:cxn>
              <a:cxn ang="0">
                <a:pos x="12" y="6"/>
              </a:cxn>
              <a:cxn ang="0">
                <a:pos x="11" y="7"/>
              </a:cxn>
              <a:cxn ang="0">
                <a:pos x="9" y="8"/>
              </a:cxn>
              <a:cxn ang="0">
                <a:pos x="8" y="7"/>
              </a:cxn>
              <a:cxn ang="0">
                <a:pos x="7" y="5"/>
              </a:cxn>
              <a:cxn ang="0">
                <a:pos x="6" y="3"/>
              </a:cxn>
              <a:cxn ang="0">
                <a:pos x="5" y="6"/>
              </a:cxn>
              <a:cxn ang="0">
                <a:pos x="6" y="8"/>
              </a:cxn>
              <a:cxn ang="0">
                <a:pos x="6" y="8"/>
              </a:cxn>
              <a:cxn ang="0">
                <a:pos x="5" y="9"/>
              </a:cxn>
              <a:cxn ang="0">
                <a:pos x="5" y="8"/>
              </a:cxn>
              <a:cxn ang="0">
                <a:pos x="4" y="6"/>
              </a:cxn>
              <a:cxn ang="0">
                <a:pos x="3" y="7"/>
              </a:cxn>
              <a:cxn ang="0">
                <a:pos x="1" y="6"/>
              </a:cxn>
            </a:cxnLst>
            <a:rect l="0" t="0" r="r" b="b"/>
            <a:pathLst>
              <a:path w="16" h="13">
                <a:moveTo>
                  <a:pt x="0" y="6"/>
                </a:moveTo>
                <a:lnTo>
                  <a:pt x="0" y="9"/>
                </a:lnTo>
                <a:lnTo>
                  <a:pt x="1" y="9"/>
                </a:lnTo>
                <a:lnTo>
                  <a:pt x="1" y="13"/>
                </a:lnTo>
                <a:lnTo>
                  <a:pt x="5" y="13"/>
                </a:lnTo>
                <a:lnTo>
                  <a:pt x="5" y="13"/>
                </a:lnTo>
                <a:lnTo>
                  <a:pt x="6" y="13"/>
                </a:lnTo>
                <a:lnTo>
                  <a:pt x="6" y="13"/>
                </a:lnTo>
                <a:lnTo>
                  <a:pt x="7" y="13"/>
                </a:lnTo>
                <a:lnTo>
                  <a:pt x="7" y="10"/>
                </a:lnTo>
                <a:lnTo>
                  <a:pt x="7" y="10"/>
                </a:lnTo>
                <a:lnTo>
                  <a:pt x="7" y="9"/>
                </a:lnTo>
                <a:lnTo>
                  <a:pt x="8" y="9"/>
                </a:lnTo>
                <a:lnTo>
                  <a:pt x="8" y="9"/>
                </a:lnTo>
                <a:lnTo>
                  <a:pt x="8" y="9"/>
                </a:lnTo>
                <a:lnTo>
                  <a:pt x="8" y="8"/>
                </a:lnTo>
                <a:lnTo>
                  <a:pt x="10" y="8"/>
                </a:lnTo>
                <a:lnTo>
                  <a:pt x="10" y="9"/>
                </a:lnTo>
                <a:lnTo>
                  <a:pt x="12" y="9"/>
                </a:lnTo>
                <a:lnTo>
                  <a:pt x="12" y="6"/>
                </a:lnTo>
                <a:lnTo>
                  <a:pt x="12" y="6"/>
                </a:lnTo>
                <a:lnTo>
                  <a:pt x="12" y="6"/>
                </a:lnTo>
                <a:lnTo>
                  <a:pt x="13" y="6"/>
                </a:lnTo>
                <a:lnTo>
                  <a:pt x="13" y="5"/>
                </a:lnTo>
                <a:lnTo>
                  <a:pt x="13" y="5"/>
                </a:lnTo>
                <a:lnTo>
                  <a:pt x="13" y="5"/>
                </a:lnTo>
                <a:lnTo>
                  <a:pt x="15" y="5"/>
                </a:lnTo>
                <a:lnTo>
                  <a:pt x="15" y="3"/>
                </a:lnTo>
                <a:lnTo>
                  <a:pt x="15" y="3"/>
                </a:lnTo>
                <a:lnTo>
                  <a:pt x="15" y="1"/>
                </a:lnTo>
                <a:lnTo>
                  <a:pt x="16" y="1"/>
                </a:lnTo>
                <a:lnTo>
                  <a:pt x="16" y="1"/>
                </a:lnTo>
                <a:lnTo>
                  <a:pt x="16" y="1"/>
                </a:lnTo>
                <a:lnTo>
                  <a:pt x="16" y="0"/>
                </a:lnTo>
                <a:lnTo>
                  <a:pt x="13" y="0"/>
                </a:lnTo>
                <a:lnTo>
                  <a:pt x="13" y="1"/>
                </a:lnTo>
                <a:lnTo>
                  <a:pt x="13" y="1"/>
                </a:lnTo>
                <a:lnTo>
                  <a:pt x="13" y="2"/>
                </a:lnTo>
                <a:lnTo>
                  <a:pt x="12" y="2"/>
                </a:lnTo>
                <a:lnTo>
                  <a:pt x="12" y="3"/>
                </a:lnTo>
                <a:lnTo>
                  <a:pt x="11" y="3"/>
                </a:lnTo>
                <a:lnTo>
                  <a:pt x="11" y="4"/>
                </a:lnTo>
                <a:lnTo>
                  <a:pt x="12" y="4"/>
                </a:lnTo>
                <a:lnTo>
                  <a:pt x="12" y="6"/>
                </a:lnTo>
                <a:lnTo>
                  <a:pt x="11" y="6"/>
                </a:lnTo>
                <a:lnTo>
                  <a:pt x="11" y="7"/>
                </a:lnTo>
                <a:lnTo>
                  <a:pt x="9" y="7"/>
                </a:lnTo>
                <a:lnTo>
                  <a:pt x="9" y="8"/>
                </a:lnTo>
                <a:lnTo>
                  <a:pt x="8" y="8"/>
                </a:lnTo>
                <a:lnTo>
                  <a:pt x="8" y="7"/>
                </a:lnTo>
                <a:lnTo>
                  <a:pt x="7" y="7"/>
                </a:lnTo>
                <a:lnTo>
                  <a:pt x="7" y="5"/>
                </a:lnTo>
                <a:lnTo>
                  <a:pt x="6" y="5"/>
                </a:lnTo>
                <a:lnTo>
                  <a:pt x="6" y="3"/>
                </a:lnTo>
                <a:lnTo>
                  <a:pt x="5" y="3"/>
                </a:lnTo>
                <a:lnTo>
                  <a:pt x="5" y="6"/>
                </a:lnTo>
                <a:lnTo>
                  <a:pt x="6" y="6"/>
                </a:lnTo>
                <a:lnTo>
                  <a:pt x="6" y="8"/>
                </a:lnTo>
                <a:lnTo>
                  <a:pt x="6" y="8"/>
                </a:lnTo>
                <a:lnTo>
                  <a:pt x="6" y="8"/>
                </a:lnTo>
                <a:lnTo>
                  <a:pt x="5" y="8"/>
                </a:lnTo>
                <a:lnTo>
                  <a:pt x="5" y="9"/>
                </a:lnTo>
                <a:lnTo>
                  <a:pt x="5" y="9"/>
                </a:lnTo>
                <a:lnTo>
                  <a:pt x="5" y="8"/>
                </a:lnTo>
                <a:lnTo>
                  <a:pt x="4" y="8"/>
                </a:lnTo>
                <a:lnTo>
                  <a:pt x="4" y="6"/>
                </a:lnTo>
                <a:lnTo>
                  <a:pt x="3" y="6"/>
                </a:lnTo>
                <a:lnTo>
                  <a:pt x="3" y="7"/>
                </a:lnTo>
                <a:lnTo>
                  <a:pt x="1" y="7"/>
                </a:lnTo>
                <a:lnTo>
                  <a:pt x="1" y="6"/>
                </a:lnTo>
                <a:lnTo>
                  <a:pt x="0" y="6"/>
                </a:lnTo>
                <a:close/>
              </a:path>
            </a:pathLst>
          </a:custGeom>
          <a:solidFill>
            <a:srgbClr val="CAB69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8" name="Rectangle 817">
            <a:extLst>
              <a:ext uri="{FF2B5EF4-FFF2-40B4-BE49-F238E27FC236}">
                <a16:creationId xmlns:a16="http://schemas.microsoft.com/office/drawing/2014/main" id="{174D3F6D-6CA6-42BE-DD52-8EAFBB389235}"/>
              </a:ext>
            </a:extLst>
          </p:cNvPr>
          <p:cNvSpPr>
            <a:spLocks noChangeArrowheads="1"/>
          </p:cNvSpPr>
          <p:nvPr userDrawn="1"/>
        </p:nvSpPr>
        <p:spPr bwMode="auto">
          <a:xfrm>
            <a:off x="7277100" y="495085"/>
            <a:ext cx="1588" cy="1588"/>
          </a:xfrm>
          <a:prstGeom prst="rect">
            <a:avLst/>
          </a:prstGeom>
          <a:solidFill>
            <a:srgbClr val="E39665"/>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9" name="Freeform 178">
            <a:extLst>
              <a:ext uri="{FF2B5EF4-FFF2-40B4-BE49-F238E27FC236}">
                <a16:creationId xmlns:a16="http://schemas.microsoft.com/office/drawing/2014/main" id="{FB254F7A-0C90-4425-13C4-E01CE000EA33}"/>
              </a:ext>
            </a:extLst>
          </p:cNvPr>
          <p:cNvSpPr>
            <a:spLocks/>
          </p:cNvSpPr>
          <p:nvPr userDrawn="1"/>
        </p:nvSpPr>
        <p:spPr bwMode="auto">
          <a:xfrm>
            <a:off x="7278688" y="493498"/>
            <a:ext cx="3175" cy="3175"/>
          </a:xfrm>
          <a:custGeom>
            <a:avLst/>
            <a:gdLst/>
            <a:ahLst/>
            <a:cxnLst>
              <a:cxn ang="0">
                <a:pos x="0" y="2"/>
              </a:cxn>
              <a:cxn ang="0">
                <a:pos x="0" y="2"/>
              </a:cxn>
              <a:cxn ang="0">
                <a:pos x="2" y="2"/>
              </a:cxn>
              <a:cxn ang="0">
                <a:pos x="2" y="3"/>
              </a:cxn>
              <a:cxn ang="0">
                <a:pos x="3" y="3"/>
              </a:cxn>
              <a:cxn ang="0">
                <a:pos x="3" y="4"/>
              </a:cxn>
              <a:cxn ang="0">
                <a:pos x="3" y="4"/>
              </a:cxn>
              <a:cxn ang="0">
                <a:pos x="3" y="3"/>
              </a:cxn>
              <a:cxn ang="0">
                <a:pos x="6" y="3"/>
              </a:cxn>
              <a:cxn ang="0">
                <a:pos x="6" y="1"/>
              </a:cxn>
              <a:cxn ang="0">
                <a:pos x="5" y="1"/>
              </a:cxn>
              <a:cxn ang="0">
                <a:pos x="5" y="0"/>
              </a:cxn>
              <a:cxn ang="0">
                <a:pos x="5" y="0"/>
              </a:cxn>
              <a:cxn ang="0">
                <a:pos x="5" y="2"/>
              </a:cxn>
              <a:cxn ang="0">
                <a:pos x="3" y="2"/>
              </a:cxn>
              <a:cxn ang="0">
                <a:pos x="3" y="2"/>
              </a:cxn>
              <a:cxn ang="0">
                <a:pos x="2" y="2"/>
              </a:cxn>
              <a:cxn ang="0">
                <a:pos x="2" y="2"/>
              </a:cxn>
              <a:cxn ang="0">
                <a:pos x="0" y="2"/>
              </a:cxn>
            </a:cxnLst>
            <a:rect l="0" t="0" r="r" b="b"/>
            <a:pathLst>
              <a:path w="6" h="4">
                <a:moveTo>
                  <a:pt x="0" y="2"/>
                </a:moveTo>
                <a:lnTo>
                  <a:pt x="0" y="2"/>
                </a:lnTo>
                <a:lnTo>
                  <a:pt x="2" y="2"/>
                </a:lnTo>
                <a:lnTo>
                  <a:pt x="2" y="3"/>
                </a:lnTo>
                <a:lnTo>
                  <a:pt x="3" y="3"/>
                </a:lnTo>
                <a:lnTo>
                  <a:pt x="3" y="4"/>
                </a:lnTo>
                <a:lnTo>
                  <a:pt x="3" y="4"/>
                </a:lnTo>
                <a:lnTo>
                  <a:pt x="3" y="3"/>
                </a:lnTo>
                <a:lnTo>
                  <a:pt x="6" y="3"/>
                </a:lnTo>
                <a:lnTo>
                  <a:pt x="6" y="1"/>
                </a:lnTo>
                <a:lnTo>
                  <a:pt x="5" y="1"/>
                </a:lnTo>
                <a:lnTo>
                  <a:pt x="5" y="0"/>
                </a:lnTo>
                <a:lnTo>
                  <a:pt x="5" y="0"/>
                </a:lnTo>
                <a:lnTo>
                  <a:pt x="5" y="2"/>
                </a:lnTo>
                <a:lnTo>
                  <a:pt x="3" y="2"/>
                </a:lnTo>
                <a:lnTo>
                  <a:pt x="3" y="2"/>
                </a:lnTo>
                <a:lnTo>
                  <a:pt x="2" y="2"/>
                </a:lnTo>
                <a:lnTo>
                  <a:pt x="2" y="2"/>
                </a:lnTo>
                <a:lnTo>
                  <a:pt x="0" y="2"/>
                </a:lnTo>
                <a:close/>
              </a:path>
            </a:pathLst>
          </a:custGeom>
          <a:solidFill>
            <a:srgbClr val="79533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0" name="Freeform 179">
            <a:extLst>
              <a:ext uri="{FF2B5EF4-FFF2-40B4-BE49-F238E27FC236}">
                <a16:creationId xmlns:a16="http://schemas.microsoft.com/office/drawing/2014/main" id="{40079521-AE6D-97E9-A67A-EA6FAC5EE5E3}"/>
              </a:ext>
            </a:extLst>
          </p:cNvPr>
          <p:cNvSpPr>
            <a:spLocks/>
          </p:cNvSpPr>
          <p:nvPr userDrawn="1"/>
        </p:nvSpPr>
        <p:spPr bwMode="auto">
          <a:xfrm>
            <a:off x="7261225" y="493498"/>
            <a:ext cx="3175" cy="7938"/>
          </a:xfrm>
          <a:custGeom>
            <a:avLst/>
            <a:gdLst/>
            <a:ahLst/>
            <a:cxnLst>
              <a:cxn ang="0">
                <a:pos x="1" y="1"/>
              </a:cxn>
              <a:cxn ang="0">
                <a:pos x="1" y="1"/>
              </a:cxn>
              <a:cxn ang="0">
                <a:pos x="1" y="4"/>
              </a:cxn>
              <a:cxn ang="0">
                <a:pos x="0" y="4"/>
              </a:cxn>
              <a:cxn ang="0">
                <a:pos x="0" y="8"/>
              </a:cxn>
              <a:cxn ang="0">
                <a:pos x="0" y="8"/>
              </a:cxn>
              <a:cxn ang="0">
                <a:pos x="0" y="10"/>
              </a:cxn>
              <a:cxn ang="0">
                <a:pos x="0" y="10"/>
              </a:cxn>
              <a:cxn ang="0">
                <a:pos x="0" y="13"/>
              </a:cxn>
              <a:cxn ang="0">
                <a:pos x="2" y="13"/>
              </a:cxn>
              <a:cxn ang="0">
                <a:pos x="2" y="14"/>
              </a:cxn>
              <a:cxn ang="0">
                <a:pos x="3" y="14"/>
              </a:cxn>
              <a:cxn ang="0">
                <a:pos x="3" y="14"/>
              </a:cxn>
              <a:cxn ang="0">
                <a:pos x="5" y="14"/>
              </a:cxn>
              <a:cxn ang="0">
                <a:pos x="5" y="15"/>
              </a:cxn>
              <a:cxn ang="0">
                <a:pos x="5" y="15"/>
              </a:cxn>
              <a:cxn ang="0">
                <a:pos x="5" y="14"/>
              </a:cxn>
              <a:cxn ang="0">
                <a:pos x="4" y="14"/>
              </a:cxn>
              <a:cxn ang="0">
                <a:pos x="4" y="13"/>
              </a:cxn>
              <a:cxn ang="0">
                <a:pos x="3" y="13"/>
              </a:cxn>
              <a:cxn ang="0">
                <a:pos x="3" y="13"/>
              </a:cxn>
              <a:cxn ang="0">
                <a:pos x="2" y="13"/>
              </a:cxn>
              <a:cxn ang="0">
                <a:pos x="2" y="10"/>
              </a:cxn>
              <a:cxn ang="0">
                <a:pos x="1" y="10"/>
              </a:cxn>
              <a:cxn ang="0">
                <a:pos x="1" y="7"/>
              </a:cxn>
              <a:cxn ang="0">
                <a:pos x="1" y="7"/>
              </a:cxn>
              <a:cxn ang="0">
                <a:pos x="1" y="6"/>
              </a:cxn>
              <a:cxn ang="0">
                <a:pos x="2" y="6"/>
              </a:cxn>
              <a:cxn ang="0">
                <a:pos x="2" y="6"/>
              </a:cxn>
              <a:cxn ang="0">
                <a:pos x="3" y="6"/>
              </a:cxn>
              <a:cxn ang="0">
                <a:pos x="3" y="6"/>
              </a:cxn>
              <a:cxn ang="0">
                <a:pos x="4" y="6"/>
              </a:cxn>
              <a:cxn ang="0">
                <a:pos x="4" y="7"/>
              </a:cxn>
              <a:cxn ang="0">
                <a:pos x="4" y="7"/>
              </a:cxn>
              <a:cxn ang="0">
                <a:pos x="4" y="2"/>
              </a:cxn>
              <a:cxn ang="0">
                <a:pos x="4" y="2"/>
              </a:cxn>
              <a:cxn ang="0">
                <a:pos x="4" y="0"/>
              </a:cxn>
              <a:cxn ang="0">
                <a:pos x="3" y="0"/>
              </a:cxn>
              <a:cxn ang="0">
                <a:pos x="3" y="2"/>
              </a:cxn>
              <a:cxn ang="0">
                <a:pos x="3" y="2"/>
              </a:cxn>
              <a:cxn ang="0">
                <a:pos x="3" y="3"/>
              </a:cxn>
              <a:cxn ang="0">
                <a:pos x="2" y="3"/>
              </a:cxn>
              <a:cxn ang="0">
                <a:pos x="2" y="4"/>
              </a:cxn>
              <a:cxn ang="0">
                <a:pos x="1" y="4"/>
              </a:cxn>
              <a:cxn ang="0">
                <a:pos x="1" y="1"/>
              </a:cxn>
            </a:cxnLst>
            <a:rect l="0" t="0" r="r" b="b"/>
            <a:pathLst>
              <a:path w="5" h="15">
                <a:moveTo>
                  <a:pt x="1" y="1"/>
                </a:moveTo>
                <a:lnTo>
                  <a:pt x="1" y="1"/>
                </a:lnTo>
                <a:lnTo>
                  <a:pt x="1" y="4"/>
                </a:lnTo>
                <a:lnTo>
                  <a:pt x="0" y="4"/>
                </a:lnTo>
                <a:lnTo>
                  <a:pt x="0" y="8"/>
                </a:lnTo>
                <a:lnTo>
                  <a:pt x="0" y="8"/>
                </a:lnTo>
                <a:lnTo>
                  <a:pt x="0" y="10"/>
                </a:lnTo>
                <a:lnTo>
                  <a:pt x="0" y="10"/>
                </a:lnTo>
                <a:lnTo>
                  <a:pt x="0" y="13"/>
                </a:lnTo>
                <a:lnTo>
                  <a:pt x="2" y="13"/>
                </a:lnTo>
                <a:lnTo>
                  <a:pt x="2" y="14"/>
                </a:lnTo>
                <a:lnTo>
                  <a:pt x="3" y="14"/>
                </a:lnTo>
                <a:lnTo>
                  <a:pt x="3" y="14"/>
                </a:lnTo>
                <a:lnTo>
                  <a:pt x="5" y="14"/>
                </a:lnTo>
                <a:lnTo>
                  <a:pt x="5" y="15"/>
                </a:lnTo>
                <a:lnTo>
                  <a:pt x="5" y="15"/>
                </a:lnTo>
                <a:lnTo>
                  <a:pt x="5" y="14"/>
                </a:lnTo>
                <a:lnTo>
                  <a:pt x="4" y="14"/>
                </a:lnTo>
                <a:lnTo>
                  <a:pt x="4" y="13"/>
                </a:lnTo>
                <a:lnTo>
                  <a:pt x="3" y="13"/>
                </a:lnTo>
                <a:lnTo>
                  <a:pt x="3" y="13"/>
                </a:lnTo>
                <a:lnTo>
                  <a:pt x="2" y="13"/>
                </a:lnTo>
                <a:lnTo>
                  <a:pt x="2" y="10"/>
                </a:lnTo>
                <a:lnTo>
                  <a:pt x="1" y="10"/>
                </a:lnTo>
                <a:lnTo>
                  <a:pt x="1" y="7"/>
                </a:lnTo>
                <a:lnTo>
                  <a:pt x="1" y="7"/>
                </a:lnTo>
                <a:lnTo>
                  <a:pt x="1" y="6"/>
                </a:lnTo>
                <a:lnTo>
                  <a:pt x="2" y="6"/>
                </a:lnTo>
                <a:lnTo>
                  <a:pt x="2" y="6"/>
                </a:lnTo>
                <a:lnTo>
                  <a:pt x="3" y="6"/>
                </a:lnTo>
                <a:lnTo>
                  <a:pt x="3" y="6"/>
                </a:lnTo>
                <a:lnTo>
                  <a:pt x="4" y="6"/>
                </a:lnTo>
                <a:lnTo>
                  <a:pt x="4" y="7"/>
                </a:lnTo>
                <a:lnTo>
                  <a:pt x="4" y="7"/>
                </a:lnTo>
                <a:lnTo>
                  <a:pt x="4" y="2"/>
                </a:lnTo>
                <a:lnTo>
                  <a:pt x="4" y="2"/>
                </a:lnTo>
                <a:lnTo>
                  <a:pt x="4" y="0"/>
                </a:lnTo>
                <a:lnTo>
                  <a:pt x="3" y="0"/>
                </a:lnTo>
                <a:lnTo>
                  <a:pt x="3" y="2"/>
                </a:lnTo>
                <a:lnTo>
                  <a:pt x="3" y="2"/>
                </a:lnTo>
                <a:lnTo>
                  <a:pt x="3" y="3"/>
                </a:lnTo>
                <a:lnTo>
                  <a:pt x="2" y="3"/>
                </a:lnTo>
                <a:lnTo>
                  <a:pt x="2" y="4"/>
                </a:lnTo>
                <a:lnTo>
                  <a:pt x="1" y="4"/>
                </a:lnTo>
                <a:lnTo>
                  <a:pt x="1" y="1"/>
                </a:lnTo>
                <a:close/>
              </a:path>
            </a:pathLst>
          </a:custGeom>
          <a:solidFill>
            <a:srgbClr val="B4946E"/>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1" name="Freeform 180">
            <a:extLst>
              <a:ext uri="{FF2B5EF4-FFF2-40B4-BE49-F238E27FC236}">
                <a16:creationId xmlns:a16="http://schemas.microsoft.com/office/drawing/2014/main" id="{94015806-3836-E2B8-E0B6-D1A209AB00C2}"/>
              </a:ext>
            </a:extLst>
          </p:cNvPr>
          <p:cNvSpPr>
            <a:spLocks/>
          </p:cNvSpPr>
          <p:nvPr userDrawn="1"/>
        </p:nvSpPr>
        <p:spPr bwMode="auto">
          <a:xfrm>
            <a:off x="7294563" y="495085"/>
            <a:ext cx="1588" cy="1588"/>
          </a:xfrm>
          <a:custGeom>
            <a:avLst/>
            <a:gdLst/>
            <a:ahLst/>
            <a:cxnLst>
              <a:cxn ang="0">
                <a:pos x="1" y="0"/>
              </a:cxn>
              <a:cxn ang="0">
                <a:pos x="0" y="0"/>
              </a:cxn>
              <a:cxn ang="0">
                <a:pos x="0" y="1"/>
              </a:cxn>
              <a:cxn ang="0">
                <a:pos x="0" y="1"/>
              </a:cxn>
              <a:cxn ang="0">
                <a:pos x="0" y="2"/>
              </a:cxn>
              <a:cxn ang="0">
                <a:pos x="0" y="2"/>
              </a:cxn>
              <a:cxn ang="0">
                <a:pos x="0" y="2"/>
              </a:cxn>
              <a:cxn ang="0">
                <a:pos x="2" y="2"/>
              </a:cxn>
              <a:cxn ang="0">
                <a:pos x="2" y="1"/>
              </a:cxn>
              <a:cxn ang="0">
                <a:pos x="1" y="1"/>
              </a:cxn>
              <a:cxn ang="0">
                <a:pos x="1" y="0"/>
              </a:cxn>
            </a:cxnLst>
            <a:rect l="0" t="0" r="r" b="b"/>
            <a:pathLst>
              <a:path w="2" h="2">
                <a:moveTo>
                  <a:pt x="1" y="0"/>
                </a:moveTo>
                <a:lnTo>
                  <a:pt x="0" y="0"/>
                </a:lnTo>
                <a:lnTo>
                  <a:pt x="0" y="1"/>
                </a:lnTo>
                <a:lnTo>
                  <a:pt x="0" y="1"/>
                </a:lnTo>
                <a:lnTo>
                  <a:pt x="0" y="2"/>
                </a:lnTo>
                <a:lnTo>
                  <a:pt x="0" y="2"/>
                </a:lnTo>
                <a:lnTo>
                  <a:pt x="0" y="2"/>
                </a:lnTo>
                <a:lnTo>
                  <a:pt x="2" y="2"/>
                </a:lnTo>
                <a:lnTo>
                  <a:pt x="2" y="1"/>
                </a:lnTo>
                <a:lnTo>
                  <a:pt x="1" y="1"/>
                </a:lnTo>
                <a:lnTo>
                  <a:pt x="1" y="0"/>
                </a:lnTo>
                <a:close/>
              </a:path>
            </a:pathLst>
          </a:custGeom>
          <a:solidFill>
            <a:srgbClr val="1F212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2" name="Rectangle 821">
            <a:extLst>
              <a:ext uri="{FF2B5EF4-FFF2-40B4-BE49-F238E27FC236}">
                <a16:creationId xmlns:a16="http://schemas.microsoft.com/office/drawing/2014/main" id="{1A400406-0B55-33F6-B9DA-0050D0E11A3B}"/>
              </a:ext>
            </a:extLst>
          </p:cNvPr>
          <p:cNvSpPr>
            <a:spLocks noChangeArrowheads="1"/>
          </p:cNvSpPr>
          <p:nvPr userDrawn="1"/>
        </p:nvSpPr>
        <p:spPr bwMode="auto">
          <a:xfrm>
            <a:off x="7308850" y="495085"/>
            <a:ext cx="1588" cy="1588"/>
          </a:xfrm>
          <a:prstGeom prst="rect">
            <a:avLst/>
          </a:prstGeom>
          <a:solidFill>
            <a:srgbClr val="B65234"/>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3" name="Freeform 182">
            <a:extLst>
              <a:ext uri="{FF2B5EF4-FFF2-40B4-BE49-F238E27FC236}">
                <a16:creationId xmlns:a16="http://schemas.microsoft.com/office/drawing/2014/main" id="{95F9992D-2F57-9349-61A8-C15E10A25383}"/>
              </a:ext>
            </a:extLst>
          </p:cNvPr>
          <p:cNvSpPr>
            <a:spLocks/>
          </p:cNvSpPr>
          <p:nvPr userDrawn="1"/>
        </p:nvSpPr>
        <p:spPr bwMode="auto">
          <a:xfrm>
            <a:off x="7294563" y="495085"/>
            <a:ext cx="1588" cy="1588"/>
          </a:xfrm>
          <a:custGeom>
            <a:avLst/>
            <a:gdLst/>
            <a:ahLst/>
            <a:cxnLst>
              <a:cxn ang="0">
                <a:pos x="4" y="1"/>
              </a:cxn>
              <a:cxn ang="0">
                <a:pos x="3" y="1"/>
              </a:cxn>
              <a:cxn ang="0">
                <a:pos x="3" y="0"/>
              </a:cxn>
              <a:cxn ang="0">
                <a:pos x="2" y="0"/>
              </a:cxn>
              <a:cxn ang="0">
                <a:pos x="2" y="1"/>
              </a:cxn>
              <a:cxn ang="0">
                <a:pos x="3" y="1"/>
              </a:cxn>
              <a:cxn ang="0">
                <a:pos x="3" y="2"/>
              </a:cxn>
              <a:cxn ang="0">
                <a:pos x="1" y="2"/>
              </a:cxn>
              <a:cxn ang="0">
                <a:pos x="1" y="2"/>
              </a:cxn>
              <a:cxn ang="0">
                <a:pos x="1" y="2"/>
              </a:cxn>
              <a:cxn ang="0">
                <a:pos x="1" y="1"/>
              </a:cxn>
              <a:cxn ang="0">
                <a:pos x="1" y="1"/>
              </a:cxn>
              <a:cxn ang="0">
                <a:pos x="1" y="0"/>
              </a:cxn>
              <a:cxn ang="0">
                <a:pos x="2" y="0"/>
              </a:cxn>
              <a:cxn ang="0">
                <a:pos x="2" y="0"/>
              </a:cxn>
              <a:cxn ang="0">
                <a:pos x="0" y="0"/>
              </a:cxn>
              <a:cxn ang="0">
                <a:pos x="0" y="3"/>
              </a:cxn>
              <a:cxn ang="0">
                <a:pos x="0" y="3"/>
              </a:cxn>
              <a:cxn ang="0">
                <a:pos x="0" y="3"/>
              </a:cxn>
              <a:cxn ang="0">
                <a:pos x="3" y="3"/>
              </a:cxn>
              <a:cxn ang="0">
                <a:pos x="3" y="3"/>
              </a:cxn>
              <a:cxn ang="0">
                <a:pos x="4" y="3"/>
              </a:cxn>
              <a:cxn ang="0">
                <a:pos x="4" y="1"/>
              </a:cxn>
            </a:cxnLst>
            <a:rect l="0" t="0" r="r" b="b"/>
            <a:pathLst>
              <a:path w="4" h="3">
                <a:moveTo>
                  <a:pt x="4" y="1"/>
                </a:moveTo>
                <a:lnTo>
                  <a:pt x="3" y="1"/>
                </a:lnTo>
                <a:lnTo>
                  <a:pt x="3" y="0"/>
                </a:lnTo>
                <a:lnTo>
                  <a:pt x="2" y="0"/>
                </a:lnTo>
                <a:lnTo>
                  <a:pt x="2" y="1"/>
                </a:lnTo>
                <a:lnTo>
                  <a:pt x="3" y="1"/>
                </a:lnTo>
                <a:lnTo>
                  <a:pt x="3" y="2"/>
                </a:lnTo>
                <a:lnTo>
                  <a:pt x="1" y="2"/>
                </a:lnTo>
                <a:lnTo>
                  <a:pt x="1" y="2"/>
                </a:lnTo>
                <a:lnTo>
                  <a:pt x="1" y="2"/>
                </a:lnTo>
                <a:lnTo>
                  <a:pt x="1" y="1"/>
                </a:lnTo>
                <a:lnTo>
                  <a:pt x="1" y="1"/>
                </a:lnTo>
                <a:lnTo>
                  <a:pt x="1" y="0"/>
                </a:lnTo>
                <a:lnTo>
                  <a:pt x="2" y="0"/>
                </a:lnTo>
                <a:lnTo>
                  <a:pt x="2" y="0"/>
                </a:lnTo>
                <a:lnTo>
                  <a:pt x="0" y="0"/>
                </a:lnTo>
                <a:lnTo>
                  <a:pt x="0" y="3"/>
                </a:lnTo>
                <a:lnTo>
                  <a:pt x="0" y="3"/>
                </a:lnTo>
                <a:lnTo>
                  <a:pt x="0" y="3"/>
                </a:lnTo>
                <a:lnTo>
                  <a:pt x="3" y="3"/>
                </a:lnTo>
                <a:lnTo>
                  <a:pt x="3" y="3"/>
                </a:lnTo>
                <a:lnTo>
                  <a:pt x="4" y="3"/>
                </a:lnTo>
                <a:lnTo>
                  <a:pt x="4" y="1"/>
                </a:lnTo>
                <a:close/>
              </a:path>
            </a:pathLst>
          </a:custGeom>
          <a:solidFill>
            <a:srgbClr val="43262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4" name="Freeform 183">
            <a:extLst>
              <a:ext uri="{FF2B5EF4-FFF2-40B4-BE49-F238E27FC236}">
                <a16:creationId xmlns:a16="http://schemas.microsoft.com/office/drawing/2014/main" id="{5E0BB5DD-7614-CA85-3B00-F03AF4D99902}"/>
              </a:ext>
            </a:extLst>
          </p:cNvPr>
          <p:cNvSpPr>
            <a:spLocks/>
          </p:cNvSpPr>
          <p:nvPr userDrawn="1"/>
        </p:nvSpPr>
        <p:spPr bwMode="auto">
          <a:xfrm>
            <a:off x="7305675" y="493498"/>
            <a:ext cx="1588" cy="3175"/>
          </a:xfrm>
          <a:custGeom>
            <a:avLst/>
            <a:gdLst/>
            <a:ahLst/>
            <a:cxnLst>
              <a:cxn ang="0">
                <a:pos x="2" y="1"/>
              </a:cxn>
              <a:cxn ang="0">
                <a:pos x="2" y="3"/>
              </a:cxn>
              <a:cxn ang="0">
                <a:pos x="0" y="3"/>
              </a:cxn>
              <a:cxn ang="0">
                <a:pos x="0" y="6"/>
              </a:cxn>
              <a:cxn ang="0">
                <a:pos x="2" y="6"/>
              </a:cxn>
              <a:cxn ang="0">
                <a:pos x="2" y="5"/>
              </a:cxn>
              <a:cxn ang="0">
                <a:pos x="3" y="5"/>
              </a:cxn>
              <a:cxn ang="0">
                <a:pos x="3" y="6"/>
              </a:cxn>
              <a:cxn ang="0">
                <a:pos x="3" y="6"/>
              </a:cxn>
              <a:cxn ang="0">
                <a:pos x="3" y="0"/>
              </a:cxn>
              <a:cxn ang="0">
                <a:pos x="2" y="0"/>
              </a:cxn>
              <a:cxn ang="0">
                <a:pos x="2" y="1"/>
              </a:cxn>
              <a:cxn ang="0">
                <a:pos x="2" y="1"/>
              </a:cxn>
            </a:cxnLst>
            <a:rect l="0" t="0" r="r" b="b"/>
            <a:pathLst>
              <a:path w="3" h="6">
                <a:moveTo>
                  <a:pt x="2" y="1"/>
                </a:moveTo>
                <a:lnTo>
                  <a:pt x="2" y="3"/>
                </a:lnTo>
                <a:lnTo>
                  <a:pt x="0" y="3"/>
                </a:lnTo>
                <a:lnTo>
                  <a:pt x="0" y="6"/>
                </a:lnTo>
                <a:lnTo>
                  <a:pt x="2" y="6"/>
                </a:lnTo>
                <a:lnTo>
                  <a:pt x="2" y="5"/>
                </a:lnTo>
                <a:lnTo>
                  <a:pt x="3" y="5"/>
                </a:lnTo>
                <a:lnTo>
                  <a:pt x="3" y="6"/>
                </a:lnTo>
                <a:lnTo>
                  <a:pt x="3" y="6"/>
                </a:lnTo>
                <a:lnTo>
                  <a:pt x="3" y="0"/>
                </a:lnTo>
                <a:lnTo>
                  <a:pt x="2" y="0"/>
                </a:lnTo>
                <a:lnTo>
                  <a:pt x="2" y="1"/>
                </a:lnTo>
                <a:lnTo>
                  <a:pt x="2" y="1"/>
                </a:lnTo>
                <a:close/>
              </a:path>
            </a:pathLst>
          </a:custGeom>
          <a:solidFill>
            <a:srgbClr val="BD593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5" name="Freeform 184">
            <a:extLst>
              <a:ext uri="{FF2B5EF4-FFF2-40B4-BE49-F238E27FC236}">
                <a16:creationId xmlns:a16="http://schemas.microsoft.com/office/drawing/2014/main" id="{E6B69F0E-8E4A-05E3-E4C1-0766C21A6E31}"/>
              </a:ext>
            </a:extLst>
          </p:cNvPr>
          <p:cNvSpPr>
            <a:spLocks/>
          </p:cNvSpPr>
          <p:nvPr userDrawn="1"/>
        </p:nvSpPr>
        <p:spPr bwMode="auto">
          <a:xfrm>
            <a:off x="7291388" y="490323"/>
            <a:ext cx="3175" cy="7938"/>
          </a:xfrm>
          <a:custGeom>
            <a:avLst/>
            <a:gdLst/>
            <a:ahLst/>
            <a:cxnLst>
              <a:cxn ang="0">
                <a:pos x="4" y="11"/>
              </a:cxn>
              <a:cxn ang="0">
                <a:pos x="4" y="12"/>
              </a:cxn>
              <a:cxn ang="0">
                <a:pos x="4" y="12"/>
              </a:cxn>
              <a:cxn ang="0">
                <a:pos x="4" y="14"/>
              </a:cxn>
              <a:cxn ang="0">
                <a:pos x="0" y="14"/>
              </a:cxn>
              <a:cxn ang="0">
                <a:pos x="0" y="16"/>
              </a:cxn>
              <a:cxn ang="0">
                <a:pos x="1" y="16"/>
              </a:cxn>
              <a:cxn ang="0">
                <a:pos x="1" y="16"/>
              </a:cxn>
              <a:cxn ang="0">
                <a:pos x="3" y="16"/>
              </a:cxn>
              <a:cxn ang="0">
                <a:pos x="3" y="15"/>
              </a:cxn>
              <a:cxn ang="0">
                <a:pos x="5" y="15"/>
              </a:cxn>
              <a:cxn ang="0">
                <a:pos x="5" y="14"/>
              </a:cxn>
              <a:cxn ang="0">
                <a:pos x="7" y="14"/>
              </a:cxn>
              <a:cxn ang="0">
                <a:pos x="7" y="13"/>
              </a:cxn>
              <a:cxn ang="0">
                <a:pos x="6" y="13"/>
              </a:cxn>
              <a:cxn ang="0">
                <a:pos x="6" y="13"/>
              </a:cxn>
              <a:cxn ang="0">
                <a:pos x="6" y="13"/>
              </a:cxn>
              <a:cxn ang="0">
                <a:pos x="6" y="9"/>
              </a:cxn>
              <a:cxn ang="0">
                <a:pos x="7" y="9"/>
              </a:cxn>
              <a:cxn ang="0">
                <a:pos x="7" y="4"/>
              </a:cxn>
              <a:cxn ang="0">
                <a:pos x="7" y="4"/>
              </a:cxn>
              <a:cxn ang="0">
                <a:pos x="7" y="4"/>
              </a:cxn>
              <a:cxn ang="0">
                <a:pos x="8" y="4"/>
              </a:cxn>
              <a:cxn ang="0">
                <a:pos x="8" y="0"/>
              </a:cxn>
              <a:cxn ang="0">
                <a:pos x="7" y="0"/>
              </a:cxn>
              <a:cxn ang="0">
                <a:pos x="7" y="2"/>
              </a:cxn>
              <a:cxn ang="0">
                <a:pos x="6" y="2"/>
              </a:cxn>
              <a:cxn ang="0">
                <a:pos x="6" y="7"/>
              </a:cxn>
              <a:cxn ang="0">
                <a:pos x="6" y="7"/>
              </a:cxn>
              <a:cxn ang="0">
                <a:pos x="6" y="8"/>
              </a:cxn>
              <a:cxn ang="0">
                <a:pos x="5" y="8"/>
              </a:cxn>
              <a:cxn ang="0">
                <a:pos x="5" y="10"/>
              </a:cxn>
              <a:cxn ang="0">
                <a:pos x="5" y="10"/>
              </a:cxn>
              <a:cxn ang="0">
                <a:pos x="5" y="11"/>
              </a:cxn>
              <a:cxn ang="0">
                <a:pos x="4" y="11"/>
              </a:cxn>
            </a:cxnLst>
            <a:rect l="0" t="0" r="r" b="b"/>
            <a:pathLst>
              <a:path w="8" h="16">
                <a:moveTo>
                  <a:pt x="4" y="11"/>
                </a:moveTo>
                <a:lnTo>
                  <a:pt x="4" y="12"/>
                </a:lnTo>
                <a:lnTo>
                  <a:pt x="4" y="12"/>
                </a:lnTo>
                <a:lnTo>
                  <a:pt x="4" y="14"/>
                </a:lnTo>
                <a:lnTo>
                  <a:pt x="0" y="14"/>
                </a:lnTo>
                <a:lnTo>
                  <a:pt x="0" y="16"/>
                </a:lnTo>
                <a:lnTo>
                  <a:pt x="1" y="16"/>
                </a:lnTo>
                <a:lnTo>
                  <a:pt x="1" y="16"/>
                </a:lnTo>
                <a:lnTo>
                  <a:pt x="3" y="16"/>
                </a:lnTo>
                <a:lnTo>
                  <a:pt x="3" y="15"/>
                </a:lnTo>
                <a:lnTo>
                  <a:pt x="5" y="15"/>
                </a:lnTo>
                <a:lnTo>
                  <a:pt x="5" y="14"/>
                </a:lnTo>
                <a:lnTo>
                  <a:pt x="7" y="14"/>
                </a:lnTo>
                <a:lnTo>
                  <a:pt x="7" y="13"/>
                </a:lnTo>
                <a:lnTo>
                  <a:pt x="6" y="13"/>
                </a:lnTo>
                <a:lnTo>
                  <a:pt x="6" y="13"/>
                </a:lnTo>
                <a:lnTo>
                  <a:pt x="6" y="13"/>
                </a:lnTo>
                <a:lnTo>
                  <a:pt x="6" y="9"/>
                </a:lnTo>
                <a:lnTo>
                  <a:pt x="7" y="9"/>
                </a:lnTo>
                <a:lnTo>
                  <a:pt x="7" y="4"/>
                </a:lnTo>
                <a:lnTo>
                  <a:pt x="7" y="4"/>
                </a:lnTo>
                <a:lnTo>
                  <a:pt x="7" y="4"/>
                </a:lnTo>
                <a:lnTo>
                  <a:pt x="8" y="4"/>
                </a:lnTo>
                <a:lnTo>
                  <a:pt x="8" y="0"/>
                </a:lnTo>
                <a:lnTo>
                  <a:pt x="7" y="0"/>
                </a:lnTo>
                <a:lnTo>
                  <a:pt x="7" y="2"/>
                </a:lnTo>
                <a:lnTo>
                  <a:pt x="6" y="2"/>
                </a:lnTo>
                <a:lnTo>
                  <a:pt x="6" y="7"/>
                </a:lnTo>
                <a:lnTo>
                  <a:pt x="6" y="7"/>
                </a:lnTo>
                <a:lnTo>
                  <a:pt x="6" y="8"/>
                </a:lnTo>
                <a:lnTo>
                  <a:pt x="5" y="8"/>
                </a:lnTo>
                <a:lnTo>
                  <a:pt x="5" y="10"/>
                </a:lnTo>
                <a:lnTo>
                  <a:pt x="5" y="10"/>
                </a:lnTo>
                <a:lnTo>
                  <a:pt x="5" y="11"/>
                </a:lnTo>
                <a:lnTo>
                  <a:pt x="4" y="11"/>
                </a:lnTo>
                <a:close/>
              </a:path>
            </a:pathLst>
          </a:custGeom>
          <a:solidFill>
            <a:srgbClr val="98693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6" name="Freeform 185">
            <a:extLst>
              <a:ext uri="{FF2B5EF4-FFF2-40B4-BE49-F238E27FC236}">
                <a16:creationId xmlns:a16="http://schemas.microsoft.com/office/drawing/2014/main" id="{8166A997-A3A0-58B0-5666-12CC3A062804}"/>
              </a:ext>
            </a:extLst>
          </p:cNvPr>
          <p:cNvSpPr>
            <a:spLocks/>
          </p:cNvSpPr>
          <p:nvPr userDrawn="1"/>
        </p:nvSpPr>
        <p:spPr bwMode="auto">
          <a:xfrm>
            <a:off x="7296150" y="493498"/>
            <a:ext cx="1588" cy="6350"/>
          </a:xfrm>
          <a:custGeom>
            <a:avLst/>
            <a:gdLst/>
            <a:ahLst/>
            <a:cxnLst>
              <a:cxn ang="0">
                <a:pos x="1" y="1"/>
              </a:cxn>
              <a:cxn ang="0">
                <a:pos x="1" y="3"/>
              </a:cxn>
              <a:cxn ang="0">
                <a:pos x="1" y="3"/>
              </a:cxn>
              <a:cxn ang="0">
                <a:pos x="1" y="5"/>
              </a:cxn>
              <a:cxn ang="0">
                <a:pos x="1" y="5"/>
              </a:cxn>
              <a:cxn ang="0">
                <a:pos x="1" y="6"/>
              </a:cxn>
              <a:cxn ang="0">
                <a:pos x="0" y="6"/>
              </a:cxn>
              <a:cxn ang="0">
                <a:pos x="0" y="12"/>
              </a:cxn>
              <a:cxn ang="0">
                <a:pos x="0" y="12"/>
              </a:cxn>
              <a:cxn ang="0">
                <a:pos x="0" y="8"/>
              </a:cxn>
              <a:cxn ang="0">
                <a:pos x="1" y="8"/>
              </a:cxn>
              <a:cxn ang="0">
                <a:pos x="1" y="7"/>
              </a:cxn>
              <a:cxn ang="0">
                <a:pos x="2" y="7"/>
              </a:cxn>
              <a:cxn ang="0">
                <a:pos x="2" y="4"/>
              </a:cxn>
              <a:cxn ang="0">
                <a:pos x="3" y="4"/>
              </a:cxn>
              <a:cxn ang="0">
                <a:pos x="3" y="0"/>
              </a:cxn>
              <a:cxn ang="0">
                <a:pos x="2" y="0"/>
              </a:cxn>
              <a:cxn ang="0">
                <a:pos x="2" y="2"/>
              </a:cxn>
              <a:cxn ang="0">
                <a:pos x="2" y="2"/>
              </a:cxn>
              <a:cxn ang="0">
                <a:pos x="2" y="1"/>
              </a:cxn>
              <a:cxn ang="0">
                <a:pos x="1" y="1"/>
              </a:cxn>
            </a:cxnLst>
            <a:rect l="0" t="0" r="r" b="b"/>
            <a:pathLst>
              <a:path w="3" h="12">
                <a:moveTo>
                  <a:pt x="1" y="1"/>
                </a:moveTo>
                <a:lnTo>
                  <a:pt x="1" y="3"/>
                </a:lnTo>
                <a:lnTo>
                  <a:pt x="1" y="3"/>
                </a:lnTo>
                <a:lnTo>
                  <a:pt x="1" y="5"/>
                </a:lnTo>
                <a:lnTo>
                  <a:pt x="1" y="5"/>
                </a:lnTo>
                <a:lnTo>
                  <a:pt x="1" y="6"/>
                </a:lnTo>
                <a:lnTo>
                  <a:pt x="0" y="6"/>
                </a:lnTo>
                <a:lnTo>
                  <a:pt x="0" y="12"/>
                </a:lnTo>
                <a:lnTo>
                  <a:pt x="0" y="12"/>
                </a:lnTo>
                <a:lnTo>
                  <a:pt x="0" y="8"/>
                </a:lnTo>
                <a:lnTo>
                  <a:pt x="1" y="8"/>
                </a:lnTo>
                <a:lnTo>
                  <a:pt x="1" y="7"/>
                </a:lnTo>
                <a:lnTo>
                  <a:pt x="2" y="7"/>
                </a:lnTo>
                <a:lnTo>
                  <a:pt x="2" y="4"/>
                </a:lnTo>
                <a:lnTo>
                  <a:pt x="3" y="4"/>
                </a:lnTo>
                <a:lnTo>
                  <a:pt x="3" y="0"/>
                </a:lnTo>
                <a:lnTo>
                  <a:pt x="2" y="0"/>
                </a:lnTo>
                <a:lnTo>
                  <a:pt x="2" y="2"/>
                </a:lnTo>
                <a:lnTo>
                  <a:pt x="2" y="2"/>
                </a:lnTo>
                <a:lnTo>
                  <a:pt x="2" y="1"/>
                </a:lnTo>
                <a:lnTo>
                  <a:pt x="1" y="1"/>
                </a:lnTo>
                <a:close/>
              </a:path>
            </a:pathLst>
          </a:custGeom>
          <a:solidFill>
            <a:srgbClr val="B64C2B"/>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7" name="Rectangle 826">
            <a:extLst>
              <a:ext uri="{FF2B5EF4-FFF2-40B4-BE49-F238E27FC236}">
                <a16:creationId xmlns:a16="http://schemas.microsoft.com/office/drawing/2014/main" id="{8B67AAFF-559F-4B1A-0A83-2501B4240714}"/>
              </a:ext>
            </a:extLst>
          </p:cNvPr>
          <p:cNvSpPr>
            <a:spLocks noChangeArrowheads="1"/>
          </p:cNvSpPr>
          <p:nvPr userDrawn="1"/>
        </p:nvSpPr>
        <p:spPr bwMode="auto">
          <a:xfrm>
            <a:off x="7308850" y="496673"/>
            <a:ext cx="1588" cy="1588"/>
          </a:xfrm>
          <a:prstGeom prst="rect">
            <a:avLst/>
          </a:prstGeom>
          <a:solidFill>
            <a:srgbClr val="E39665"/>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8" name="Freeform 187">
            <a:extLst>
              <a:ext uri="{FF2B5EF4-FFF2-40B4-BE49-F238E27FC236}">
                <a16:creationId xmlns:a16="http://schemas.microsoft.com/office/drawing/2014/main" id="{ECA23C2D-7223-8CD3-203D-33DC50BBA7C8}"/>
              </a:ext>
            </a:extLst>
          </p:cNvPr>
          <p:cNvSpPr>
            <a:spLocks/>
          </p:cNvSpPr>
          <p:nvPr userDrawn="1"/>
        </p:nvSpPr>
        <p:spPr bwMode="auto">
          <a:xfrm>
            <a:off x="7261225" y="496673"/>
            <a:ext cx="1588" cy="1588"/>
          </a:xfrm>
          <a:custGeom>
            <a:avLst/>
            <a:gdLst/>
            <a:ahLst/>
            <a:cxnLst>
              <a:cxn ang="0">
                <a:pos x="1" y="4"/>
              </a:cxn>
              <a:cxn ang="0">
                <a:pos x="1" y="4"/>
              </a:cxn>
              <a:cxn ang="0">
                <a:pos x="0" y="4"/>
              </a:cxn>
              <a:cxn ang="0">
                <a:pos x="0" y="2"/>
              </a:cxn>
              <a:cxn ang="0">
                <a:pos x="3" y="2"/>
              </a:cxn>
              <a:cxn ang="0">
                <a:pos x="3" y="1"/>
              </a:cxn>
              <a:cxn ang="0">
                <a:pos x="3" y="1"/>
              </a:cxn>
              <a:cxn ang="0">
                <a:pos x="3" y="0"/>
              </a:cxn>
              <a:cxn ang="0">
                <a:pos x="2" y="0"/>
              </a:cxn>
              <a:cxn ang="0">
                <a:pos x="2" y="0"/>
              </a:cxn>
              <a:cxn ang="0">
                <a:pos x="1" y="0"/>
              </a:cxn>
              <a:cxn ang="0">
                <a:pos x="1" y="0"/>
              </a:cxn>
              <a:cxn ang="0">
                <a:pos x="0" y="0"/>
              </a:cxn>
              <a:cxn ang="0">
                <a:pos x="0" y="1"/>
              </a:cxn>
              <a:cxn ang="0">
                <a:pos x="0" y="1"/>
              </a:cxn>
              <a:cxn ang="0">
                <a:pos x="0" y="4"/>
              </a:cxn>
              <a:cxn ang="0">
                <a:pos x="1" y="4"/>
              </a:cxn>
            </a:cxnLst>
            <a:rect l="0" t="0" r="r" b="b"/>
            <a:pathLst>
              <a:path w="3" h="4">
                <a:moveTo>
                  <a:pt x="1" y="4"/>
                </a:moveTo>
                <a:lnTo>
                  <a:pt x="1" y="4"/>
                </a:lnTo>
                <a:lnTo>
                  <a:pt x="0" y="4"/>
                </a:lnTo>
                <a:lnTo>
                  <a:pt x="0" y="2"/>
                </a:lnTo>
                <a:lnTo>
                  <a:pt x="3" y="2"/>
                </a:lnTo>
                <a:lnTo>
                  <a:pt x="3" y="1"/>
                </a:lnTo>
                <a:lnTo>
                  <a:pt x="3" y="1"/>
                </a:lnTo>
                <a:lnTo>
                  <a:pt x="3" y="0"/>
                </a:lnTo>
                <a:lnTo>
                  <a:pt x="2" y="0"/>
                </a:lnTo>
                <a:lnTo>
                  <a:pt x="2" y="0"/>
                </a:lnTo>
                <a:lnTo>
                  <a:pt x="1" y="0"/>
                </a:lnTo>
                <a:lnTo>
                  <a:pt x="1" y="0"/>
                </a:lnTo>
                <a:lnTo>
                  <a:pt x="0" y="0"/>
                </a:lnTo>
                <a:lnTo>
                  <a:pt x="0" y="1"/>
                </a:lnTo>
                <a:lnTo>
                  <a:pt x="0" y="1"/>
                </a:lnTo>
                <a:lnTo>
                  <a:pt x="0" y="4"/>
                </a:lnTo>
                <a:lnTo>
                  <a:pt x="1" y="4"/>
                </a:lnTo>
                <a:close/>
              </a:path>
            </a:pathLst>
          </a:custGeom>
          <a:solidFill>
            <a:srgbClr val="CAB69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9" name="Freeform 188">
            <a:extLst>
              <a:ext uri="{FF2B5EF4-FFF2-40B4-BE49-F238E27FC236}">
                <a16:creationId xmlns:a16="http://schemas.microsoft.com/office/drawing/2014/main" id="{E06DA395-58E5-DE31-5A4B-28FCF5931279}"/>
              </a:ext>
            </a:extLst>
          </p:cNvPr>
          <p:cNvSpPr>
            <a:spLocks/>
          </p:cNvSpPr>
          <p:nvPr userDrawn="1"/>
        </p:nvSpPr>
        <p:spPr bwMode="auto">
          <a:xfrm>
            <a:off x="7264400" y="488735"/>
            <a:ext cx="1588" cy="7938"/>
          </a:xfrm>
          <a:custGeom>
            <a:avLst/>
            <a:gdLst/>
            <a:ahLst/>
            <a:cxnLst>
              <a:cxn ang="0">
                <a:pos x="0" y="15"/>
              </a:cxn>
              <a:cxn ang="0">
                <a:pos x="1" y="15"/>
              </a:cxn>
              <a:cxn ang="0">
                <a:pos x="1" y="14"/>
              </a:cxn>
              <a:cxn ang="0">
                <a:pos x="1" y="14"/>
              </a:cxn>
              <a:cxn ang="0">
                <a:pos x="1" y="12"/>
              </a:cxn>
              <a:cxn ang="0">
                <a:pos x="1" y="12"/>
              </a:cxn>
              <a:cxn ang="0">
                <a:pos x="1" y="11"/>
              </a:cxn>
              <a:cxn ang="0">
                <a:pos x="1" y="11"/>
              </a:cxn>
              <a:cxn ang="0">
                <a:pos x="1" y="9"/>
              </a:cxn>
              <a:cxn ang="0">
                <a:pos x="3" y="9"/>
              </a:cxn>
              <a:cxn ang="0">
                <a:pos x="3" y="11"/>
              </a:cxn>
              <a:cxn ang="0">
                <a:pos x="3" y="11"/>
              </a:cxn>
              <a:cxn ang="0">
                <a:pos x="3" y="2"/>
              </a:cxn>
              <a:cxn ang="0">
                <a:pos x="3" y="2"/>
              </a:cxn>
              <a:cxn ang="0">
                <a:pos x="3" y="8"/>
              </a:cxn>
              <a:cxn ang="0">
                <a:pos x="1" y="8"/>
              </a:cxn>
              <a:cxn ang="0">
                <a:pos x="1" y="2"/>
              </a:cxn>
              <a:cxn ang="0">
                <a:pos x="1" y="2"/>
              </a:cxn>
              <a:cxn ang="0">
                <a:pos x="1" y="1"/>
              </a:cxn>
              <a:cxn ang="0">
                <a:pos x="1" y="1"/>
              </a:cxn>
              <a:cxn ang="0">
                <a:pos x="1" y="0"/>
              </a:cxn>
              <a:cxn ang="0">
                <a:pos x="0" y="0"/>
              </a:cxn>
              <a:cxn ang="0">
                <a:pos x="0" y="1"/>
              </a:cxn>
              <a:cxn ang="0">
                <a:pos x="0" y="1"/>
              </a:cxn>
              <a:cxn ang="0">
                <a:pos x="0" y="13"/>
              </a:cxn>
              <a:cxn ang="0">
                <a:pos x="0" y="13"/>
              </a:cxn>
              <a:cxn ang="0">
                <a:pos x="0" y="15"/>
              </a:cxn>
            </a:cxnLst>
            <a:rect l="0" t="0" r="r" b="b"/>
            <a:pathLst>
              <a:path w="3" h="15">
                <a:moveTo>
                  <a:pt x="0" y="15"/>
                </a:moveTo>
                <a:lnTo>
                  <a:pt x="1" y="15"/>
                </a:lnTo>
                <a:lnTo>
                  <a:pt x="1" y="14"/>
                </a:lnTo>
                <a:lnTo>
                  <a:pt x="1" y="14"/>
                </a:lnTo>
                <a:lnTo>
                  <a:pt x="1" y="12"/>
                </a:lnTo>
                <a:lnTo>
                  <a:pt x="1" y="12"/>
                </a:lnTo>
                <a:lnTo>
                  <a:pt x="1" y="11"/>
                </a:lnTo>
                <a:lnTo>
                  <a:pt x="1" y="11"/>
                </a:lnTo>
                <a:lnTo>
                  <a:pt x="1" y="9"/>
                </a:lnTo>
                <a:lnTo>
                  <a:pt x="3" y="9"/>
                </a:lnTo>
                <a:lnTo>
                  <a:pt x="3" y="11"/>
                </a:lnTo>
                <a:lnTo>
                  <a:pt x="3" y="11"/>
                </a:lnTo>
                <a:lnTo>
                  <a:pt x="3" y="2"/>
                </a:lnTo>
                <a:lnTo>
                  <a:pt x="3" y="2"/>
                </a:lnTo>
                <a:lnTo>
                  <a:pt x="3" y="8"/>
                </a:lnTo>
                <a:lnTo>
                  <a:pt x="1" y="8"/>
                </a:lnTo>
                <a:lnTo>
                  <a:pt x="1" y="2"/>
                </a:lnTo>
                <a:lnTo>
                  <a:pt x="1" y="2"/>
                </a:lnTo>
                <a:lnTo>
                  <a:pt x="1" y="1"/>
                </a:lnTo>
                <a:lnTo>
                  <a:pt x="1" y="1"/>
                </a:lnTo>
                <a:lnTo>
                  <a:pt x="1" y="0"/>
                </a:lnTo>
                <a:lnTo>
                  <a:pt x="0" y="0"/>
                </a:lnTo>
                <a:lnTo>
                  <a:pt x="0" y="1"/>
                </a:lnTo>
                <a:lnTo>
                  <a:pt x="0" y="1"/>
                </a:lnTo>
                <a:lnTo>
                  <a:pt x="0" y="13"/>
                </a:lnTo>
                <a:lnTo>
                  <a:pt x="0" y="13"/>
                </a:lnTo>
                <a:lnTo>
                  <a:pt x="0" y="15"/>
                </a:lnTo>
                <a:close/>
              </a:path>
            </a:pathLst>
          </a:custGeom>
          <a:solidFill>
            <a:srgbClr val="D9895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0" name="Freeform 189">
            <a:extLst>
              <a:ext uri="{FF2B5EF4-FFF2-40B4-BE49-F238E27FC236}">
                <a16:creationId xmlns:a16="http://schemas.microsoft.com/office/drawing/2014/main" id="{76C1568D-51E7-5E8D-BC48-6B9D2B2B7336}"/>
              </a:ext>
            </a:extLst>
          </p:cNvPr>
          <p:cNvSpPr>
            <a:spLocks/>
          </p:cNvSpPr>
          <p:nvPr userDrawn="1"/>
        </p:nvSpPr>
        <p:spPr bwMode="auto">
          <a:xfrm>
            <a:off x="7308850" y="495085"/>
            <a:ext cx="1588" cy="1588"/>
          </a:xfrm>
          <a:custGeom>
            <a:avLst/>
            <a:gdLst/>
            <a:ahLst/>
            <a:cxnLst>
              <a:cxn ang="0">
                <a:pos x="3" y="4"/>
              </a:cxn>
              <a:cxn ang="0">
                <a:pos x="3" y="2"/>
              </a:cxn>
              <a:cxn ang="0">
                <a:pos x="3" y="2"/>
              </a:cxn>
              <a:cxn ang="0">
                <a:pos x="3" y="2"/>
              </a:cxn>
              <a:cxn ang="0">
                <a:pos x="2" y="2"/>
              </a:cxn>
              <a:cxn ang="0">
                <a:pos x="2" y="0"/>
              </a:cxn>
              <a:cxn ang="0">
                <a:pos x="2" y="0"/>
              </a:cxn>
              <a:cxn ang="0">
                <a:pos x="2" y="0"/>
              </a:cxn>
              <a:cxn ang="0">
                <a:pos x="0" y="0"/>
              </a:cxn>
              <a:cxn ang="0">
                <a:pos x="0" y="4"/>
              </a:cxn>
              <a:cxn ang="0">
                <a:pos x="0" y="4"/>
              </a:cxn>
              <a:cxn ang="0">
                <a:pos x="0" y="2"/>
              </a:cxn>
              <a:cxn ang="0">
                <a:pos x="1" y="2"/>
              </a:cxn>
              <a:cxn ang="0">
                <a:pos x="1" y="4"/>
              </a:cxn>
              <a:cxn ang="0">
                <a:pos x="3" y="4"/>
              </a:cxn>
            </a:cxnLst>
            <a:rect l="0" t="0" r="r" b="b"/>
            <a:pathLst>
              <a:path w="3" h="4">
                <a:moveTo>
                  <a:pt x="3" y="4"/>
                </a:moveTo>
                <a:lnTo>
                  <a:pt x="3" y="2"/>
                </a:lnTo>
                <a:lnTo>
                  <a:pt x="3" y="2"/>
                </a:lnTo>
                <a:lnTo>
                  <a:pt x="3" y="2"/>
                </a:lnTo>
                <a:lnTo>
                  <a:pt x="2" y="2"/>
                </a:lnTo>
                <a:lnTo>
                  <a:pt x="2" y="0"/>
                </a:lnTo>
                <a:lnTo>
                  <a:pt x="2" y="0"/>
                </a:lnTo>
                <a:lnTo>
                  <a:pt x="2" y="0"/>
                </a:lnTo>
                <a:lnTo>
                  <a:pt x="0" y="0"/>
                </a:lnTo>
                <a:lnTo>
                  <a:pt x="0" y="4"/>
                </a:lnTo>
                <a:lnTo>
                  <a:pt x="0" y="4"/>
                </a:lnTo>
                <a:lnTo>
                  <a:pt x="0" y="2"/>
                </a:lnTo>
                <a:lnTo>
                  <a:pt x="1" y="2"/>
                </a:lnTo>
                <a:lnTo>
                  <a:pt x="1" y="4"/>
                </a:lnTo>
                <a:lnTo>
                  <a:pt x="3" y="4"/>
                </a:lnTo>
                <a:close/>
              </a:path>
            </a:pathLst>
          </a:custGeom>
          <a:solidFill>
            <a:srgbClr val="B66E3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1" name="Freeform 190">
            <a:extLst>
              <a:ext uri="{FF2B5EF4-FFF2-40B4-BE49-F238E27FC236}">
                <a16:creationId xmlns:a16="http://schemas.microsoft.com/office/drawing/2014/main" id="{8FEC1B81-8089-851C-302E-F32B7ECF079D}"/>
              </a:ext>
            </a:extLst>
          </p:cNvPr>
          <p:cNvSpPr>
            <a:spLocks/>
          </p:cNvSpPr>
          <p:nvPr userDrawn="1"/>
        </p:nvSpPr>
        <p:spPr bwMode="auto">
          <a:xfrm>
            <a:off x="7278688" y="495085"/>
            <a:ext cx="1588" cy="4763"/>
          </a:xfrm>
          <a:custGeom>
            <a:avLst/>
            <a:gdLst/>
            <a:ahLst/>
            <a:cxnLst>
              <a:cxn ang="0">
                <a:pos x="2" y="10"/>
              </a:cxn>
              <a:cxn ang="0">
                <a:pos x="2" y="4"/>
              </a:cxn>
              <a:cxn ang="0">
                <a:pos x="3" y="4"/>
              </a:cxn>
              <a:cxn ang="0">
                <a:pos x="3" y="1"/>
              </a:cxn>
              <a:cxn ang="0">
                <a:pos x="2" y="1"/>
              </a:cxn>
              <a:cxn ang="0">
                <a:pos x="2" y="0"/>
              </a:cxn>
              <a:cxn ang="0">
                <a:pos x="0" y="0"/>
              </a:cxn>
              <a:cxn ang="0">
                <a:pos x="0" y="0"/>
              </a:cxn>
              <a:cxn ang="0">
                <a:pos x="0" y="0"/>
              </a:cxn>
              <a:cxn ang="0">
                <a:pos x="0" y="3"/>
              </a:cxn>
              <a:cxn ang="0">
                <a:pos x="0" y="3"/>
              </a:cxn>
              <a:cxn ang="0">
                <a:pos x="0" y="5"/>
              </a:cxn>
              <a:cxn ang="0">
                <a:pos x="2" y="5"/>
              </a:cxn>
              <a:cxn ang="0">
                <a:pos x="2" y="10"/>
              </a:cxn>
              <a:cxn ang="0">
                <a:pos x="2" y="10"/>
              </a:cxn>
            </a:cxnLst>
            <a:rect l="0" t="0" r="r" b="b"/>
            <a:pathLst>
              <a:path w="3" h="10">
                <a:moveTo>
                  <a:pt x="2" y="10"/>
                </a:moveTo>
                <a:lnTo>
                  <a:pt x="2" y="4"/>
                </a:lnTo>
                <a:lnTo>
                  <a:pt x="3" y="4"/>
                </a:lnTo>
                <a:lnTo>
                  <a:pt x="3" y="1"/>
                </a:lnTo>
                <a:lnTo>
                  <a:pt x="2" y="1"/>
                </a:lnTo>
                <a:lnTo>
                  <a:pt x="2" y="0"/>
                </a:lnTo>
                <a:lnTo>
                  <a:pt x="0" y="0"/>
                </a:lnTo>
                <a:lnTo>
                  <a:pt x="0" y="0"/>
                </a:lnTo>
                <a:lnTo>
                  <a:pt x="0" y="0"/>
                </a:lnTo>
                <a:lnTo>
                  <a:pt x="0" y="3"/>
                </a:lnTo>
                <a:lnTo>
                  <a:pt x="0" y="3"/>
                </a:lnTo>
                <a:lnTo>
                  <a:pt x="0" y="5"/>
                </a:lnTo>
                <a:lnTo>
                  <a:pt x="2" y="5"/>
                </a:lnTo>
                <a:lnTo>
                  <a:pt x="2" y="10"/>
                </a:lnTo>
                <a:lnTo>
                  <a:pt x="2" y="10"/>
                </a:lnTo>
                <a:close/>
              </a:path>
            </a:pathLst>
          </a:custGeom>
          <a:solidFill>
            <a:srgbClr val="C9895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2" name="Freeform 191">
            <a:extLst>
              <a:ext uri="{FF2B5EF4-FFF2-40B4-BE49-F238E27FC236}">
                <a16:creationId xmlns:a16="http://schemas.microsoft.com/office/drawing/2014/main" id="{F325836C-3E7D-0CE9-60CC-7114492D153A}"/>
              </a:ext>
            </a:extLst>
          </p:cNvPr>
          <p:cNvSpPr>
            <a:spLocks/>
          </p:cNvSpPr>
          <p:nvPr userDrawn="1"/>
        </p:nvSpPr>
        <p:spPr bwMode="auto">
          <a:xfrm>
            <a:off x="7280275" y="495085"/>
            <a:ext cx="1588" cy="3175"/>
          </a:xfrm>
          <a:custGeom>
            <a:avLst/>
            <a:gdLst/>
            <a:ahLst/>
            <a:cxnLst>
              <a:cxn ang="0">
                <a:pos x="0" y="1"/>
              </a:cxn>
              <a:cxn ang="0">
                <a:pos x="0" y="4"/>
              </a:cxn>
              <a:cxn ang="0">
                <a:pos x="1" y="4"/>
              </a:cxn>
              <a:cxn ang="0">
                <a:pos x="1" y="1"/>
              </a:cxn>
              <a:cxn ang="0">
                <a:pos x="2" y="1"/>
              </a:cxn>
              <a:cxn ang="0">
                <a:pos x="2" y="0"/>
              </a:cxn>
              <a:cxn ang="0">
                <a:pos x="0" y="0"/>
              </a:cxn>
              <a:cxn ang="0">
                <a:pos x="0" y="1"/>
              </a:cxn>
              <a:cxn ang="0">
                <a:pos x="0" y="1"/>
              </a:cxn>
            </a:cxnLst>
            <a:rect l="0" t="0" r="r" b="b"/>
            <a:pathLst>
              <a:path w="2" h="4">
                <a:moveTo>
                  <a:pt x="0" y="1"/>
                </a:moveTo>
                <a:lnTo>
                  <a:pt x="0" y="4"/>
                </a:lnTo>
                <a:lnTo>
                  <a:pt x="1" y="4"/>
                </a:lnTo>
                <a:lnTo>
                  <a:pt x="1" y="1"/>
                </a:lnTo>
                <a:lnTo>
                  <a:pt x="2" y="1"/>
                </a:lnTo>
                <a:lnTo>
                  <a:pt x="2" y="0"/>
                </a:lnTo>
                <a:lnTo>
                  <a:pt x="0" y="0"/>
                </a:lnTo>
                <a:lnTo>
                  <a:pt x="0" y="1"/>
                </a:lnTo>
                <a:lnTo>
                  <a:pt x="0" y="1"/>
                </a:lnTo>
                <a:close/>
              </a:path>
            </a:pathLst>
          </a:custGeom>
          <a:solidFill>
            <a:srgbClr val="462F2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3" name="Freeform 192">
            <a:extLst>
              <a:ext uri="{FF2B5EF4-FFF2-40B4-BE49-F238E27FC236}">
                <a16:creationId xmlns:a16="http://schemas.microsoft.com/office/drawing/2014/main" id="{EC5AAF8A-B427-6AFD-7DA5-CB0F6888D402}"/>
              </a:ext>
            </a:extLst>
          </p:cNvPr>
          <p:cNvSpPr>
            <a:spLocks/>
          </p:cNvSpPr>
          <p:nvPr userDrawn="1"/>
        </p:nvSpPr>
        <p:spPr bwMode="auto">
          <a:xfrm>
            <a:off x="7280275" y="496673"/>
            <a:ext cx="1588" cy="1588"/>
          </a:xfrm>
          <a:custGeom>
            <a:avLst/>
            <a:gdLst/>
            <a:ahLst/>
            <a:cxnLst>
              <a:cxn ang="0">
                <a:pos x="2" y="3"/>
              </a:cxn>
              <a:cxn ang="0">
                <a:pos x="2" y="2"/>
              </a:cxn>
              <a:cxn ang="0">
                <a:pos x="3" y="2"/>
              </a:cxn>
              <a:cxn ang="0">
                <a:pos x="3" y="0"/>
              </a:cxn>
              <a:cxn ang="0">
                <a:pos x="0" y="0"/>
              </a:cxn>
              <a:cxn ang="0">
                <a:pos x="0" y="3"/>
              </a:cxn>
              <a:cxn ang="0">
                <a:pos x="2" y="3"/>
              </a:cxn>
            </a:cxnLst>
            <a:rect l="0" t="0" r="r" b="b"/>
            <a:pathLst>
              <a:path w="3" h="3">
                <a:moveTo>
                  <a:pt x="2" y="3"/>
                </a:moveTo>
                <a:lnTo>
                  <a:pt x="2" y="2"/>
                </a:lnTo>
                <a:lnTo>
                  <a:pt x="3" y="2"/>
                </a:lnTo>
                <a:lnTo>
                  <a:pt x="3" y="0"/>
                </a:lnTo>
                <a:lnTo>
                  <a:pt x="0" y="0"/>
                </a:lnTo>
                <a:lnTo>
                  <a:pt x="0" y="3"/>
                </a:lnTo>
                <a:lnTo>
                  <a:pt x="2" y="3"/>
                </a:lnTo>
                <a:close/>
              </a:path>
            </a:pathLst>
          </a:custGeom>
          <a:solidFill>
            <a:srgbClr val="1F212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4" name="Freeform 193">
            <a:extLst>
              <a:ext uri="{FF2B5EF4-FFF2-40B4-BE49-F238E27FC236}">
                <a16:creationId xmlns:a16="http://schemas.microsoft.com/office/drawing/2014/main" id="{8DCF84F0-9CB1-17AF-D4F8-E6CA2BF33519}"/>
              </a:ext>
            </a:extLst>
          </p:cNvPr>
          <p:cNvSpPr>
            <a:spLocks/>
          </p:cNvSpPr>
          <p:nvPr userDrawn="1"/>
        </p:nvSpPr>
        <p:spPr bwMode="auto">
          <a:xfrm>
            <a:off x="7280275" y="495085"/>
            <a:ext cx="3175" cy="3175"/>
          </a:xfrm>
          <a:custGeom>
            <a:avLst/>
            <a:gdLst/>
            <a:ahLst/>
            <a:cxnLst>
              <a:cxn ang="0">
                <a:pos x="3" y="5"/>
              </a:cxn>
              <a:cxn ang="0">
                <a:pos x="4" y="5"/>
              </a:cxn>
              <a:cxn ang="0">
                <a:pos x="4" y="5"/>
              </a:cxn>
              <a:cxn ang="0">
                <a:pos x="5" y="5"/>
              </a:cxn>
              <a:cxn ang="0">
                <a:pos x="5" y="3"/>
              </a:cxn>
              <a:cxn ang="0">
                <a:pos x="4" y="3"/>
              </a:cxn>
              <a:cxn ang="0">
                <a:pos x="4" y="3"/>
              </a:cxn>
              <a:cxn ang="0">
                <a:pos x="4" y="3"/>
              </a:cxn>
              <a:cxn ang="0">
                <a:pos x="4" y="2"/>
              </a:cxn>
              <a:cxn ang="0">
                <a:pos x="3" y="2"/>
              </a:cxn>
              <a:cxn ang="0">
                <a:pos x="3" y="2"/>
              </a:cxn>
              <a:cxn ang="0">
                <a:pos x="3" y="2"/>
              </a:cxn>
              <a:cxn ang="0">
                <a:pos x="3" y="1"/>
              </a:cxn>
              <a:cxn ang="0">
                <a:pos x="1" y="1"/>
              </a:cxn>
              <a:cxn ang="0">
                <a:pos x="1" y="0"/>
              </a:cxn>
              <a:cxn ang="0">
                <a:pos x="0" y="0"/>
              </a:cxn>
              <a:cxn ang="0">
                <a:pos x="0" y="1"/>
              </a:cxn>
              <a:cxn ang="0">
                <a:pos x="2" y="1"/>
              </a:cxn>
              <a:cxn ang="0">
                <a:pos x="2" y="3"/>
              </a:cxn>
              <a:cxn ang="0">
                <a:pos x="1" y="3"/>
              </a:cxn>
              <a:cxn ang="0">
                <a:pos x="1" y="4"/>
              </a:cxn>
              <a:cxn ang="0">
                <a:pos x="3" y="4"/>
              </a:cxn>
              <a:cxn ang="0">
                <a:pos x="3" y="5"/>
              </a:cxn>
            </a:cxnLst>
            <a:rect l="0" t="0" r="r" b="b"/>
            <a:pathLst>
              <a:path w="5" h="5">
                <a:moveTo>
                  <a:pt x="3" y="5"/>
                </a:moveTo>
                <a:lnTo>
                  <a:pt x="4" y="5"/>
                </a:lnTo>
                <a:lnTo>
                  <a:pt x="4" y="5"/>
                </a:lnTo>
                <a:lnTo>
                  <a:pt x="5" y="5"/>
                </a:lnTo>
                <a:lnTo>
                  <a:pt x="5" y="3"/>
                </a:lnTo>
                <a:lnTo>
                  <a:pt x="4" y="3"/>
                </a:lnTo>
                <a:lnTo>
                  <a:pt x="4" y="3"/>
                </a:lnTo>
                <a:lnTo>
                  <a:pt x="4" y="3"/>
                </a:lnTo>
                <a:lnTo>
                  <a:pt x="4" y="2"/>
                </a:lnTo>
                <a:lnTo>
                  <a:pt x="3" y="2"/>
                </a:lnTo>
                <a:lnTo>
                  <a:pt x="3" y="2"/>
                </a:lnTo>
                <a:lnTo>
                  <a:pt x="3" y="2"/>
                </a:lnTo>
                <a:lnTo>
                  <a:pt x="3" y="1"/>
                </a:lnTo>
                <a:lnTo>
                  <a:pt x="1" y="1"/>
                </a:lnTo>
                <a:lnTo>
                  <a:pt x="1" y="0"/>
                </a:lnTo>
                <a:lnTo>
                  <a:pt x="0" y="0"/>
                </a:lnTo>
                <a:lnTo>
                  <a:pt x="0" y="1"/>
                </a:lnTo>
                <a:lnTo>
                  <a:pt x="2" y="1"/>
                </a:lnTo>
                <a:lnTo>
                  <a:pt x="2" y="3"/>
                </a:lnTo>
                <a:lnTo>
                  <a:pt x="1" y="3"/>
                </a:lnTo>
                <a:lnTo>
                  <a:pt x="1" y="4"/>
                </a:lnTo>
                <a:lnTo>
                  <a:pt x="3" y="4"/>
                </a:lnTo>
                <a:lnTo>
                  <a:pt x="3" y="5"/>
                </a:lnTo>
                <a:close/>
              </a:path>
            </a:pathLst>
          </a:custGeom>
          <a:solidFill>
            <a:srgbClr val="94735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5" name="Freeform 194">
            <a:extLst>
              <a:ext uri="{FF2B5EF4-FFF2-40B4-BE49-F238E27FC236}">
                <a16:creationId xmlns:a16="http://schemas.microsoft.com/office/drawing/2014/main" id="{B6995437-32DE-6733-8C3C-04E0ED5B6E7E}"/>
              </a:ext>
            </a:extLst>
          </p:cNvPr>
          <p:cNvSpPr>
            <a:spLocks/>
          </p:cNvSpPr>
          <p:nvPr userDrawn="1"/>
        </p:nvSpPr>
        <p:spPr bwMode="auto">
          <a:xfrm>
            <a:off x="7297738" y="490323"/>
            <a:ext cx="1588" cy="9525"/>
          </a:xfrm>
          <a:custGeom>
            <a:avLst/>
            <a:gdLst/>
            <a:ahLst/>
            <a:cxnLst>
              <a:cxn ang="0">
                <a:pos x="1" y="2"/>
              </a:cxn>
              <a:cxn ang="0">
                <a:pos x="1" y="5"/>
              </a:cxn>
              <a:cxn ang="0">
                <a:pos x="1" y="5"/>
              </a:cxn>
              <a:cxn ang="0">
                <a:pos x="1" y="7"/>
              </a:cxn>
              <a:cxn ang="0">
                <a:pos x="1" y="7"/>
              </a:cxn>
              <a:cxn ang="0">
                <a:pos x="1" y="8"/>
              </a:cxn>
              <a:cxn ang="0">
                <a:pos x="0" y="8"/>
              </a:cxn>
              <a:cxn ang="0">
                <a:pos x="0" y="14"/>
              </a:cxn>
              <a:cxn ang="0">
                <a:pos x="0" y="14"/>
              </a:cxn>
              <a:cxn ang="0">
                <a:pos x="0" y="18"/>
              </a:cxn>
              <a:cxn ang="0">
                <a:pos x="1" y="18"/>
              </a:cxn>
              <a:cxn ang="0">
                <a:pos x="1" y="14"/>
              </a:cxn>
              <a:cxn ang="0">
                <a:pos x="1" y="14"/>
              </a:cxn>
              <a:cxn ang="0">
                <a:pos x="1" y="11"/>
              </a:cxn>
              <a:cxn ang="0">
                <a:pos x="3" y="11"/>
              </a:cxn>
              <a:cxn ang="0">
                <a:pos x="3" y="8"/>
              </a:cxn>
              <a:cxn ang="0">
                <a:pos x="3" y="8"/>
              </a:cxn>
              <a:cxn ang="0">
                <a:pos x="3" y="7"/>
              </a:cxn>
              <a:cxn ang="0">
                <a:pos x="4" y="7"/>
              </a:cxn>
              <a:cxn ang="0">
                <a:pos x="4" y="3"/>
              </a:cxn>
              <a:cxn ang="0">
                <a:pos x="3" y="3"/>
              </a:cxn>
              <a:cxn ang="0">
                <a:pos x="3" y="1"/>
              </a:cxn>
              <a:cxn ang="0">
                <a:pos x="3" y="1"/>
              </a:cxn>
              <a:cxn ang="0">
                <a:pos x="3" y="0"/>
              </a:cxn>
              <a:cxn ang="0">
                <a:pos x="1" y="0"/>
              </a:cxn>
              <a:cxn ang="0">
                <a:pos x="1" y="2"/>
              </a:cxn>
              <a:cxn ang="0">
                <a:pos x="1" y="2"/>
              </a:cxn>
            </a:cxnLst>
            <a:rect l="0" t="0" r="r" b="b"/>
            <a:pathLst>
              <a:path w="4" h="18">
                <a:moveTo>
                  <a:pt x="1" y="2"/>
                </a:moveTo>
                <a:lnTo>
                  <a:pt x="1" y="5"/>
                </a:lnTo>
                <a:lnTo>
                  <a:pt x="1" y="5"/>
                </a:lnTo>
                <a:lnTo>
                  <a:pt x="1" y="7"/>
                </a:lnTo>
                <a:lnTo>
                  <a:pt x="1" y="7"/>
                </a:lnTo>
                <a:lnTo>
                  <a:pt x="1" y="8"/>
                </a:lnTo>
                <a:lnTo>
                  <a:pt x="0" y="8"/>
                </a:lnTo>
                <a:lnTo>
                  <a:pt x="0" y="14"/>
                </a:lnTo>
                <a:lnTo>
                  <a:pt x="0" y="14"/>
                </a:lnTo>
                <a:lnTo>
                  <a:pt x="0" y="18"/>
                </a:lnTo>
                <a:lnTo>
                  <a:pt x="1" y="18"/>
                </a:lnTo>
                <a:lnTo>
                  <a:pt x="1" y="14"/>
                </a:lnTo>
                <a:lnTo>
                  <a:pt x="1" y="14"/>
                </a:lnTo>
                <a:lnTo>
                  <a:pt x="1" y="11"/>
                </a:lnTo>
                <a:lnTo>
                  <a:pt x="3" y="11"/>
                </a:lnTo>
                <a:lnTo>
                  <a:pt x="3" y="8"/>
                </a:lnTo>
                <a:lnTo>
                  <a:pt x="3" y="8"/>
                </a:lnTo>
                <a:lnTo>
                  <a:pt x="3" y="7"/>
                </a:lnTo>
                <a:lnTo>
                  <a:pt x="4" y="7"/>
                </a:lnTo>
                <a:lnTo>
                  <a:pt x="4" y="3"/>
                </a:lnTo>
                <a:lnTo>
                  <a:pt x="3" y="3"/>
                </a:lnTo>
                <a:lnTo>
                  <a:pt x="3" y="1"/>
                </a:lnTo>
                <a:lnTo>
                  <a:pt x="3" y="1"/>
                </a:lnTo>
                <a:lnTo>
                  <a:pt x="3" y="0"/>
                </a:lnTo>
                <a:lnTo>
                  <a:pt x="1" y="0"/>
                </a:lnTo>
                <a:lnTo>
                  <a:pt x="1" y="2"/>
                </a:lnTo>
                <a:lnTo>
                  <a:pt x="1" y="2"/>
                </a:lnTo>
                <a:close/>
              </a:path>
            </a:pathLst>
          </a:custGeom>
          <a:solidFill>
            <a:srgbClr val="E4B087"/>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6" name="Freeform 195">
            <a:extLst>
              <a:ext uri="{FF2B5EF4-FFF2-40B4-BE49-F238E27FC236}">
                <a16:creationId xmlns:a16="http://schemas.microsoft.com/office/drawing/2014/main" id="{30208CBD-26A1-BCC9-CA5B-EFAC7FE956BB}"/>
              </a:ext>
            </a:extLst>
          </p:cNvPr>
          <p:cNvSpPr>
            <a:spLocks/>
          </p:cNvSpPr>
          <p:nvPr userDrawn="1"/>
        </p:nvSpPr>
        <p:spPr bwMode="auto">
          <a:xfrm>
            <a:off x="7310438" y="496673"/>
            <a:ext cx="3175" cy="1588"/>
          </a:xfrm>
          <a:custGeom>
            <a:avLst/>
            <a:gdLst/>
            <a:ahLst/>
            <a:cxnLst>
              <a:cxn ang="0">
                <a:pos x="0" y="1"/>
              </a:cxn>
              <a:cxn ang="0">
                <a:pos x="0" y="1"/>
              </a:cxn>
              <a:cxn ang="0">
                <a:pos x="1" y="1"/>
              </a:cxn>
              <a:cxn ang="0">
                <a:pos x="1" y="2"/>
              </a:cxn>
              <a:cxn ang="0">
                <a:pos x="4" y="2"/>
              </a:cxn>
              <a:cxn ang="0">
                <a:pos x="4" y="1"/>
              </a:cxn>
              <a:cxn ang="0">
                <a:pos x="2" y="1"/>
              </a:cxn>
              <a:cxn ang="0">
                <a:pos x="2" y="0"/>
              </a:cxn>
              <a:cxn ang="0">
                <a:pos x="1" y="0"/>
              </a:cxn>
              <a:cxn ang="0">
                <a:pos x="1" y="1"/>
              </a:cxn>
              <a:cxn ang="0">
                <a:pos x="0" y="1"/>
              </a:cxn>
            </a:cxnLst>
            <a:rect l="0" t="0" r="r" b="b"/>
            <a:pathLst>
              <a:path w="4" h="2">
                <a:moveTo>
                  <a:pt x="0" y="1"/>
                </a:moveTo>
                <a:lnTo>
                  <a:pt x="0" y="1"/>
                </a:lnTo>
                <a:lnTo>
                  <a:pt x="1" y="1"/>
                </a:lnTo>
                <a:lnTo>
                  <a:pt x="1" y="2"/>
                </a:lnTo>
                <a:lnTo>
                  <a:pt x="4" y="2"/>
                </a:lnTo>
                <a:lnTo>
                  <a:pt x="4" y="1"/>
                </a:lnTo>
                <a:lnTo>
                  <a:pt x="2" y="1"/>
                </a:lnTo>
                <a:lnTo>
                  <a:pt x="2" y="0"/>
                </a:lnTo>
                <a:lnTo>
                  <a:pt x="1" y="0"/>
                </a:lnTo>
                <a:lnTo>
                  <a:pt x="1" y="1"/>
                </a:lnTo>
                <a:lnTo>
                  <a:pt x="0" y="1"/>
                </a:lnTo>
                <a:close/>
              </a:path>
            </a:pathLst>
          </a:custGeom>
          <a:solidFill>
            <a:srgbClr val="90766D"/>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7" name="Freeform 196">
            <a:extLst>
              <a:ext uri="{FF2B5EF4-FFF2-40B4-BE49-F238E27FC236}">
                <a16:creationId xmlns:a16="http://schemas.microsoft.com/office/drawing/2014/main" id="{0E0B0CF8-E4B3-B92E-DCC5-A08D4329FE7D}"/>
              </a:ext>
            </a:extLst>
          </p:cNvPr>
          <p:cNvSpPr>
            <a:spLocks/>
          </p:cNvSpPr>
          <p:nvPr userDrawn="1"/>
        </p:nvSpPr>
        <p:spPr bwMode="auto">
          <a:xfrm>
            <a:off x="7280275" y="498260"/>
            <a:ext cx="1588" cy="1588"/>
          </a:xfrm>
          <a:custGeom>
            <a:avLst/>
            <a:gdLst/>
            <a:ahLst/>
            <a:cxnLst>
              <a:cxn ang="0">
                <a:pos x="1" y="2"/>
              </a:cxn>
              <a:cxn ang="0">
                <a:pos x="1" y="1"/>
              </a:cxn>
              <a:cxn ang="0">
                <a:pos x="2" y="1"/>
              </a:cxn>
              <a:cxn ang="0">
                <a:pos x="2" y="0"/>
              </a:cxn>
              <a:cxn ang="0">
                <a:pos x="2" y="0"/>
              </a:cxn>
              <a:cxn ang="0">
                <a:pos x="2" y="0"/>
              </a:cxn>
              <a:cxn ang="0">
                <a:pos x="0" y="0"/>
              </a:cxn>
              <a:cxn ang="0">
                <a:pos x="0" y="0"/>
              </a:cxn>
              <a:cxn ang="0">
                <a:pos x="0" y="0"/>
              </a:cxn>
              <a:cxn ang="0">
                <a:pos x="0" y="2"/>
              </a:cxn>
              <a:cxn ang="0">
                <a:pos x="1" y="2"/>
              </a:cxn>
            </a:cxnLst>
            <a:rect l="0" t="0" r="r" b="b"/>
            <a:pathLst>
              <a:path w="2" h="2">
                <a:moveTo>
                  <a:pt x="1" y="2"/>
                </a:moveTo>
                <a:lnTo>
                  <a:pt x="1" y="1"/>
                </a:lnTo>
                <a:lnTo>
                  <a:pt x="2" y="1"/>
                </a:lnTo>
                <a:lnTo>
                  <a:pt x="2" y="0"/>
                </a:lnTo>
                <a:lnTo>
                  <a:pt x="2" y="0"/>
                </a:lnTo>
                <a:lnTo>
                  <a:pt x="2" y="0"/>
                </a:lnTo>
                <a:lnTo>
                  <a:pt x="0" y="0"/>
                </a:lnTo>
                <a:lnTo>
                  <a:pt x="0" y="0"/>
                </a:lnTo>
                <a:lnTo>
                  <a:pt x="0" y="0"/>
                </a:lnTo>
                <a:lnTo>
                  <a:pt x="0" y="2"/>
                </a:lnTo>
                <a:lnTo>
                  <a:pt x="1" y="2"/>
                </a:lnTo>
                <a:close/>
              </a:path>
            </a:pathLst>
          </a:custGeom>
          <a:solidFill>
            <a:srgbClr val="7B332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8" name="Freeform 197">
            <a:extLst>
              <a:ext uri="{FF2B5EF4-FFF2-40B4-BE49-F238E27FC236}">
                <a16:creationId xmlns:a16="http://schemas.microsoft.com/office/drawing/2014/main" id="{9EE14EAE-0757-03C0-294C-BC73A3614EEA}"/>
              </a:ext>
            </a:extLst>
          </p:cNvPr>
          <p:cNvSpPr>
            <a:spLocks/>
          </p:cNvSpPr>
          <p:nvPr userDrawn="1"/>
        </p:nvSpPr>
        <p:spPr bwMode="auto">
          <a:xfrm>
            <a:off x="7261225" y="498260"/>
            <a:ext cx="3175" cy="1588"/>
          </a:xfrm>
          <a:custGeom>
            <a:avLst/>
            <a:gdLst/>
            <a:ahLst/>
            <a:cxnLst>
              <a:cxn ang="0">
                <a:pos x="4" y="1"/>
              </a:cxn>
              <a:cxn ang="0">
                <a:pos x="3" y="1"/>
              </a:cxn>
              <a:cxn ang="0">
                <a:pos x="3" y="0"/>
              </a:cxn>
              <a:cxn ang="0">
                <a:pos x="0" y="0"/>
              </a:cxn>
              <a:cxn ang="0">
                <a:pos x="0" y="2"/>
              </a:cxn>
              <a:cxn ang="0">
                <a:pos x="1" y="2"/>
              </a:cxn>
              <a:cxn ang="0">
                <a:pos x="1" y="5"/>
              </a:cxn>
              <a:cxn ang="0">
                <a:pos x="4" y="5"/>
              </a:cxn>
              <a:cxn ang="0">
                <a:pos x="4" y="1"/>
              </a:cxn>
            </a:cxnLst>
            <a:rect l="0" t="0" r="r" b="b"/>
            <a:pathLst>
              <a:path w="4" h="5">
                <a:moveTo>
                  <a:pt x="4" y="1"/>
                </a:moveTo>
                <a:lnTo>
                  <a:pt x="3" y="1"/>
                </a:lnTo>
                <a:lnTo>
                  <a:pt x="3" y="0"/>
                </a:lnTo>
                <a:lnTo>
                  <a:pt x="0" y="0"/>
                </a:lnTo>
                <a:lnTo>
                  <a:pt x="0" y="2"/>
                </a:lnTo>
                <a:lnTo>
                  <a:pt x="1" y="2"/>
                </a:lnTo>
                <a:lnTo>
                  <a:pt x="1" y="5"/>
                </a:lnTo>
                <a:lnTo>
                  <a:pt x="4" y="5"/>
                </a:lnTo>
                <a:lnTo>
                  <a:pt x="4" y="1"/>
                </a:lnTo>
                <a:close/>
              </a:path>
            </a:pathLst>
          </a:custGeom>
          <a:solidFill>
            <a:srgbClr val="EEDEB9"/>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9" name="Freeform 198">
            <a:extLst>
              <a:ext uri="{FF2B5EF4-FFF2-40B4-BE49-F238E27FC236}">
                <a16:creationId xmlns:a16="http://schemas.microsoft.com/office/drawing/2014/main" id="{3B579CB0-68E0-00AD-098C-EB3775B7C6A1}"/>
              </a:ext>
            </a:extLst>
          </p:cNvPr>
          <p:cNvSpPr>
            <a:spLocks/>
          </p:cNvSpPr>
          <p:nvPr userDrawn="1"/>
        </p:nvSpPr>
        <p:spPr bwMode="auto">
          <a:xfrm>
            <a:off x="7264400" y="496673"/>
            <a:ext cx="1588" cy="1588"/>
          </a:xfrm>
          <a:custGeom>
            <a:avLst/>
            <a:gdLst/>
            <a:ahLst/>
            <a:cxnLst>
              <a:cxn ang="0">
                <a:pos x="0" y="2"/>
              </a:cxn>
              <a:cxn ang="0">
                <a:pos x="0" y="2"/>
              </a:cxn>
              <a:cxn ang="0">
                <a:pos x="0" y="2"/>
              </a:cxn>
              <a:cxn ang="0">
                <a:pos x="3" y="2"/>
              </a:cxn>
              <a:cxn ang="0">
                <a:pos x="3" y="0"/>
              </a:cxn>
              <a:cxn ang="0">
                <a:pos x="0" y="0"/>
              </a:cxn>
              <a:cxn ang="0">
                <a:pos x="0" y="2"/>
              </a:cxn>
            </a:cxnLst>
            <a:rect l="0" t="0" r="r" b="b"/>
            <a:pathLst>
              <a:path w="3" h="2">
                <a:moveTo>
                  <a:pt x="0" y="2"/>
                </a:moveTo>
                <a:lnTo>
                  <a:pt x="0" y="2"/>
                </a:lnTo>
                <a:lnTo>
                  <a:pt x="0" y="2"/>
                </a:lnTo>
                <a:lnTo>
                  <a:pt x="3" y="2"/>
                </a:lnTo>
                <a:lnTo>
                  <a:pt x="3" y="0"/>
                </a:lnTo>
                <a:lnTo>
                  <a:pt x="0" y="0"/>
                </a:lnTo>
                <a:lnTo>
                  <a:pt x="0" y="2"/>
                </a:lnTo>
                <a:close/>
              </a:path>
            </a:pathLst>
          </a:custGeom>
          <a:solidFill>
            <a:srgbClr val="B2393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0" name="Freeform 199">
            <a:extLst>
              <a:ext uri="{FF2B5EF4-FFF2-40B4-BE49-F238E27FC236}">
                <a16:creationId xmlns:a16="http://schemas.microsoft.com/office/drawing/2014/main" id="{D07F838F-462D-AB46-7B81-0E9B0ABD6C18}"/>
              </a:ext>
            </a:extLst>
          </p:cNvPr>
          <p:cNvSpPr>
            <a:spLocks/>
          </p:cNvSpPr>
          <p:nvPr userDrawn="1"/>
        </p:nvSpPr>
        <p:spPr bwMode="auto">
          <a:xfrm>
            <a:off x="7283450" y="496673"/>
            <a:ext cx="1588" cy="1588"/>
          </a:xfrm>
          <a:custGeom>
            <a:avLst/>
            <a:gdLst/>
            <a:ahLst/>
            <a:cxnLst>
              <a:cxn ang="0">
                <a:pos x="0" y="1"/>
              </a:cxn>
              <a:cxn ang="0">
                <a:pos x="0" y="1"/>
              </a:cxn>
              <a:cxn ang="0">
                <a:pos x="1" y="1"/>
              </a:cxn>
              <a:cxn ang="0">
                <a:pos x="1" y="4"/>
              </a:cxn>
              <a:cxn ang="0">
                <a:pos x="2" y="4"/>
              </a:cxn>
              <a:cxn ang="0">
                <a:pos x="2" y="3"/>
              </a:cxn>
              <a:cxn ang="0">
                <a:pos x="4" y="3"/>
              </a:cxn>
              <a:cxn ang="0">
                <a:pos x="4" y="4"/>
              </a:cxn>
              <a:cxn ang="0">
                <a:pos x="4" y="4"/>
              </a:cxn>
              <a:cxn ang="0">
                <a:pos x="4" y="3"/>
              </a:cxn>
              <a:cxn ang="0">
                <a:pos x="3" y="3"/>
              </a:cxn>
              <a:cxn ang="0">
                <a:pos x="3" y="0"/>
              </a:cxn>
              <a:cxn ang="0">
                <a:pos x="2" y="0"/>
              </a:cxn>
              <a:cxn ang="0">
                <a:pos x="2" y="1"/>
              </a:cxn>
              <a:cxn ang="0">
                <a:pos x="0" y="1"/>
              </a:cxn>
            </a:cxnLst>
            <a:rect l="0" t="0" r="r" b="b"/>
            <a:pathLst>
              <a:path w="4" h="4">
                <a:moveTo>
                  <a:pt x="0" y="1"/>
                </a:moveTo>
                <a:lnTo>
                  <a:pt x="0" y="1"/>
                </a:lnTo>
                <a:lnTo>
                  <a:pt x="1" y="1"/>
                </a:lnTo>
                <a:lnTo>
                  <a:pt x="1" y="4"/>
                </a:lnTo>
                <a:lnTo>
                  <a:pt x="2" y="4"/>
                </a:lnTo>
                <a:lnTo>
                  <a:pt x="2" y="3"/>
                </a:lnTo>
                <a:lnTo>
                  <a:pt x="4" y="3"/>
                </a:lnTo>
                <a:lnTo>
                  <a:pt x="4" y="4"/>
                </a:lnTo>
                <a:lnTo>
                  <a:pt x="4" y="4"/>
                </a:lnTo>
                <a:lnTo>
                  <a:pt x="4" y="3"/>
                </a:lnTo>
                <a:lnTo>
                  <a:pt x="3" y="3"/>
                </a:lnTo>
                <a:lnTo>
                  <a:pt x="3" y="0"/>
                </a:lnTo>
                <a:lnTo>
                  <a:pt x="2" y="0"/>
                </a:lnTo>
                <a:lnTo>
                  <a:pt x="2" y="1"/>
                </a:lnTo>
                <a:lnTo>
                  <a:pt x="0" y="1"/>
                </a:lnTo>
                <a:close/>
              </a:path>
            </a:pathLst>
          </a:custGeom>
          <a:solidFill>
            <a:srgbClr val="B4946E"/>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1" name="Freeform 200">
            <a:extLst>
              <a:ext uri="{FF2B5EF4-FFF2-40B4-BE49-F238E27FC236}">
                <a16:creationId xmlns:a16="http://schemas.microsoft.com/office/drawing/2014/main" id="{08373FC2-C021-2F78-D817-C77F14D6367A}"/>
              </a:ext>
            </a:extLst>
          </p:cNvPr>
          <p:cNvSpPr>
            <a:spLocks/>
          </p:cNvSpPr>
          <p:nvPr userDrawn="1"/>
        </p:nvSpPr>
        <p:spPr bwMode="auto">
          <a:xfrm>
            <a:off x="7302500" y="495085"/>
            <a:ext cx="1588" cy="4763"/>
          </a:xfrm>
          <a:custGeom>
            <a:avLst/>
            <a:gdLst/>
            <a:ahLst/>
            <a:cxnLst>
              <a:cxn ang="0">
                <a:pos x="0" y="4"/>
              </a:cxn>
              <a:cxn ang="0">
                <a:pos x="0" y="4"/>
              </a:cxn>
              <a:cxn ang="0">
                <a:pos x="1" y="4"/>
              </a:cxn>
              <a:cxn ang="0">
                <a:pos x="1" y="5"/>
              </a:cxn>
              <a:cxn ang="0">
                <a:pos x="0" y="5"/>
              </a:cxn>
              <a:cxn ang="0">
                <a:pos x="0" y="7"/>
              </a:cxn>
              <a:cxn ang="0">
                <a:pos x="1" y="7"/>
              </a:cxn>
              <a:cxn ang="0">
                <a:pos x="1" y="6"/>
              </a:cxn>
              <a:cxn ang="0">
                <a:pos x="2" y="6"/>
              </a:cxn>
              <a:cxn ang="0">
                <a:pos x="2" y="5"/>
              </a:cxn>
              <a:cxn ang="0">
                <a:pos x="2" y="5"/>
              </a:cxn>
              <a:cxn ang="0">
                <a:pos x="2" y="6"/>
              </a:cxn>
              <a:cxn ang="0">
                <a:pos x="3" y="6"/>
              </a:cxn>
              <a:cxn ang="0">
                <a:pos x="3" y="6"/>
              </a:cxn>
              <a:cxn ang="0">
                <a:pos x="2" y="6"/>
              </a:cxn>
              <a:cxn ang="0">
                <a:pos x="2" y="7"/>
              </a:cxn>
              <a:cxn ang="0">
                <a:pos x="2" y="7"/>
              </a:cxn>
              <a:cxn ang="0">
                <a:pos x="2" y="10"/>
              </a:cxn>
              <a:cxn ang="0">
                <a:pos x="3" y="10"/>
              </a:cxn>
              <a:cxn ang="0">
                <a:pos x="3" y="7"/>
              </a:cxn>
              <a:cxn ang="0">
                <a:pos x="3" y="7"/>
              </a:cxn>
              <a:cxn ang="0">
                <a:pos x="3" y="0"/>
              </a:cxn>
              <a:cxn ang="0">
                <a:pos x="3" y="0"/>
              </a:cxn>
              <a:cxn ang="0">
                <a:pos x="3" y="1"/>
              </a:cxn>
              <a:cxn ang="0">
                <a:pos x="2" y="1"/>
              </a:cxn>
              <a:cxn ang="0">
                <a:pos x="2" y="2"/>
              </a:cxn>
              <a:cxn ang="0">
                <a:pos x="2" y="2"/>
              </a:cxn>
              <a:cxn ang="0">
                <a:pos x="2" y="4"/>
              </a:cxn>
              <a:cxn ang="0">
                <a:pos x="0" y="4"/>
              </a:cxn>
            </a:cxnLst>
            <a:rect l="0" t="0" r="r" b="b"/>
            <a:pathLst>
              <a:path w="3" h="10">
                <a:moveTo>
                  <a:pt x="0" y="4"/>
                </a:moveTo>
                <a:lnTo>
                  <a:pt x="0" y="4"/>
                </a:lnTo>
                <a:lnTo>
                  <a:pt x="1" y="4"/>
                </a:lnTo>
                <a:lnTo>
                  <a:pt x="1" y="5"/>
                </a:lnTo>
                <a:lnTo>
                  <a:pt x="0" y="5"/>
                </a:lnTo>
                <a:lnTo>
                  <a:pt x="0" y="7"/>
                </a:lnTo>
                <a:lnTo>
                  <a:pt x="1" y="7"/>
                </a:lnTo>
                <a:lnTo>
                  <a:pt x="1" y="6"/>
                </a:lnTo>
                <a:lnTo>
                  <a:pt x="2" y="6"/>
                </a:lnTo>
                <a:lnTo>
                  <a:pt x="2" y="5"/>
                </a:lnTo>
                <a:lnTo>
                  <a:pt x="2" y="5"/>
                </a:lnTo>
                <a:lnTo>
                  <a:pt x="2" y="6"/>
                </a:lnTo>
                <a:lnTo>
                  <a:pt x="3" y="6"/>
                </a:lnTo>
                <a:lnTo>
                  <a:pt x="3" y="6"/>
                </a:lnTo>
                <a:lnTo>
                  <a:pt x="2" y="6"/>
                </a:lnTo>
                <a:lnTo>
                  <a:pt x="2" y="7"/>
                </a:lnTo>
                <a:lnTo>
                  <a:pt x="2" y="7"/>
                </a:lnTo>
                <a:lnTo>
                  <a:pt x="2" y="10"/>
                </a:lnTo>
                <a:lnTo>
                  <a:pt x="3" y="10"/>
                </a:lnTo>
                <a:lnTo>
                  <a:pt x="3" y="7"/>
                </a:lnTo>
                <a:lnTo>
                  <a:pt x="3" y="7"/>
                </a:lnTo>
                <a:lnTo>
                  <a:pt x="3" y="0"/>
                </a:lnTo>
                <a:lnTo>
                  <a:pt x="3" y="0"/>
                </a:lnTo>
                <a:lnTo>
                  <a:pt x="3" y="1"/>
                </a:lnTo>
                <a:lnTo>
                  <a:pt x="2" y="1"/>
                </a:lnTo>
                <a:lnTo>
                  <a:pt x="2" y="2"/>
                </a:lnTo>
                <a:lnTo>
                  <a:pt x="2" y="2"/>
                </a:lnTo>
                <a:lnTo>
                  <a:pt x="2" y="4"/>
                </a:lnTo>
                <a:lnTo>
                  <a:pt x="0" y="4"/>
                </a:lnTo>
                <a:close/>
              </a:path>
            </a:pathLst>
          </a:custGeom>
          <a:solidFill>
            <a:srgbClr val="B64C2B"/>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2" name="Freeform 201">
            <a:extLst>
              <a:ext uri="{FF2B5EF4-FFF2-40B4-BE49-F238E27FC236}">
                <a16:creationId xmlns:a16="http://schemas.microsoft.com/office/drawing/2014/main" id="{BE1728A9-01CF-142A-B417-5979CAA3037F}"/>
              </a:ext>
            </a:extLst>
          </p:cNvPr>
          <p:cNvSpPr>
            <a:spLocks/>
          </p:cNvSpPr>
          <p:nvPr userDrawn="1"/>
        </p:nvSpPr>
        <p:spPr bwMode="auto">
          <a:xfrm>
            <a:off x="7278688" y="496673"/>
            <a:ext cx="1588" cy="7938"/>
          </a:xfrm>
          <a:custGeom>
            <a:avLst/>
            <a:gdLst/>
            <a:ahLst/>
            <a:cxnLst>
              <a:cxn ang="0">
                <a:pos x="2" y="1"/>
              </a:cxn>
              <a:cxn ang="0">
                <a:pos x="1" y="1"/>
              </a:cxn>
              <a:cxn ang="0">
                <a:pos x="1" y="0"/>
              </a:cxn>
              <a:cxn ang="0">
                <a:pos x="0" y="0"/>
              </a:cxn>
              <a:cxn ang="0">
                <a:pos x="0" y="7"/>
              </a:cxn>
              <a:cxn ang="0">
                <a:pos x="1" y="7"/>
              </a:cxn>
              <a:cxn ang="0">
                <a:pos x="1" y="10"/>
              </a:cxn>
              <a:cxn ang="0">
                <a:pos x="1" y="10"/>
              </a:cxn>
              <a:cxn ang="0">
                <a:pos x="1" y="12"/>
              </a:cxn>
              <a:cxn ang="0">
                <a:pos x="2" y="12"/>
              </a:cxn>
              <a:cxn ang="0">
                <a:pos x="2" y="15"/>
              </a:cxn>
              <a:cxn ang="0">
                <a:pos x="2" y="15"/>
              </a:cxn>
              <a:cxn ang="0">
                <a:pos x="2" y="15"/>
              </a:cxn>
              <a:cxn ang="0">
                <a:pos x="3" y="15"/>
              </a:cxn>
              <a:cxn ang="0">
                <a:pos x="3" y="11"/>
              </a:cxn>
              <a:cxn ang="0">
                <a:pos x="2" y="11"/>
              </a:cxn>
              <a:cxn ang="0">
                <a:pos x="2" y="6"/>
              </a:cxn>
              <a:cxn ang="0">
                <a:pos x="2" y="6"/>
              </a:cxn>
              <a:cxn ang="0">
                <a:pos x="2" y="1"/>
              </a:cxn>
            </a:cxnLst>
            <a:rect l="0" t="0" r="r" b="b"/>
            <a:pathLst>
              <a:path w="3" h="15">
                <a:moveTo>
                  <a:pt x="2" y="1"/>
                </a:moveTo>
                <a:lnTo>
                  <a:pt x="1" y="1"/>
                </a:lnTo>
                <a:lnTo>
                  <a:pt x="1" y="0"/>
                </a:lnTo>
                <a:lnTo>
                  <a:pt x="0" y="0"/>
                </a:lnTo>
                <a:lnTo>
                  <a:pt x="0" y="7"/>
                </a:lnTo>
                <a:lnTo>
                  <a:pt x="1" y="7"/>
                </a:lnTo>
                <a:lnTo>
                  <a:pt x="1" y="10"/>
                </a:lnTo>
                <a:lnTo>
                  <a:pt x="1" y="10"/>
                </a:lnTo>
                <a:lnTo>
                  <a:pt x="1" y="12"/>
                </a:lnTo>
                <a:lnTo>
                  <a:pt x="2" y="12"/>
                </a:lnTo>
                <a:lnTo>
                  <a:pt x="2" y="15"/>
                </a:lnTo>
                <a:lnTo>
                  <a:pt x="2" y="15"/>
                </a:lnTo>
                <a:lnTo>
                  <a:pt x="2" y="15"/>
                </a:lnTo>
                <a:lnTo>
                  <a:pt x="3" y="15"/>
                </a:lnTo>
                <a:lnTo>
                  <a:pt x="3" y="11"/>
                </a:lnTo>
                <a:lnTo>
                  <a:pt x="2" y="11"/>
                </a:lnTo>
                <a:lnTo>
                  <a:pt x="2" y="6"/>
                </a:lnTo>
                <a:lnTo>
                  <a:pt x="2" y="6"/>
                </a:lnTo>
                <a:lnTo>
                  <a:pt x="2" y="1"/>
                </a:lnTo>
                <a:close/>
              </a:path>
            </a:pathLst>
          </a:custGeom>
          <a:solidFill>
            <a:srgbClr val="D9895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3" name="Freeform 202">
            <a:extLst>
              <a:ext uri="{FF2B5EF4-FFF2-40B4-BE49-F238E27FC236}">
                <a16:creationId xmlns:a16="http://schemas.microsoft.com/office/drawing/2014/main" id="{4CE27A66-6E06-C875-33D1-6FA1A6481F65}"/>
              </a:ext>
            </a:extLst>
          </p:cNvPr>
          <p:cNvSpPr>
            <a:spLocks/>
          </p:cNvSpPr>
          <p:nvPr userDrawn="1"/>
        </p:nvSpPr>
        <p:spPr bwMode="auto">
          <a:xfrm>
            <a:off x="7292975" y="496673"/>
            <a:ext cx="1588" cy="3175"/>
          </a:xfrm>
          <a:custGeom>
            <a:avLst/>
            <a:gdLst/>
            <a:ahLst/>
            <a:cxnLst>
              <a:cxn ang="0">
                <a:pos x="0" y="1"/>
              </a:cxn>
              <a:cxn ang="0">
                <a:pos x="0" y="1"/>
              </a:cxn>
              <a:cxn ang="0">
                <a:pos x="0" y="1"/>
              </a:cxn>
              <a:cxn ang="0">
                <a:pos x="0" y="3"/>
              </a:cxn>
              <a:cxn ang="0">
                <a:pos x="0" y="3"/>
              </a:cxn>
              <a:cxn ang="0">
                <a:pos x="0" y="4"/>
              </a:cxn>
              <a:cxn ang="0">
                <a:pos x="1" y="4"/>
              </a:cxn>
              <a:cxn ang="0">
                <a:pos x="1" y="6"/>
              </a:cxn>
              <a:cxn ang="0">
                <a:pos x="3" y="6"/>
              </a:cxn>
              <a:cxn ang="0">
                <a:pos x="3" y="4"/>
              </a:cxn>
              <a:cxn ang="0">
                <a:pos x="3" y="4"/>
              </a:cxn>
              <a:cxn ang="0">
                <a:pos x="3" y="1"/>
              </a:cxn>
              <a:cxn ang="0">
                <a:pos x="2" y="1"/>
              </a:cxn>
              <a:cxn ang="0">
                <a:pos x="2" y="0"/>
              </a:cxn>
              <a:cxn ang="0">
                <a:pos x="1" y="0"/>
              </a:cxn>
              <a:cxn ang="0">
                <a:pos x="1" y="1"/>
              </a:cxn>
              <a:cxn ang="0">
                <a:pos x="0" y="1"/>
              </a:cxn>
            </a:cxnLst>
            <a:rect l="0" t="0" r="r" b="b"/>
            <a:pathLst>
              <a:path w="3" h="6">
                <a:moveTo>
                  <a:pt x="0" y="1"/>
                </a:moveTo>
                <a:lnTo>
                  <a:pt x="0" y="1"/>
                </a:lnTo>
                <a:lnTo>
                  <a:pt x="0" y="1"/>
                </a:lnTo>
                <a:lnTo>
                  <a:pt x="0" y="3"/>
                </a:lnTo>
                <a:lnTo>
                  <a:pt x="0" y="3"/>
                </a:lnTo>
                <a:lnTo>
                  <a:pt x="0" y="4"/>
                </a:lnTo>
                <a:lnTo>
                  <a:pt x="1" y="4"/>
                </a:lnTo>
                <a:lnTo>
                  <a:pt x="1" y="6"/>
                </a:lnTo>
                <a:lnTo>
                  <a:pt x="3" y="6"/>
                </a:lnTo>
                <a:lnTo>
                  <a:pt x="3" y="4"/>
                </a:lnTo>
                <a:lnTo>
                  <a:pt x="3" y="4"/>
                </a:lnTo>
                <a:lnTo>
                  <a:pt x="3" y="1"/>
                </a:lnTo>
                <a:lnTo>
                  <a:pt x="2" y="1"/>
                </a:lnTo>
                <a:lnTo>
                  <a:pt x="2" y="0"/>
                </a:lnTo>
                <a:lnTo>
                  <a:pt x="1" y="0"/>
                </a:lnTo>
                <a:lnTo>
                  <a:pt x="1" y="1"/>
                </a:lnTo>
                <a:lnTo>
                  <a:pt x="0" y="1"/>
                </a:lnTo>
                <a:close/>
              </a:path>
            </a:pathLst>
          </a:custGeom>
          <a:solidFill>
            <a:srgbClr val="1F212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4" name="Freeform 203">
            <a:extLst>
              <a:ext uri="{FF2B5EF4-FFF2-40B4-BE49-F238E27FC236}">
                <a16:creationId xmlns:a16="http://schemas.microsoft.com/office/drawing/2014/main" id="{9379BE4E-246D-E230-0C29-6927A810D9CA}"/>
              </a:ext>
            </a:extLst>
          </p:cNvPr>
          <p:cNvSpPr>
            <a:spLocks/>
          </p:cNvSpPr>
          <p:nvPr userDrawn="1"/>
        </p:nvSpPr>
        <p:spPr bwMode="auto">
          <a:xfrm>
            <a:off x="7308850" y="496673"/>
            <a:ext cx="3175" cy="3175"/>
          </a:xfrm>
          <a:custGeom>
            <a:avLst/>
            <a:gdLst/>
            <a:ahLst/>
            <a:cxnLst>
              <a:cxn ang="0">
                <a:pos x="3" y="3"/>
              </a:cxn>
              <a:cxn ang="0">
                <a:pos x="1" y="3"/>
              </a:cxn>
              <a:cxn ang="0">
                <a:pos x="1" y="1"/>
              </a:cxn>
              <a:cxn ang="0">
                <a:pos x="1" y="1"/>
              </a:cxn>
              <a:cxn ang="0">
                <a:pos x="1" y="1"/>
              </a:cxn>
              <a:cxn ang="0">
                <a:pos x="4" y="1"/>
              </a:cxn>
              <a:cxn ang="0">
                <a:pos x="4" y="0"/>
              </a:cxn>
              <a:cxn ang="0">
                <a:pos x="1" y="0"/>
              </a:cxn>
              <a:cxn ang="0">
                <a:pos x="1" y="1"/>
              </a:cxn>
              <a:cxn ang="0">
                <a:pos x="0" y="1"/>
              </a:cxn>
              <a:cxn ang="0">
                <a:pos x="0" y="1"/>
              </a:cxn>
              <a:cxn ang="0">
                <a:pos x="0" y="1"/>
              </a:cxn>
              <a:cxn ang="0">
                <a:pos x="0" y="4"/>
              </a:cxn>
              <a:cxn ang="0">
                <a:pos x="3" y="4"/>
              </a:cxn>
              <a:cxn ang="0">
                <a:pos x="3" y="3"/>
              </a:cxn>
            </a:cxnLst>
            <a:rect l="0" t="0" r="r" b="b"/>
            <a:pathLst>
              <a:path w="4" h="4">
                <a:moveTo>
                  <a:pt x="3" y="3"/>
                </a:moveTo>
                <a:lnTo>
                  <a:pt x="1" y="3"/>
                </a:lnTo>
                <a:lnTo>
                  <a:pt x="1" y="1"/>
                </a:lnTo>
                <a:lnTo>
                  <a:pt x="1" y="1"/>
                </a:lnTo>
                <a:lnTo>
                  <a:pt x="1" y="1"/>
                </a:lnTo>
                <a:lnTo>
                  <a:pt x="4" y="1"/>
                </a:lnTo>
                <a:lnTo>
                  <a:pt x="4" y="0"/>
                </a:lnTo>
                <a:lnTo>
                  <a:pt x="1" y="0"/>
                </a:lnTo>
                <a:lnTo>
                  <a:pt x="1" y="1"/>
                </a:lnTo>
                <a:lnTo>
                  <a:pt x="0" y="1"/>
                </a:lnTo>
                <a:lnTo>
                  <a:pt x="0" y="1"/>
                </a:lnTo>
                <a:lnTo>
                  <a:pt x="0" y="1"/>
                </a:lnTo>
                <a:lnTo>
                  <a:pt x="0" y="4"/>
                </a:lnTo>
                <a:lnTo>
                  <a:pt x="3" y="4"/>
                </a:lnTo>
                <a:lnTo>
                  <a:pt x="3" y="3"/>
                </a:lnTo>
                <a:close/>
              </a:path>
            </a:pathLst>
          </a:custGeom>
          <a:solidFill>
            <a:srgbClr val="DBC9A8"/>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5" name="Freeform 204">
            <a:extLst>
              <a:ext uri="{FF2B5EF4-FFF2-40B4-BE49-F238E27FC236}">
                <a16:creationId xmlns:a16="http://schemas.microsoft.com/office/drawing/2014/main" id="{14D2E1D6-A285-ECC8-1223-098CBCD66DDD}"/>
              </a:ext>
            </a:extLst>
          </p:cNvPr>
          <p:cNvSpPr>
            <a:spLocks/>
          </p:cNvSpPr>
          <p:nvPr userDrawn="1"/>
        </p:nvSpPr>
        <p:spPr bwMode="auto">
          <a:xfrm>
            <a:off x="7280275" y="498260"/>
            <a:ext cx="3175" cy="1588"/>
          </a:xfrm>
          <a:custGeom>
            <a:avLst/>
            <a:gdLst/>
            <a:ahLst/>
            <a:cxnLst>
              <a:cxn ang="0">
                <a:pos x="1" y="4"/>
              </a:cxn>
              <a:cxn ang="0">
                <a:pos x="1" y="1"/>
              </a:cxn>
              <a:cxn ang="0">
                <a:pos x="3" y="1"/>
              </a:cxn>
              <a:cxn ang="0">
                <a:pos x="3" y="4"/>
              </a:cxn>
              <a:cxn ang="0">
                <a:pos x="4" y="4"/>
              </a:cxn>
              <a:cxn ang="0">
                <a:pos x="4" y="1"/>
              </a:cxn>
              <a:cxn ang="0">
                <a:pos x="4" y="1"/>
              </a:cxn>
              <a:cxn ang="0">
                <a:pos x="4" y="0"/>
              </a:cxn>
              <a:cxn ang="0">
                <a:pos x="2" y="0"/>
              </a:cxn>
              <a:cxn ang="0">
                <a:pos x="2" y="1"/>
              </a:cxn>
              <a:cxn ang="0">
                <a:pos x="1" y="1"/>
              </a:cxn>
              <a:cxn ang="0">
                <a:pos x="1" y="1"/>
              </a:cxn>
              <a:cxn ang="0">
                <a:pos x="0" y="1"/>
              </a:cxn>
              <a:cxn ang="0">
                <a:pos x="0" y="4"/>
              </a:cxn>
              <a:cxn ang="0">
                <a:pos x="1" y="4"/>
              </a:cxn>
            </a:cxnLst>
            <a:rect l="0" t="0" r="r" b="b"/>
            <a:pathLst>
              <a:path w="4" h="4">
                <a:moveTo>
                  <a:pt x="1" y="4"/>
                </a:moveTo>
                <a:lnTo>
                  <a:pt x="1" y="1"/>
                </a:lnTo>
                <a:lnTo>
                  <a:pt x="3" y="1"/>
                </a:lnTo>
                <a:lnTo>
                  <a:pt x="3" y="4"/>
                </a:lnTo>
                <a:lnTo>
                  <a:pt x="4" y="4"/>
                </a:lnTo>
                <a:lnTo>
                  <a:pt x="4" y="1"/>
                </a:lnTo>
                <a:lnTo>
                  <a:pt x="4" y="1"/>
                </a:lnTo>
                <a:lnTo>
                  <a:pt x="4" y="0"/>
                </a:lnTo>
                <a:lnTo>
                  <a:pt x="2" y="0"/>
                </a:lnTo>
                <a:lnTo>
                  <a:pt x="2" y="1"/>
                </a:lnTo>
                <a:lnTo>
                  <a:pt x="1" y="1"/>
                </a:lnTo>
                <a:lnTo>
                  <a:pt x="1" y="1"/>
                </a:lnTo>
                <a:lnTo>
                  <a:pt x="0" y="1"/>
                </a:lnTo>
                <a:lnTo>
                  <a:pt x="0" y="4"/>
                </a:lnTo>
                <a:lnTo>
                  <a:pt x="1" y="4"/>
                </a:lnTo>
                <a:close/>
              </a:path>
            </a:pathLst>
          </a:custGeom>
          <a:solidFill>
            <a:srgbClr val="1F212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6" name="Freeform 9">
            <a:extLst>
              <a:ext uri="{FF2B5EF4-FFF2-40B4-BE49-F238E27FC236}">
                <a16:creationId xmlns:a16="http://schemas.microsoft.com/office/drawing/2014/main" id="{01961DB1-2212-E9F4-5E1B-84B4DBE9A5A6}"/>
              </a:ext>
            </a:extLst>
          </p:cNvPr>
          <p:cNvSpPr>
            <a:spLocks/>
          </p:cNvSpPr>
          <p:nvPr userDrawn="1"/>
        </p:nvSpPr>
        <p:spPr bwMode="auto">
          <a:xfrm>
            <a:off x="0" y="6049481"/>
            <a:ext cx="12409274" cy="779967"/>
          </a:xfrm>
          <a:custGeom>
            <a:avLst/>
            <a:gdLst/>
            <a:ahLst/>
            <a:cxnLst>
              <a:cxn ang="0">
                <a:pos x="0" y="0"/>
              </a:cxn>
              <a:cxn ang="0">
                <a:pos x="13122" y="0"/>
              </a:cxn>
              <a:cxn ang="0">
                <a:pos x="14028" y="617"/>
              </a:cxn>
              <a:cxn ang="0">
                <a:pos x="0" y="617"/>
              </a:cxn>
              <a:cxn ang="0">
                <a:pos x="0" y="0"/>
              </a:cxn>
            </a:cxnLst>
            <a:rect l="0" t="0" r="r" b="b"/>
            <a:pathLst>
              <a:path w="14028" h="617">
                <a:moveTo>
                  <a:pt x="0" y="0"/>
                </a:moveTo>
                <a:lnTo>
                  <a:pt x="13122" y="0"/>
                </a:lnTo>
                <a:lnTo>
                  <a:pt x="14028" y="617"/>
                </a:lnTo>
                <a:lnTo>
                  <a:pt x="0" y="617"/>
                </a:lnTo>
                <a:lnTo>
                  <a:pt x="0" y="0"/>
                </a:lnTo>
                <a:close/>
              </a:path>
            </a:pathLst>
          </a:custGeom>
          <a:solidFill>
            <a:srgbClr val="00405F"/>
          </a:solidFill>
          <a:ln w="9525">
            <a:noFill/>
            <a:round/>
            <a:headEnd/>
            <a:tailEnd/>
          </a:ln>
          <a:scene3d>
            <a:camera prst="orthographicFront"/>
            <a:lightRig rig="threePt" dir="t"/>
          </a:scene3d>
          <a:sp3d>
            <a:bevelT w="234950"/>
          </a:sp3d>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47" name="Picture 2" descr="NIE">
            <a:extLst>
              <a:ext uri="{FF2B5EF4-FFF2-40B4-BE49-F238E27FC236}">
                <a16:creationId xmlns:a16="http://schemas.microsoft.com/office/drawing/2014/main" id="{2A0F0D98-A540-3E17-1BE2-CDD87700DF2B}"/>
              </a:ext>
            </a:extLst>
          </p:cNvPr>
          <p:cNvPicPr>
            <a:picLocks noChangeAspect="1" noChangeArrowheads="1"/>
          </p:cNvPicPr>
          <p:nvPr userDrawn="1"/>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961282" y="-163086"/>
            <a:ext cx="2586487" cy="2586487"/>
          </a:xfrm>
          <a:prstGeom prst="rect">
            <a:avLst/>
          </a:prstGeom>
          <a:noFill/>
          <a:extLst>
            <a:ext uri="{909E8E84-426E-40DD-AFC4-6F175D3DCCD1}">
              <a14:hiddenFill xmlns:a14="http://schemas.microsoft.com/office/drawing/2010/main">
                <a:solidFill>
                  <a:srgbClr val="FFFFFF"/>
                </a:solidFill>
              </a14:hiddenFill>
            </a:ext>
          </a:extLst>
        </p:spPr>
      </p:pic>
      <p:sp>
        <p:nvSpPr>
          <p:cNvPr id="848" name="Line 2">
            <a:extLst>
              <a:ext uri="{FF2B5EF4-FFF2-40B4-BE49-F238E27FC236}">
                <a16:creationId xmlns:a16="http://schemas.microsoft.com/office/drawing/2014/main" id="{56FDB1EF-873D-9B89-DF98-1BEAF26BAD1E}"/>
              </a:ext>
            </a:extLst>
          </p:cNvPr>
          <p:cNvSpPr>
            <a:spLocks noChangeShapeType="1"/>
          </p:cNvSpPr>
          <p:nvPr userDrawn="1"/>
        </p:nvSpPr>
        <p:spPr bwMode="auto">
          <a:xfrm flipV="1">
            <a:off x="1325894" y="1228773"/>
            <a:ext cx="8542633" cy="65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49" name="Rectangle 3">
            <a:extLst>
              <a:ext uri="{FF2B5EF4-FFF2-40B4-BE49-F238E27FC236}">
                <a16:creationId xmlns:a16="http://schemas.microsoft.com/office/drawing/2014/main" id="{CDF9AECB-38C6-D9DE-3367-68F7884197AC}"/>
              </a:ext>
            </a:extLst>
          </p:cNvPr>
          <p:cNvSpPr>
            <a:spLocks noChangeArrowheads="1"/>
          </p:cNvSpPr>
          <p:nvPr userDrawn="1"/>
        </p:nvSpPr>
        <p:spPr bwMode="auto">
          <a:xfrm>
            <a:off x="736600" y="823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50" name="Rectangle 5">
            <a:extLst>
              <a:ext uri="{FF2B5EF4-FFF2-40B4-BE49-F238E27FC236}">
                <a16:creationId xmlns:a16="http://schemas.microsoft.com/office/drawing/2014/main" id="{CDAEF846-368B-3841-DA7B-F489934E19B8}"/>
              </a:ext>
            </a:extLst>
          </p:cNvPr>
          <p:cNvSpPr>
            <a:spLocks noChangeArrowheads="1"/>
          </p:cNvSpPr>
          <p:nvPr userDrawn="1"/>
        </p:nvSpPr>
        <p:spPr bwMode="auto">
          <a:xfrm>
            <a:off x="155547" y="6163565"/>
            <a:ext cx="9777100" cy="872034"/>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tab pos="2971800" algn="ctr"/>
                <a:tab pos="5943600" algn="r"/>
              </a:tabLst>
            </a:pPr>
            <a:r>
              <a:rPr lang="en-GB" sz="1800" b="1" dirty="0">
                <a:solidFill>
                  <a:schemeClr val="accent4">
                    <a:lumMod val="60000"/>
                    <a:lumOff val="40000"/>
                  </a:schemeClr>
                </a:solidFill>
                <a:effectLst/>
                <a:latin typeface="Calibri" panose="020F0502020204030204" pitchFamily="34" charset="0"/>
                <a:ea typeface="Times New Roman" panose="02020603050405020304" pitchFamily="18" charset="0"/>
              </a:rPr>
              <a:t>NIE – North Campus </a:t>
            </a:r>
            <a:r>
              <a:rPr lang="en-GB" sz="1800" dirty="0">
                <a:solidFill>
                  <a:schemeClr val="accent4">
                    <a:lumMod val="60000"/>
                    <a:lumOff val="40000"/>
                  </a:schemeClr>
                </a:solidFill>
                <a:effectLst/>
                <a:latin typeface="Arial" panose="020B0604020202020204" pitchFamily="34" charset="0"/>
                <a:ea typeface="Times New Roman" panose="02020603050405020304" pitchFamily="18" charset="0"/>
              </a:rPr>
              <a:t>No.50 (Part), Koorgalli village,  Hootagalli Industrial Area, Mysuru - 570018</a:t>
            </a:r>
            <a:endParaRPr kumimoji="0" lang="en-GB" altLang="en-US" sz="1800" b="1" i="0" u="none" strike="noStrike" cap="none" normalizeH="0" baseline="0" dirty="0" bmk="_Hlk169951327">
              <a:ln>
                <a:noFill/>
              </a:ln>
              <a:solidFill>
                <a:schemeClr val="bg2"/>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2971800" algn="ctr"/>
                <a:tab pos="5943600" algn="r"/>
              </a:tabLst>
            </a:pPr>
            <a:endParaRPr kumimoji="0" lang="en-GB" altLang="en-US" sz="1800" b="1" i="0" u="none" strike="noStrike" cap="none" normalizeH="0" baseline="0" dirty="0">
              <a:ln>
                <a:noFill/>
              </a:ln>
              <a:solidFill>
                <a:schemeClr val="bg2"/>
              </a:solidFill>
              <a:effectLst/>
              <a:latin typeface="Arial" panose="020B0604020202020204" pitchFamily="34" charset="0"/>
            </a:endParaRPr>
          </a:p>
        </p:txBody>
      </p:sp>
    </p:spTree>
    <p:extLst>
      <p:ext uri="{BB962C8B-B14F-4D97-AF65-F5344CB8AC3E}">
        <p14:creationId xmlns:p14="http://schemas.microsoft.com/office/powerpoint/2010/main" val="34766417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a:prstGeom prst="rect">
            <a:avLst/>
          </a:prstGeo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a:prstGeom prst="rect">
            <a:avLst/>
          </a:prstGeo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CECF48B-2BC5-4B3D-ADD0-5F09334E3CEB}" type="datetimeFigureOut">
              <a:rPr lang="en-IN" smtClean="0"/>
              <a:t>19-07-2024</a:t>
            </a:fld>
            <a:endParaRPr lang="en-IN"/>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A5D5FA6-C817-4BE9-B75F-624FFAB0A651}" type="slidenum">
              <a:rPr lang="en-IN" smtClean="0"/>
              <a:t>‹#›</a:t>
            </a:fld>
            <a:endParaRPr lang="en-IN"/>
          </a:p>
        </p:txBody>
      </p:sp>
    </p:spTree>
    <p:extLst>
      <p:ext uri="{BB962C8B-B14F-4D97-AF65-F5344CB8AC3E}">
        <p14:creationId xmlns:p14="http://schemas.microsoft.com/office/powerpoint/2010/main" val="52011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a:prstGeom prst="rect">
            <a:avLst/>
          </a:prstGeo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a:prstGeom prst="rect">
            <a:avLst/>
          </a:prstGeo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a:prstGeom prst="rect">
            <a:avLst/>
          </a:prstGeo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CECF48B-2BC5-4B3D-ADD0-5F09334E3CEB}" type="datetimeFigureOut">
              <a:rPr lang="en-IN" smtClean="0"/>
              <a:t>19-07-2024</a:t>
            </a:fld>
            <a:endParaRPr lang="en-IN"/>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A5D5FA6-C817-4BE9-B75F-624FFAB0A65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61038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a:prstGeom prst="rect">
            <a:avLst/>
          </a:prstGeo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a:prstGeom prst="rect">
            <a:avLst/>
          </a:prstGeo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CECF48B-2BC5-4B3D-ADD0-5F09334E3CEB}" type="datetimeFigureOut">
              <a:rPr lang="en-IN" smtClean="0"/>
              <a:t>19-07-2024</a:t>
            </a:fld>
            <a:endParaRPr lang="en-IN"/>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A5D5FA6-C817-4BE9-B75F-624FFAB0A651}" type="slidenum">
              <a:rPr lang="en-IN" smtClean="0"/>
              <a:t>‹#›</a:t>
            </a:fld>
            <a:endParaRPr lang="en-IN"/>
          </a:p>
        </p:txBody>
      </p:sp>
    </p:spTree>
    <p:extLst>
      <p:ext uri="{BB962C8B-B14F-4D97-AF65-F5344CB8AC3E}">
        <p14:creationId xmlns:p14="http://schemas.microsoft.com/office/powerpoint/2010/main" val="2960020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a:prstGeom prst="rect">
            <a:avLst/>
          </a:prstGeo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a:prstGeom prst="rect">
            <a:avLst/>
          </a:prstGeo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a:prstGeom prst="rect">
            <a:avLst/>
          </a:prstGeo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CECF48B-2BC5-4B3D-ADD0-5F09334E3CEB}" type="datetimeFigureOut">
              <a:rPr lang="en-IN" smtClean="0"/>
              <a:t>19-07-2024</a:t>
            </a:fld>
            <a:endParaRPr lang="en-IN"/>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A5D5FA6-C817-4BE9-B75F-624FFAB0A65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5236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a:prstGeom prst="rect">
            <a:avLst/>
          </a:prstGeo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a:prstGeom prst="rect">
            <a:avLst/>
          </a:prstGeo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a:prstGeom prst="rect">
            <a:avLst/>
          </a:prstGeo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CECF48B-2BC5-4B3D-ADD0-5F09334E3CEB}" type="datetimeFigureOut">
              <a:rPr lang="en-IN" smtClean="0"/>
              <a:t>19-07-2024</a:t>
            </a:fld>
            <a:endParaRPr lang="en-IN"/>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A5D5FA6-C817-4BE9-B75F-624FFAB0A651}" type="slidenum">
              <a:rPr lang="en-IN" smtClean="0"/>
              <a:t>‹#›</a:t>
            </a:fld>
            <a:endParaRPr lang="en-IN"/>
          </a:p>
        </p:txBody>
      </p:sp>
    </p:spTree>
    <p:extLst>
      <p:ext uri="{BB962C8B-B14F-4D97-AF65-F5344CB8AC3E}">
        <p14:creationId xmlns:p14="http://schemas.microsoft.com/office/powerpoint/2010/main" val="4243718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77334" y="2160589"/>
            <a:ext cx="8596668" cy="388077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CECF48B-2BC5-4B3D-ADD0-5F09334E3CEB}" type="datetimeFigureOut">
              <a:rPr lang="en-IN" smtClean="0"/>
              <a:t>19-07-2024</a:t>
            </a:fld>
            <a:endParaRPr lang="en-IN"/>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A5D5FA6-C817-4BE9-B75F-624FFAB0A651}" type="slidenum">
              <a:rPr lang="en-IN" smtClean="0"/>
              <a:t>‹#›</a:t>
            </a:fld>
            <a:endParaRPr lang="en-IN"/>
          </a:p>
        </p:txBody>
      </p:sp>
    </p:spTree>
    <p:extLst>
      <p:ext uri="{BB962C8B-B14F-4D97-AF65-F5344CB8AC3E}">
        <p14:creationId xmlns:p14="http://schemas.microsoft.com/office/powerpoint/2010/main" val="2457535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a:prstGeom prst="rect">
            <a:avLst/>
          </a:prstGeo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CECF48B-2BC5-4B3D-ADD0-5F09334E3CEB}" type="datetimeFigureOut">
              <a:rPr lang="en-IN" smtClean="0"/>
              <a:t>19-07-2024</a:t>
            </a:fld>
            <a:endParaRPr lang="en-IN"/>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A5D5FA6-C817-4BE9-B75F-624FFAB0A651}" type="slidenum">
              <a:rPr lang="en-IN" smtClean="0"/>
              <a:t>‹#›</a:t>
            </a:fld>
            <a:endParaRPr lang="en-IN"/>
          </a:p>
        </p:txBody>
      </p:sp>
    </p:spTree>
    <p:extLst>
      <p:ext uri="{BB962C8B-B14F-4D97-AF65-F5344CB8AC3E}">
        <p14:creationId xmlns:p14="http://schemas.microsoft.com/office/powerpoint/2010/main" val="279049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5993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7349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2CECF48B-2BC5-4B3D-ADD0-5F09334E3CEB}" type="datetimeFigureOut">
              <a:rPr lang="en-IN" smtClean="0"/>
              <a:t>19-07-2024</a:t>
            </a:fld>
            <a:endParaRPr lang="en-IN"/>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FA5D5FA6-C817-4BE9-B75F-624FFAB0A651}" type="slidenum">
              <a:rPr lang="en-IN" smtClean="0"/>
              <a:t>‹#›</a:t>
            </a:fld>
            <a:endParaRPr lang="en-IN"/>
          </a:p>
        </p:txBody>
      </p:sp>
    </p:spTree>
    <p:extLst>
      <p:ext uri="{BB962C8B-B14F-4D97-AF65-F5344CB8AC3E}">
        <p14:creationId xmlns:p14="http://schemas.microsoft.com/office/powerpoint/2010/main" val="16173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2CECF48B-2BC5-4B3D-ADD0-5F09334E3CEB}" type="datetimeFigureOut">
              <a:rPr lang="en-IN" smtClean="0"/>
              <a:t>19-07-2024</a:t>
            </a:fld>
            <a:endParaRPr lang="en-IN"/>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8590663" y="6041362"/>
            <a:ext cx="683339" cy="365125"/>
          </a:xfrm>
          <a:prstGeom prst="rect">
            <a:avLst/>
          </a:prstGeom>
        </p:spPr>
        <p:txBody>
          <a:bodyPr/>
          <a:lstStyle/>
          <a:p>
            <a:fld id="{FA5D5FA6-C817-4BE9-B75F-624FFAB0A651}" type="slidenum">
              <a:rPr lang="en-IN" smtClean="0"/>
              <a:t>‹#›</a:t>
            </a:fld>
            <a:endParaRPr lang="en-IN"/>
          </a:p>
        </p:txBody>
      </p:sp>
    </p:spTree>
    <p:extLst>
      <p:ext uri="{BB962C8B-B14F-4D97-AF65-F5344CB8AC3E}">
        <p14:creationId xmlns:p14="http://schemas.microsoft.com/office/powerpoint/2010/main" val="13554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2CECF48B-2BC5-4B3D-ADD0-5F09334E3CEB}" type="datetimeFigureOut">
              <a:rPr lang="en-IN" smtClean="0"/>
              <a:t>19-07-2024</a:t>
            </a:fld>
            <a:endParaRPr lang="en-IN"/>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8590663" y="6041362"/>
            <a:ext cx="683339" cy="365125"/>
          </a:xfrm>
          <a:prstGeom prst="rect">
            <a:avLst/>
          </a:prstGeom>
        </p:spPr>
        <p:txBody>
          <a:bodyPr/>
          <a:lstStyle/>
          <a:p>
            <a:fld id="{FA5D5FA6-C817-4BE9-B75F-624FFAB0A651}" type="slidenum">
              <a:rPr lang="en-IN" smtClean="0"/>
              <a:t>‹#›</a:t>
            </a:fld>
            <a:endParaRPr lang="en-IN"/>
          </a:p>
        </p:txBody>
      </p:sp>
    </p:spTree>
    <p:extLst>
      <p:ext uri="{BB962C8B-B14F-4D97-AF65-F5344CB8AC3E}">
        <p14:creationId xmlns:p14="http://schemas.microsoft.com/office/powerpoint/2010/main" val="420938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2CECF48B-2BC5-4B3D-ADD0-5F09334E3CEB}" type="datetimeFigureOut">
              <a:rPr lang="en-IN" smtClean="0"/>
              <a:t>19-07-2024</a:t>
            </a:fld>
            <a:endParaRPr lang="en-IN"/>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8590663" y="6041362"/>
            <a:ext cx="683339" cy="365125"/>
          </a:xfrm>
          <a:prstGeom prst="rect">
            <a:avLst/>
          </a:prstGeom>
        </p:spPr>
        <p:txBody>
          <a:bodyPr/>
          <a:lstStyle/>
          <a:p>
            <a:fld id="{FA5D5FA6-C817-4BE9-B75F-624FFAB0A651}" type="slidenum">
              <a:rPr lang="en-IN" smtClean="0"/>
              <a:t>‹#›</a:t>
            </a:fld>
            <a:endParaRPr lang="en-IN"/>
          </a:p>
        </p:txBody>
      </p:sp>
    </p:spTree>
    <p:extLst>
      <p:ext uri="{BB962C8B-B14F-4D97-AF65-F5344CB8AC3E}">
        <p14:creationId xmlns:p14="http://schemas.microsoft.com/office/powerpoint/2010/main" val="104513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a:prstGeom prst="rect">
            <a:avLst/>
          </a:prstGeo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a:prstGeom prst="rect">
            <a:avLst/>
          </a:prstGeo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2CECF48B-2BC5-4B3D-ADD0-5F09334E3CEB}" type="datetimeFigureOut">
              <a:rPr lang="en-IN" smtClean="0"/>
              <a:t>19-07-2024</a:t>
            </a:fld>
            <a:endParaRPr lang="en-IN"/>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FA5D5FA6-C817-4BE9-B75F-624FFAB0A651}" type="slidenum">
              <a:rPr lang="en-IN" smtClean="0"/>
              <a:t>‹#›</a:t>
            </a:fld>
            <a:endParaRPr lang="en-IN"/>
          </a:p>
        </p:txBody>
      </p:sp>
    </p:spTree>
    <p:extLst>
      <p:ext uri="{BB962C8B-B14F-4D97-AF65-F5344CB8AC3E}">
        <p14:creationId xmlns:p14="http://schemas.microsoft.com/office/powerpoint/2010/main" val="2330007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a:prstGeom prst="rect">
            <a:avLst/>
          </a:prstGeo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a:prstGeom prst="rect">
            <a:avLst/>
          </a:prstGeo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2CECF48B-2BC5-4B3D-ADD0-5F09334E3CEB}" type="datetimeFigureOut">
              <a:rPr lang="en-IN" smtClean="0"/>
              <a:t>19-07-2024</a:t>
            </a:fld>
            <a:endParaRPr lang="en-IN"/>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FA5D5FA6-C817-4BE9-B75F-624FFAB0A651}" type="slidenum">
              <a:rPr lang="en-IN" smtClean="0"/>
              <a:t>‹#›</a:t>
            </a:fld>
            <a:endParaRPr lang="en-IN"/>
          </a:p>
        </p:txBody>
      </p:sp>
    </p:spTree>
    <p:extLst>
      <p:ext uri="{BB962C8B-B14F-4D97-AF65-F5344CB8AC3E}">
        <p14:creationId xmlns:p14="http://schemas.microsoft.com/office/powerpoint/2010/main" val="283375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5">
            <a:extLst>
              <a:ext uri="{FF2B5EF4-FFF2-40B4-BE49-F238E27FC236}">
                <a16:creationId xmlns:a16="http://schemas.microsoft.com/office/drawing/2014/main" id="{F5AFE609-CFCF-0683-95DD-8DE2CDFEA36A}"/>
              </a:ext>
            </a:extLst>
          </p:cNvPr>
          <p:cNvSpPr/>
          <p:nvPr userDrawn="1"/>
        </p:nvSpPr>
        <p:spPr>
          <a:xfrm>
            <a:off x="10811554" y="37868"/>
            <a:ext cx="1371491"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00B0F0">
              <a:alpha val="20000"/>
            </a:srgbClr>
          </a:solidFill>
          <a:ln>
            <a:noFill/>
          </a:ln>
          <a:effectLst/>
          <a:scene3d>
            <a:camera prst="orthographicFront"/>
            <a:lightRig rig="threePt" dir="t"/>
          </a:scene3d>
          <a:sp3d>
            <a:bevelT w="234950" prst="relaxedInset"/>
          </a:sp3d>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 name="Isosceles Triangle 2">
            <a:extLst>
              <a:ext uri="{FF2B5EF4-FFF2-40B4-BE49-F238E27FC236}">
                <a16:creationId xmlns:a16="http://schemas.microsoft.com/office/drawing/2014/main" id="{24E0C058-C74D-6897-C54F-CD971AEA7DD5}"/>
              </a:ext>
            </a:extLst>
          </p:cNvPr>
          <p:cNvSpPr/>
          <p:nvPr userDrawn="1"/>
        </p:nvSpPr>
        <p:spPr>
          <a:xfrm rot="10800000">
            <a:off x="53897" y="0"/>
            <a:ext cx="842596" cy="5666154"/>
          </a:xfrm>
          <a:prstGeom prst="triangle">
            <a:avLst>
              <a:gd name="adj" fmla="val 100000"/>
            </a:avLst>
          </a:prstGeom>
          <a:solidFill>
            <a:srgbClr val="97D2FF">
              <a:alpha val="84706"/>
            </a:srgbClr>
          </a:solidFill>
          <a:ln>
            <a:noFill/>
          </a:ln>
          <a:effectLst/>
          <a:scene3d>
            <a:camera prst="orthographicFront"/>
            <a:lightRig rig="threePt" dir="t"/>
          </a:scene3d>
          <a:sp3d>
            <a:bevelT w="234950"/>
          </a:sp3d>
        </p:spPr>
        <p:style>
          <a:lnRef idx="1">
            <a:schemeClr val="accent1"/>
          </a:lnRef>
          <a:fillRef idx="3">
            <a:schemeClr val="accent1"/>
          </a:fillRef>
          <a:effectRef idx="2">
            <a:schemeClr val="accent1"/>
          </a:effectRef>
          <a:fontRef idx="minor">
            <a:schemeClr val="lt1"/>
          </a:fontRef>
        </p:style>
      </p:sp>
      <p:sp>
        <p:nvSpPr>
          <p:cNvPr id="647" name="Freeform 9">
            <a:extLst>
              <a:ext uri="{FF2B5EF4-FFF2-40B4-BE49-F238E27FC236}">
                <a16:creationId xmlns:a16="http://schemas.microsoft.com/office/drawing/2014/main" id="{13EEEA57-D8EA-99D0-4FD0-61D64A1FD028}"/>
              </a:ext>
            </a:extLst>
          </p:cNvPr>
          <p:cNvSpPr>
            <a:spLocks/>
          </p:cNvSpPr>
          <p:nvPr userDrawn="1"/>
        </p:nvSpPr>
        <p:spPr bwMode="auto">
          <a:xfrm>
            <a:off x="0" y="6084654"/>
            <a:ext cx="12409274" cy="779967"/>
          </a:xfrm>
          <a:custGeom>
            <a:avLst/>
            <a:gdLst/>
            <a:ahLst/>
            <a:cxnLst>
              <a:cxn ang="0">
                <a:pos x="0" y="0"/>
              </a:cxn>
              <a:cxn ang="0">
                <a:pos x="13122" y="0"/>
              </a:cxn>
              <a:cxn ang="0">
                <a:pos x="14028" y="617"/>
              </a:cxn>
              <a:cxn ang="0">
                <a:pos x="0" y="617"/>
              </a:cxn>
              <a:cxn ang="0">
                <a:pos x="0" y="0"/>
              </a:cxn>
            </a:cxnLst>
            <a:rect l="0" t="0" r="r" b="b"/>
            <a:pathLst>
              <a:path w="14028" h="617">
                <a:moveTo>
                  <a:pt x="0" y="0"/>
                </a:moveTo>
                <a:lnTo>
                  <a:pt x="13122" y="0"/>
                </a:lnTo>
                <a:lnTo>
                  <a:pt x="14028" y="617"/>
                </a:lnTo>
                <a:lnTo>
                  <a:pt x="0" y="617"/>
                </a:lnTo>
                <a:lnTo>
                  <a:pt x="0" y="0"/>
                </a:lnTo>
                <a:close/>
              </a:path>
            </a:pathLst>
          </a:custGeom>
          <a:solidFill>
            <a:srgbClr val="00405F"/>
          </a:solidFill>
          <a:ln w="9525">
            <a:noFill/>
            <a:round/>
            <a:headEnd/>
            <a:tailEnd/>
          </a:ln>
          <a:scene3d>
            <a:camera prst="orthographicFront"/>
            <a:lightRig rig="threePt" dir="t"/>
          </a:scene3d>
          <a:sp3d>
            <a:bevelT w="234950"/>
          </a:sp3d>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648" name="Picture 2" descr="NIE">
            <a:extLst>
              <a:ext uri="{FF2B5EF4-FFF2-40B4-BE49-F238E27FC236}">
                <a16:creationId xmlns:a16="http://schemas.microsoft.com/office/drawing/2014/main" id="{37C0094E-1A50-6C34-7934-33C2C72D6716}"/>
              </a:ext>
            </a:extLst>
          </p:cNvPr>
          <p:cNvPicPr>
            <a:picLocks noChangeAspect="1" noChangeArrowheads="1"/>
          </p:cNvPicPr>
          <p:nvPr userDrawn="1"/>
        </p:nvPicPr>
        <p:blipFill>
          <a:blip r:embed="rId18">
            <a:clrChange>
              <a:clrFrom>
                <a:srgbClr val="FFFFFF"/>
              </a:clrFrom>
              <a:clrTo>
                <a:srgbClr val="FFFFFF">
                  <a:alpha val="0"/>
                </a:srgbClr>
              </a:clrTo>
            </a:clrChange>
            <a:extLst>
              <a:ext uri="{BEBA8EAE-BF5A-486C-A8C5-ECC9F3942E4B}">
                <a14:imgProps xmlns:a14="http://schemas.microsoft.com/office/drawing/2010/main">
                  <a14:imgLayer r:embed="rId19">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959694" y="-144152"/>
            <a:ext cx="2586487" cy="2586487"/>
          </a:xfrm>
          <a:prstGeom prst="rect">
            <a:avLst/>
          </a:prstGeom>
          <a:noFill/>
          <a:extLst>
            <a:ext uri="{909E8E84-426E-40DD-AFC4-6F175D3DCCD1}">
              <a14:hiddenFill xmlns:a14="http://schemas.microsoft.com/office/drawing/2010/main">
                <a:solidFill>
                  <a:srgbClr val="FFFFFF"/>
                </a:solidFill>
              </a14:hiddenFill>
            </a:ext>
          </a:extLst>
        </p:spPr>
      </p:pic>
      <p:sp>
        <p:nvSpPr>
          <p:cNvPr id="649" name="Rectangle 5">
            <a:extLst>
              <a:ext uri="{FF2B5EF4-FFF2-40B4-BE49-F238E27FC236}">
                <a16:creationId xmlns:a16="http://schemas.microsoft.com/office/drawing/2014/main" id="{03493988-6D56-4752-B774-06B560A09A04}"/>
              </a:ext>
            </a:extLst>
          </p:cNvPr>
          <p:cNvSpPr>
            <a:spLocks noChangeArrowheads="1"/>
          </p:cNvSpPr>
          <p:nvPr userDrawn="1"/>
        </p:nvSpPr>
        <p:spPr bwMode="auto">
          <a:xfrm>
            <a:off x="53896" y="6145011"/>
            <a:ext cx="1930080" cy="463075"/>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tab pos="2971800" algn="ctr"/>
                <a:tab pos="5943600" algn="r"/>
              </a:tabLst>
            </a:pPr>
            <a:r>
              <a:rPr kumimoji="0" lang="en-GB" altLang="en-US" sz="1800" b="1" i="0" u="none" strike="noStrike" cap="none" normalizeH="0" baseline="0" dirty="0" bmk="_Hlk169951327">
                <a:ln>
                  <a:noFill/>
                </a:ln>
                <a:solidFill>
                  <a:schemeClr val="accent4">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rPr>
              <a:t>MCA, NIE, Mysuru</a:t>
            </a:r>
            <a:endParaRPr kumimoji="0" lang="en-GB" altLang="en-US" sz="1800" b="1" i="0" u="none" strike="noStrike" cap="none" normalizeH="0" baseline="0" dirty="0">
              <a:ln>
                <a:noFill/>
              </a:ln>
              <a:solidFill>
                <a:schemeClr val="accent4">
                  <a:lumMod val="60000"/>
                  <a:lumOff val="40000"/>
                </a:schemeClr>
              </a:solidFill>
              <a:effectLst/>
              <a:latin typeface="Arial" panose="020B0604020202020204" pitchFamily="34" charset="0"/>
            </a:endParaRPr>
          </a:p>
        </p:txBody>
      </p:sp>
    </p:spTree>
    <p:extLst>
      <p:ext uri="{BB962C8B-B14F-4D97-AF65-F5344CB8AC3E}">
        <p14:creationId xmlns:p14="http://schemas.microsoft.com/office/powerpoint/2010/main" val="157116606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Box 203">
            <a:extLst>
              <a:ext uri="{FF2B5EF4-FFF2-40B4-BE49-F238E27FC236}">
                <a16:creationId xmlns:a16="http://schemas.microsoft.com/office/drawing/2014/main" id="{280D9492-A98F-D35C-0205-3C4948018BF0}"/>
              </a:ext>
            </a:extLst>
          </p:cNvPr>
          <p:cNvSpPr txBox="1"/>
          <p:nvPr/>
        </p:nvSpPr>
        <p:spPr>
          <a:xfrm>
            <a:off x="1302034" y="3429000"/>
            <a:ext cx="9587931" cy="1384995"/>
          </a:xfrm>
          <a:prstGeom prst="rect">
            <a:avLst/>
          </a:prstGeom>
          <a:noFill/>
        </p:spPr>
        <p:txBody>
          <a:bodyPr wrap="square">
            <a:spAutoFit/>
          </a:bodyPr>
          <a:lstStyle/>
          <a:p>
            <a:pPr algn="ctr"/>
            <a:r>
              <a:rPr lang="en-GB" sz="2400" b="1" dirty="0">
                <a:effectLst/>
                <a:latin typeface="Calibri" panose="020F0502020204030204" pitchFamily="34" charset="0"/>
                <a:ea typeface="Times New Roman" panose="02020603050405020304" pitchFamily="18" charset="0"/>
                <a:cs typeface="Times New Roman" panose="02020603050405020304" pitchFamily="18" charset="0"/>
              </a:rPr>
              <a:t>Department of Master of Computer Applications </a:t>
            </a:r>
          </a:p>
          <a:p>
            <a:pPr algn="ctr"/>
            <a:r>
              <a:rPr lang="en-US" sz="2000" b="1" dirty="0"/>
              <a:t>Under the Guidance of</a:t>
            </a:r>
          </a:p>
          <a:p>
            <a:pPr algn="ctr"/>
            <a:r>
              <a:rPr lang="en-US" sz="2000" b="1" dirty="0"/>
              <a:t>Ms. Sandhya N</a:t>
            </a:r>
          </a:p>
          <a:p>
            <a:pPr algn="ctr"/>
            <a:r>
              <a:rPr lang="en-US" sz="2000" b="1" dirty="0"/>
              <a:t>Assistant Professor</a:t>
            </a:r>
          </a:p>
        </p:txBody>
      </p:sp>
      <p:sp>
        <p:nvSpPr>
          <p:cNvPr id="211" name="TextBox 210">
            <a:extLst>
              <a:ext uri="{FF2B5EF4-FFF2-40B4-BE49-F238E27FC236}">
                <a16:creationId xmlns:a16="http://schemas.microsoft.com/office/drawing/2014/main" id="{96AE98F5-296E-519D-3328-3E546B1B19FA}"/>
              </a:ext>
            </a:extLst>
          </p:cNvPr>
          <p:cNvSpPr txBox="1"/>
          <p:nvPr/>
        </p:nvSpPr>
        <p:spPr>
          <a:xfrm>
            <a:off x="8127498" y="4706386"/>
            <a:ext cx="7607300" cy="1295868"/>
          </a:xfrm>
          <a:prstGeom prst="rect">
            <a:avLst/>
          </a:prstGeom>
          <a:noFill/>
        </p:spPr>
        <p:txBody>
          <a:bodyPr wrap="square">
            <a:spAutoFit/>
          </a:bodyPr>
          <a:lstStyle/>
          <a:p>
            <a:pPr>
              <a:lnSpc>
                <a:spcPct val="150000"/>
              </a:lnSpc>
            </a:pPr>
            <a:r>
              <a:rPr lang="en-IN" b="1" dirty="0"/>
              <a:t>Presented by:</a:t>
            </a:r>
          </a:p>
          <a:p>
            <a:pPr>
              <a:lnSpc>
                <a:spcPct val="150000"/>
              </a:lnSpc>
            </a:pPr>
            <a:r>
              <a:rPr lang="en-IN" b="1" dirty="0"/>
              <a:t>Student Name: Shrivatsa Bhat</a:t>
            </a:r>
          </a:p>
          <a:p>
            <a:pPr>
              <a:lnSpc>
                <a:spcPct val="150000"/>
              </a:lnSpc>
            </a:pPr>
            <a:r>
              <a:rPr lang="en-IN" b="1" dirty="0"/>
              <a:t>USN: 4NI22MC096</a:t>
            </a:r>
          </a:p>
        </p:txBody>
      </p:sp>
      <p:sp>
        <p:nvSpPr>
          <p:cNvPr id="2" name="Rectangle: Rounded Corners 1">
            <a:extLst>
              <a:ext uri="{FF2B5EF4-FFF2-40B4-BE49-F238E27FC236}">
                <a16:creationId xmlns:a16="http://schemas.microsoft.com/office/drawing/2014/main" id="{1D965351-53AB-E97B-C055-39A060F2D8F2}"/>
              </a:ext>
            </a:extLst>
          </p:cNvPr>
          <p:cNvSpPr/>
          <p:nvPr/>
        </p:nvSpPr>
        <p:spPr>
          <a:xfrm>
            <a:off x="1184416" y="1788160"/>
            <a:ext cx="9335486" cy="1402080"/>
          </a:xfrm>
          <a:prstGeom prst="roundRect">
            <a:avLst/>
          </a:prstGeom>
          <a:solidFill>
            <a:srgbClr val="97D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D4BC4BF-32A2-5539-EA7B-1CFE07BB8ABA}"/>
              </a:ext>
            </a:extLst>
          </p:cNvPr>
          <p:cNvSpPr txBox="1"/>
          <p:nvPr/>
        </p:nvSpPr>
        <p:spPr>
          <a:xfrm>
            <a:off x="1833052" y="2107609"/>
            <a:ext cx="8038214" cy="523220"/>
          </a:xfrm>
          <a:prstGeom prst="rect">
            <a:avLst/>
          </a:prstGeom>
          <a:noFill/>
        </p:spPr>
        <p:txBody>
          <a:bodyPr wrap="square" rtlCol="0">
            <a:spAutoFit/>
          </a:bodyPr>
          <a:lstStyle/>
          <a:p>
            <a:pPr algn="ctr"/>
            <a:r>
              <a:rPr lang="en-IN" sz="2800" b="1" dirty="0"/>
              <a:t>     ARECANUT QUALITY AND PRICE PREDICTION</a:t>
            </a:r>
          </a:p>
        </p:txBody>
      </p:sp>
    </p:spTree>
    <p:extLst>
      <p:ext uri="{BB962C8B-B14F-4D97-AF65-F5344CB8AC3E}">
        <p14:creationId xmlns:p14="http://schemas.microsoft.com/office/powerpoint/2010/main" val="258656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45C884C-96D5-C3C1-A607-59F672C1E8B9}"/>
              </a:ext>
            </a:extLst>
          </p:cNvPr>
          <p:cNvSpPr>
            <a:spLocks noChangeArrowheads="1"/>
          </p:cNvSpPr>
          <p:nvPr/>
        </p:nvSpPr>
        <p:spPr bwMode="auto">
          <a:xfrm>
            <a:off x="1112108" y="1929532"/>
            <a:ext cx="979478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Imports and Setup</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Uses TensorFlow and Keras for deep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Defines directories and categories for arecanut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Preprocessing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Uses </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ImageDataGenerator for data augmentation on training images (rescaling, flipping, rotation,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Prepares data generators for training, validation, and testing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Model Definition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Loads the VGG16 model without the top layer, using pre-trained weights.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Freezes the VGG16 layers to prevent them from being retrained.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A5A9112-52A9-7351-6A47-87E0FAB5840A}"/>
              </a:ext>
            </a:extLst>
          </p:cNvPr>
          <p:cNvSpPr txBox="1"/>
          <p:nvPr/>
        </p:nvSpPr>
        <p:spPr>
          <a:xfrm>
            <a:off x="1227436" y="568411"/>
            <a:ext cx="4308389" cy="1200329"/>
          </a:xfrm>
          <a:prstGeom prst="rect">
            <a:avLst/>
          </a:prstGeom>
          <a:noFill/>
        </p:spPr>
        <p:txBody>
          <a:bodyPr wrap="square" rtlCol="0">
            <a:spAutoFit/>
          </a:bodyPr>
          <a:lstStyle/>
          <a:p>
            <a:r>
              <a:rPr lang="en-IN" sz="3600" dirty="0">
                <a:cs typeface="Times New Roman" panose="02020603050405020304" pitchFamily="18" charset="0"/>
              </a:rPr>
              <a:t>Implementation</a:t>
            </a:r>
          </a:p>
          <a:p>
            <a:endParaRPr lang="en-IN" sz="3600" dirty="0"/>
          </a:p>
        </p:txBody>
      </p:sp>
    </p:spTree>
    <p:extLst>
      <p:ext uri="{BB962C8B-B14F-4D97-AF65-F5344CB8AC3E}">
        <p14:creationId xmlns:p14="http://schemas.microsoft.com/office/powerpoint/2010/main" val="401404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FE779-CD62-1AFC-EE81-A434542A4699}"/>
              </a:ext>
            </a:extLst>
          </p:cNvPr>
          <p:cNvSpPr txBox="1"/>
          <p:nvPr/>
        </p:nvSpPr>
        <p:spPr>
          <a:xfrm>
            <a:off x="1845276" y="1474573"/>
            <a:ext cx="8262551" cy="255454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Training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Utilizes early stopping to prevent overfitting by monitoring validation loss.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Trains the model using the training data generator.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Evaluation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Evaluates the model's performance on the test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Saves the trained model for future use.</a:t>
            </a:r>
          </a:p>
          <a:p>
            <a:endParaRPr lang="en-IN" sz="2000" dirty="0"/>
          </a:p>
        </p:txBody>
      </p:sp>
    </p:spTree>
    <p:extLst>
      <p:ext uri="{BB962C8B-B14F-4D97-AF65-F5344CB8AC3E}">
        <p14:creationId xmlns:p14="http://schemas.microsoft.com/office/powerpoint/2010/main" val="265283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42404-5673-0FE8-8D7A-578B2025FCAD}"/>
              </a:ext>
            </a:extLst>
          </p:cNvPr>
          <p:cNvSpPr txBox="1"/>
          <p:nvPr/>
        </p:nvSpPr>
        <p:spPr>
          <a:xfrm>
            <a:off x="1021492" y="247136"/>
            <a:ext cx="3031524" cy="1200329"/>
          </a:xfrm>
          <a:prstGeom prst="rect">
            <a:avLst/>
          </a:prstGeom>
          <a:noFill/>
        </p:spPr>
        <p:txBody>
          <a:bodyPr wrap="square" rtlCol="0">
            <a:spAutoFit/>
          </a:bodyPr>
          <a:lstStyle/>
          <a:p>
            <a:r>
              <a:rPr lang="en-IN" sz="3600" dirty="0">
                <a:cs typeface="Times New Roman" panose="02020603050405020304" pitchFamily="18" charset="0"/>
              </a:rPr>
              <a:t>Screen Shots</a:t>
            </a:r>
          </a:p>
          <a:p>
            <a:endParaRPr lang="en-IN" sz="3600" dirty="0"/>
          </a:p>
        </p:txBody>
      </p:sp>
      <p:pic>
        <p:nvPicPr>
          <p:cNvPr id="4" name="Picture 3">
            <a:extLst>
              <a:ext uri="{FF2B5EF4-FFF2-40B4-BE49-F238E27FC236}">
                <a16:creationId xmlns:a16="http://schemas.microsoft.com/office/drawing/2014/main" id="{340BCD5D-B6EE-4802-20AC-1016F2958ECF}"/>
              </a:ext>
            </a:extLst>
          </p:cNvPr>
          <p:cNvPicPr>
            <a:picLocks noChangeAspect="1"/>
          </p:cNvPicPr>
          <p:nvPr/>
        </p:nvPicPr>
        <p:blipFill rotWithShape="1">
          <a:blip r:embed="rId2">
            <a:extLst>
              <a:ext uri="{28A0092B-C50C-407E-A947-70E740481C1C}">
                <a14:useLocalDpi xmlns:a14="http://schemas.microsoft.com/office/drawing/2010/main" val="0"/>
              </a:ext>
            </a:extLst>
          </a:blip>
          <a:srcRect t="11775" r="3446" b="4573"/>
          <a:stretch/>
        </p:blipFill>
        <p:spPr>
          <a:xfrm>
            <a:off x="774158" y="1194486"/>
            <a:ext cx="5222990" cy="2891483"/>
          </a:xfrm>
          <a:prstGeom prst="rect">
            <a:avLst/>
          </a:prstGeom>
        </p:spPr>
      </p:pic>
      <p:pic>
        <p:nvPicPr>
          <p:cNvPr id="6" name="Picture 5">
            <a:extLst>
              <a:ext uri="{FF2B5EF4-FFF2-40B4-BE49-F238E27FC236}">
                <a16:creationId xmlns:a16="http://schemas.microsoft.com/office/drawing/2014/main" id="{72459488-9699-EF40-C96E-42B7ECD5DB99}"/>
              </a:ext>
            </a:extLst>
          </p:cNvPr>
          <p:cNvPicPr>
            <a:picLocks noChangeAspect="1"/>
          </p:cNvPicPr>
          <p:nvPr/>
        </p:nvPicPr>
        <p:blipFill rotWithShape="1">
          <a:blip r:embed="rId3">
            <a:extLst>
              <a:ext uri="{28A0092B-C50C-407E-A947-70E740481C1C}">
                <a14:useLocalDpi xmlns:a14="http://schemas.microsoft.com/office/drawing/2010/main" val="0"/>
              </a:ext>
            </a:extLst>
          </a:blip>
          <a:srcRect t="12653" r="2988" b="5161"/>
          <a:stretch/>
        </p:blipFill>
        <p:spPr>
          <a:xfrm>
            <a:off x="6096000" y="2982097"/>
            <a:ext cx="5341450" cy="2891483"/>
          </a:xfrm>
          <a:prstGeom prst="rect">
            <a:avLst/>
          </a:prstGeom>
        </p:spPr>
      </p:pic>
    </p:spTree>
    <p:extLst>
      <p:ext uri="{BB962C8B-B14F-4D97-AF65-F5344CB8AC3E}">
        <p14:creationId xmlns:p14="http://schemas.microsoft.com/office/powerpoint/2010/main" val="351064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DD061E4-28E3-6AC0-3D97-21890EE5396E}"/>
              </a:ext>
            </a:extLst>
          </p:cNvPr>
          <p:cNvPicPr>
            <a:picLocks noChangeAspect="1"/>
          </p:cNvPicPr>
          <p:nvPr/>
        </p:nvPicPr>
        <p:blipFill rotWithShape="1">
          <a:blip r:embed="rId2">
            <a:extLst>
              <a:ext uri="{28A0092B-C50C-407E-A947-70E740481C1C}">
                <a14:useLocalDpi xmlns:a14="http://schemas.microsoft.com/office/drawing/2010/main" val="0"/>
              </a:ext>
            </a:extLst>
          </a:blip>
          <a:srcRect t="12610" r="3924" b="5431"/>
          <a:stretch/>
        </p:blipFill>
        <p:spPr>
          <a:xfrm>
            <a:off x="884615" y="321221"/>
            <a:ext cx="5420492" cy="2954682"/>
          </a:xfrm>
          <a:prstGeom prst="rect">
            <a:avLst/>
          </a:prstGeom>
          <a:ln w="28575">
            <a:solidFill>
              <a:schemeClr val="tx1"/>
            </a:solidFill>
          </a:ln>
        </p:spPr>
      </p:pic>
      <p:pic>
        <p:nvPicPr>
          <p:cNvPr id="12" name="Picture 11">
            <a:extLst>
              <a:ext uri="{FF2B5EF4-FFF2-40B4-BE49-F238E27FC236}">
                <a16:creationId xmlns:a16="http://schemas.microsoft.com/office/drawing/2014/main" id="{36D76F6D-EEE5-C225-5261-4096A5D4884A}"/>
              </a:ext>
            </a:extLst>
          </p:cNvPr>
          <p:cNvPicPr>
            <a:picLocks noChangeAspect="1"/>
          </p:cNvPicPr>
          <p:nvPr/>
        </p:nvPicPr>
        <p:blipFill rotWithShape="1">
          <a:blip r:embed="rId3">
            <a:extLst>
              <a:ext uri="{28A0092B-C50C-407E-A947-70E740481C1C}">
                <a14:useLocalDpi xmlns:a14="http://schemas.microsoft.com/office/drawing/2010/main" val="0"/>
              </a:ext>
            </a:extLst>
          </a:blip>
          <a:srcRect t="11624" r="4231" b="4288"/>
          <a:stretch/>
        </p:blipFill>
        <p:spPr>
          <a:xfrm>
            <a:off x="3838832" y="3495578"/>
            <a:ext cx="5420492" cy="3041201"/>
          </a:xfrm>
          <a:prstGeom prst="rect">
            <a:avLst/>
          </a:prstGeom>
          <a:ln w="28575">
            <a:solidFill>
              <a:schemeClr val="tx1"/>
            </a:solidFill>
          </a:ln>
        </p:spPr>
      </p:pic>
      <p:pic>
        <p:nvPicPr>
          <p:cNvPr id="10" name="Picture 9">
            <a:extLst>
              <a:ext uri="{FF2B5EF4-FFF2-40B4-BE49-F238E27FC236}">
                <a16:creationId xmlns:a16="http://schemas.microsoft.com/office/drawing/2014/main" id="{808F3323-8673-404B-BDC0-5CF0489E4A83}"/>
              </a:ext>
            </a:extLst>
          </p:cNvPr>
          <p:cNvPicPr>
            <a:picLocks noChangeAspect="1"/>
          </p:cNvPicPr>
          <p:nvPr/>
        </p:nvPicPr>
        <p:blipFill rotWithShape="1">
          <a:blip r:embed="rId4">
            <a:extLst>
              <a:ext uri="{28A0092B-C50C-407E-A947-70E740481C1C}">
                <a14:useLocalDpi xmlns:a14="http://schemas.microsoft.com/office/drawing/2010/main" val="0"/>
              </a:ext>
            </a:extLst>
          </a:blip>
          <a:srcRect t="13363" r="3898" b="6904"/>
          <a:stretch/>
        </p:blipFill>
        <p:spPr>
          <a:xfrm>
            <a:off x="6656178" y="321221"/>
            <a:ext cx="5420492" cy="2954682"/>
          </a:xfrm>
          <a:prstGeom prst="rect">
            <a:avLst/>
          </a:prstGeom>
          <a:ln w="28575">
            <a:solidFill>
              <a:schemeClr val="tx1"/>
            </a:solidFill>
          </a:ln>
        </p:spPr>
      </p:pic>
    </p:spTree>
    <p:extLst>
      <p:ext uri="{BB962C8B-B14F-4D97-AF65-F5344CB8AC3E}">
        <p14:creationId xmlns:p14="http://schemas.microsoft.com/office/powerpoint/2010/main" val="152910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A7ECD-AD1A-070E-9881-8094B4E53E31}"/>
              </a:ext>
            </a:extLst>
          </p:cNvPr>
          <p:cNvSpPr txBox="1"/>
          <p:nvPr/>
        </p:nvSpPr>
        <p:spPr>
          <a:xfrm>
            <a:off x="1532238" y="584886"/>
            <a:ext cx="3270421" cy="1200329"/>
          </a:xfrm>
          <a:prstGeom prst="rect">
            <a:avLst/>
          </a:prstGeom>
          <a:noFill/>
        </p:spPr>
        <p:txBody>
          <a:bodyPr wrap="square" rtlCol="0">
            <a:spAutoFit/>
          </a:bodyPr>
          <a:lstStyle/>
          <a:p>
            <a:r>
              <a:rPr lang="en-IN" sz="3600" dirty="0">
                <a:cs typeface="Times New Roman" panose="02020603050405020304" pitchFamily="18" charset="0"/>
              </a:rPr>
              <a:t>Conclusion</a:t>
            </a:r>
          </a:p>
          <a:p>
            <a:endParaRPr lang="en-IN" sz="3600" dirty="0"/>
          </a:p>
        </p:txBody>
      </p:sp>
      <p:sp>
        <p:nvSpPr>
          <p:cNvPr id="3" name="TextBox 2">
            <a:extLst>
              <a:ext uri="{FF2B5EF4-FFF2-40B4-BE49-F238E27FC236}">
                <a16:creationId xmlns:a16="http://schemas.microsoft.com/office/drawing/2014/main" id="{772F060A-DD7D-ABD0-F476-EBA690C83B78}"/>
              </a:ext>
            </a:extLst>
          </p:cNvPr>
          <p:cNvSpPr txBox="1"/>
          <p:nvPr/>
        </p:nvSpPr>
        <p:spPr>
          <a:xfrm>
            <a:off x="1532238" y="2133601"/>
            <a:ext cx="7768281" cy="2308324"/>
          </a:xfrm>
          <a:prstGeom prst="rect">
            <a:avLst/>
          </a:prstGeom>
          <a:noFill/>
        </p:spPr>
        <p:txBody>
          <a:bodyPr wrap="square" rtlCol="0">
            <a:spAutoFit/>
          </a:bodyPr>
          <a:lstStyle/>
          <a:p>
            <a:r>
              <a:rPr lang="en-US" sz="2400" dirty="0"/>
              <a:t>By integrating advanced image processing techniques and predictive analytics, we aim to streamline arecanut assessment and enhance market transparency. This innovative approach not only saves time and labor but also improves the accuracy of quality grading and price predictions.</a:t>
            </a:r>
            <a:endParaRPr lang="en-IN" sz="2400" dirty="0"/>
          </a:p>
        </p:txBody>
      </p:sp>
    </p:spTree>
    <p:extLst>
      <p:ext uri="{BB962C8B-B14F-4D97-AF65-F5344CB8AC3E}">
        <p14:creationId xmlns:p14="http://schemas.microsoft.com/office/powerpoint/2010/main" val="168442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04EB9-1F47-80A1-8FF5-3025D0C6166E}"/>
              </a:ext>
            </a:extLst>
          </p:cNvPr>
          <p:cNvSpPr txBox="1"/>
          <p:nvPr/>
        </p:nvSpPr>
        <p:spPr>
          <a:xfrm>
            <a:off x="1746422" y="486032"/>
            <a:ext cx="3641124" cy="1200329"/>
          </a:xfrm>
          <a:prstGeom prst="rect">
            <a:avLst/>
          </a:prstGeom>
          <a:noFill/>
        </p:spPr>
        <p:txBody>
          <a:bodyPr wrap="square" rtlCol="0">
            <a:spAutoFit/>
          </a:bodyPr>
          <a:lstStyle/>
          <a:p>
            <a:r>
              <a:rPr lang="en-IN" sz="3600" dirty="0">
                <a:cs typeface="Times New Roman" panose="02020603050405020304" pitchFamily="18" charset="0"/>
              </a:rPr>
              <a:t>References</a:t>
            </a:r>
          </a:p>
          <a:p>
            <a:endParaRPr lang="en-IN" sz="3600" dirty="0"/>
          </a:p>
        </p:txBody>
      </p:sp>
      <p:sp>
        <p:nvSpPr>
          <p:cNvPr id="3" name="TextBox 2">
            <a:extLst>
              <a:ext uri="{FF2B5EF4-FFF2-40B4-BE49-F238E27FC236}">
                <a16:creationId xmlns:a16="http://schemas.microsoft.com/office/drawing/2014/main" id="{2679BF20-37B1-6CC1-BD6B-E87292983A32}"/>
              </a:ext>
            </a:extLst>
          </p:cNvPr>
          <p:cNvSpPr txBox="1"/>
          <p:nvPr/>
        </p:nvSpPr>
        <p:spPr>
          <a:xfrm>
            <a:off x="1589903" y="1334529"/>
            <a:ext cx="9020433" cy="7155805"/>
          </a:xfrm>
          <a:prstGeom prst="rect">
            <a:avLst/>
          </a:prstGeom>
          <a:noFill/>
        </p:spPr>
        <p:txBody>
          <a:bodyPr wrap="square" rtlCol="0">
            <a:spAutoFit/>
          </a:bodyPr>
          <a:lstStyle/>
          <a:p>
            <a:pPr marL="285750" indent="-285750">
              <a:lnSpc>
                <a:spcPct val="150000"/>
              </a:lnSpc>
              <a:spcAft>
                <a:spcPts val="1200"/>
              </a:spcAft>
              <a:buFont typeface="Arial" panose="020B0604020202020204" pitchFamily="34" charset="0"/>
              <a:buChar char="•"/>
            </a:pPr>
            <a:r>
              <a:rPr lang="en-IN" sz="1800" b="1" dirty="0">
                <a:solidFill>
                  <a:srgbClr val="000000"/>
                </a:solidFill>
                <a:effectLst/>
                <a:highlight>
                  <a:srgbClr val="FFFFFF"/>
                </a:highlight>
                <a:ea typeface="Times New Roman" panose="02020603050405020304" pitchFamily="18" charset="0"/>
              </a:rPr>
              <a:t>Possible Approaches to Arecanut Sorting / Grading using Computer Vision: A Brief Review By Bharadwaj N K, Dr. Dinesh R</a:t>
            </a:r>
          </a:p>
          <a:p>
            <a:pPr marL="285750" indent="-285750">
              <a:lnSpc>
                <a:spcPct val="150000"/>
              </a:lnSpc>
              <a:spcAft>
                <a:spcPts val="1200"/>
              </a:spcAft>
              <a:buFont typeface="Arial" panose="020B0604020202020204" pitchFamily="34" charset="0"/>
              <a:buChar char="•"/>
            </a:pPr>
            <a:r>
              <a:rPr lang="en-IN" sz="1800" b="1" dirty="0">
                <a:solidFill>
                  <a:srgbClr val="000000"/>
                </a:solidFill>
                <a:effectLst/>
                <a:highlight>
                  <a:srgbClr val="FFFFFF"/>
                </a:highlight>
                <a:ea typeface="Times New Roman" panose="02020603050405020304" pitchFamily="18" charset="0"/>
              </a:rPr>
              <a:t>Arecanut Grade Analysis using Image Processing Techniques</a:t>
            </a:r>
            <a:r>
              <a:rPr lang="en-IN" b="1" dirty="0">
                <a:highlight>
                  <a:srgbClr val="FFFFFF"/>
                </a:highlight>
                <a:ea typeface="Times New Roman" panose="02020603050405020304" pitchFamily="18" charset="0"/>
              </a:rPr>
              <a:t> By </a:t>
            </a:r>
            <a:r>
              <a:rPr lang="en-IN" sz="1800" b="1" dirty="0">
                <a:solidFill>
                  <a:srgbClr val="000000"/>
                </a:solidFill>
                <a:effectLst/>
                <a:highlight>
                  <a:srgbClr val="FFFFFF"/>
                </a:highlight>
                <a:ea typeface="Times New Roman" panose="02020603050405020304" pitchFamily="18" charset="0"/>
              </a:rPr>
              <a:t>Pushparani M.K, Dr. D Vinod Kumar, Dr. Abdulla Gubbi</a:t>
            </a:r>
          </a:p>
          <a:p>
            <a:pPr marL="285750" indent="-285750">
              <a:lnSpc>
                <a:spcPct val="150000"/>
              </a:lnSpc>
              <a:spcAft>
                <a:spcPts val="1200"/>
              </a:spcAft>
              <a:buFont typeface="Arial" panose="020B0604020202020204" pitchFamily="34" charset="0"/>
              <a:buChar char="•"/>
            </a:pPr>
            <a:r>
              <a:rPr lang="en-IN" sz="1800" b="1" dirty="0">
                <a:solidFill>
                  <a:srgbClr val="1A1A1A"/>
                </a:solidFill>
                <a:effectLst/>
                <a:highlight>
                  <a:srgbClr val="FFFFFF"/>
                </a:highlight>
                <a:ea typeface="Times New Roman" panose="02020603050405020304" pitchFamily="18" charset="0"/>
              </a:rPr>
              <a:t> </a:t>
            </a:r>
            <a:r>
              <a:rPr lang="en-IN" sz="1800" b="1" dirty="0">
                <a:solidFill>
                  <a:srgbClr val="000000"/>
                </a:solidFill>
                <a:effectLst/>
                <a:highlight>
                  <a:srgbClr val="FFFFFF"/>
                </a:highlight>
                <a:ea typeface="Times New Roman" panose="02020603050405020304" pitchFamily="18" charset="0"/>
              </a:rPr>
              <a:t>Applications of Image Processing in Agriculture: A Survey</a:t>
            </a:r>
            <a:r>
              <a:rPr lang="en-IN" b="1" dirty="0">
                <a:highlight>
                  <a:srgbClr val="FFFFFF"/>
                </a:highlight>
                <a:ea typeface="Times New Roman" panose="02020603050405020304" pitchFamily="18" charset="0"/>
              </a:rPr>
              <a:t> By </a:t>
            </a:r>
            <a:r>
              <a:rPr lang="en-IN" sz="1800" b="1" dirty="0">
                <a:solidFill>
                  <a:srgbClr val="000000"/>
                </a:solidFill>
                <a:effectLst/>
                <a:highlight>
                  <a:srgbClr val="FFFFFF"/>
                </a:highlight>
                <a:ea typeface="Times New Roman" panose="02020603050405020304" pitchFamily="18" charset="0"/>
              </a:rPr>
              <a:t>Anup Vibhute, S K Bodhe</a:t>
            </a:r>
          </a:p>
          <a:p>
            <a:pPr marL="285750" indent="-285750">
              <a:lnSpc>
                <a:spcPct val="150000"/>
              </a:lnSpc>
              <a:spcAft>
                <a:spcPts val="1200"/>
              </a:spcAft>
              <a:buFont typeface="Arial" panose="020B0604020202020204" pitchFamily="34" charset="0"/>
              <a:buChar char="•"/>
            </a:pPr>
            <a:r>
              <a:rPr lang="en-IN" sz="1800" b="1" dirty="0">
                <a:solidFill>
                  <a:srgbClr val="000000"/>
                </a:solidFill>
                <a:effectLst/>
                <a:highlight>
                  <a:srgbClr val="FFFFFF"/>
                </a:highlight>
                <a:ea typeface="Times New Roman" panose="02020603050405020304" pitchFamily="18" charset="0"/>
              </a:rPr>
              <a:t>Machine Learning Applications in Agriculture</a:t>
            </a:r>
            <a:r>
              <a:rPr lang="en-IN" b="1" dirty="0">
                <a:highlight>
                  <a:srgbClr val="FFFFFF"/>
                </a:highlight>
                <a:ea typeface="Times New Roman" panose="02020603050405020304" pitchFamily="18" charset="0"/>
              </a:rPr>
              <a:t> By </a:t>
            </a:r>
            <a:r>
              <a:rPr lang="en-IN" sz="1800" b="1" dirty="0">
                <a:solidFill>
                  <a:srgbClr val="1A1A1A"/>
                </a:solidFill>
                <a:effectLst/>
                <a:highlight>
                  <a:srgbClr val="FFFFFF"/>
                </a:highlight>
                <a:ea typeface="Times New Roman" panose="02020603050405020304" pitchFamily="18" charset="0"/>
              </a:rPr>
              <a:t>Hakkim, V., Joseph, E., Gokul, A., and Mufeedha, K.</a:t>
            </a:r>
          </a:p>
          <a:p>
            <a:pPr marL="285750" indent="-285750" algn="just">
              <a:lnSpc>
                <a:spcPct val="150000"/>
              </a:lnSpc>
              <a:spcAft>
                <a:spcPts val="1200"/>
              </a:spcAft>
              <a:buFont typeface="Arial" panose="020B0604020202020204" pitchFamily="34" charset="0"/>
              <a:buChar char="•"/>
            </a:pPr>
            <a:r>
              <a:rPr lang="en-IN" sz="1800" b="1" dirty="0">
                <a:solidFill>
                  <a:srgbClr val="000000"/>
                </a:solidFill>
                <a:effectLst/>
                <a:highlight>
                  <a:srgbClr val="FFFFFF"/>
                </a:highlight>
                <a:ea typeface="Times New Roman" panose="02020603050405020304" pitchFamily="18" charset="0"/>
              </a:rPr>
              <a:t>Quality Inspection and Grading of Agricultural and Food Products by Computer Vision- A Review</a:t>
            </a:r>
            <a:r>
              <a:rPr lang="en-IN" b="1" dirty="0">
                <a:highlight>
                  <a:srgbClr val="FFFFFF"/>
                </a:highlight>
                <a:ea typeface="Times New Roman" panose="02020603050405020304" pitchFamily="18" charset="0"/>
              </a:rPr>
              <a:t> By </a:t>
            </a:r>
            <a:r>
              <a:rPr lang="en-IN" sz="1800" b="1" dirty="0">
                <a:solidFill>
                  <a:srgbClr val="000000"/>
                </a:solidFill>
                <a:effectLst/>
                <a:highlight>
                  <a:srgbClr val="FFFFFF"/>
                </a:highlight>
                <a:ea typeface="Times New Roman" panose="02020603050405020304" pitchFamily="18" charset="0"/>
              </a:rPr>
              <a:t>Narendra V G </a:t>
            </a:r>
            <a:r>
              <a:rPr lang="en-IN" sz="1800" b="1" dirty="0" err="1">
                <a:solidFill>
                  <a:srgbClr val="000000"/>
                </a:solidFill>
                <a:effectLst/>
                <a:highlight>
                  <a:srgbClr val="FFFFFF"/>
                </a:highlight>
                <a:ea typeface="Times New Roman" panose="02020603050405020304" pitchFamily="18" charset="0"/>
              </a:rPr>
              <a:t>Hareesh</a:t>
            </a:r>
            <a:r>
              <a:rPr lang="en-IN" sz="1800" b="1" dirty="0">
                <a:solidFill>
                  <a:srgbClr val="000000"/>
                </a:solidFill>
                <a:effectLst/>
                <a:highlight>
                  <a:srgbClr val="FFFFFF"/>
                </a:highlight>
                <a:ea typeface="Times New Roman" panose="02020603050405020304" pitchFamily="18" charset="0"/>
              </a:rPr>
              <a:t> K S </a:t>
            </a:r>
            <a:endParaRPr lang="en-IN" sz="1800" b="1" dirty="0">
              <a:effectLst/>
              <a:highlight>
                <a:srgbClr val="FFFFFF"/>
              </a:highlight>
              <a:ea typeface="Times New Roman" panose="02020603050405020304" pitchFamily="18" charset="0"/>
            </a:endParaRPr>
          </a:p>
          <a:p>
            <a:pPr>
              <a:lnSpc>
                <a:spcPct val="150000"/>
              </a:lnSpc>
              <a:spcAft>
                <a:spcPts val="1200"/>
              </a:spcAft>
            </a:pPr>
            <a:endParaRPr lang="en-IN" sz="1800" dirty="0">
              <a:effectLst/>
              <a:highlight>
                <a:srgbClr val="FFFFFF"/>
              </a:highlight>
              <a:ea typeface="Times New Roman" panose="02020603050405020304" pitchFamily="18" charset="0"/>
            </a:endParaRPr>
          </a:p>
          <a:p>
            <a:pPr>
              <a:lnSpc>
                <a:spcPct val="150000"/>
              </a:lnSpc>
              <a:spcAft>
                <a:spcPts val="1200"/>
              </a:spcAft>
            </a:pPr>
            <a:endParaRPr lang="en-IN" sz="1800" dirty="0">
              <a:effectLst/>
              <a:highlight>
                <a:srgbClr val="FFFFFF"/>
              </a:highlight>
              <a:ea typeface="Times New Roman" panose="02020603050405020304" pitchFamily="18" charset="0"/>
            </a:endParaRPr>
          </a:p>
          <a:p>
            <a:pPr>
              <a:lnSpc>
                <a:spcPct val="150000"/>
              </a:lnSpc>
              <a:spcAft>
                <a:spcPts val="1200"/>
              </a:spcAft>
            </a:pPr>
            <a:endParaRPr lang="en-IN" sz="1800" dirty="0">
              <a:effectLst/>
              <a:highlight>
                <a:srgbClr val="FFFFFF"/>
              </a:highlight>
              <a:ea typeface="Times New Roman" panose="02020603050405020304" pitchFamily="18" charset="0"/>
            </a:endParaRPr>
          </a:p>
          <a:p>
            <a:pPr>
              <a:lnSpc>
                <a:spcPct val="150000"/>
              </a:lnSpc>
              <a:spcAft>
                <a:spcPts val="1200"/>
              </a:spcAft>
            </a:pPr>
            <a:endParaRPr lang="en-IN" sz="1800" dirty="0">
              <a:effectLst/>
              <a:highlight>
                <a:srgbClr val="FFFFFF"/>
              </a:highlight>
              <a:ea typeface="Times New Roman" panose="02020603050405020304" pitchFamily="18" charset="0"/>
            </a:endParaRPr>
          </a:p>
          <a:p>
            <a:endParaRPr lang="en-IN" dirty="0"/>
          </a:p>
        </p:txBody>
      </p:sp>
    </p:spTree>
    <p:extLst>
      <p:ext uri="{BB962C8B-B14F-4D97-AF65-F5344CB8AC3E}">
        <p14:creationId xmlns:p14="http://schemas.microsoft.com/office/powerpoint/2010/main" val="3910161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64FAA3-BA03-67E5-E556-E8BD18A07E1A}"/>
              </a:ext>
            </a:extLst>
          </p:cNvPr>
          <p:cNvSpPr txBox="1"/>
          <p:nvPr/>
        </p:nvSpPr>
        <p:spPr>
          <a:xfrm>
            <a:off x="1606379" y="782594"/>
            <a:ext cx="7883611" cy="5914440"/>
          </a:xfrm>
          <a:prstGeom prst="rect">
            <a:avLst/>
          </a:prstGeom>
          <a:noFill/>
        </p:spPr>
        <p:txBody>
          <a:bodyPr wrap="square" rtlCol="0">
            <a:spAutoFit/>
          </a:bodyPr>
          <a:lstStyle/>
          <a:p>
            <a:pPr marL="285750" indent="-285750">
              <a:lnSpc>
                <a:spcPct val="150000"/>
              </a:lnSpc>
              <a:spcAft>
                <a:spcPts val="800"/>
              </a:spcAft>
              <a:buFont typeface="Arial" panose="020B0604020202020204" pitchFamily="34" charset="0"/>
              <a:buChar char="•"/>
            </a:pPr>
            <a:r>
              <a:rPr lang="en-IN" sz="1800" b="1" kern="100" dirty="0">
                <a:solidFill>
                  <a:srgbClr val="000000"/>
                </a:solidFill>
                <a:effectLst/>
                <a:highlight>
                  <a:srgbClr val="FFFFFF"/>
                </a:highlight>
                <a:ea typeface="Calibri" panose="020F0502020204030204" pitchFamily="34" charset="0"/>
                <a:cs typeface="Times New Roman" panose="02020603050405020304" pitchFamily="18" charset="0"/>
              </a:rPr>
              <a:t>Image Processing and Machine Learning for Automated Fruit Grading System: A Technical Review</a:t>
            </a:r>
            <a:r>
              <a:rPr lang="en-IN" b="1" kern="100" dirty="0">
                <a:highlight>
                  <a:srgbClr val="FFFFFF"/>
                </a:highlight>
                <a:ea typeface="Calibri" panose="020F0502020204030204" pitchFamily="34" charset="0"/>
                <a:cs typeface="Times New Roman" panose="02020603050405020304" pitchFamily="18" charset="0"/>
              </a:rPr>
              <a:t> By </a:t>
            </a:r>
            <a:r>
              <a:rPr lang="en-IN" sz="1800" b="1" kern="100" dirty="0">
                <a:solidFill>
                  <a:srgbClr val="000000"/>
                </a:solidFill>
                <a:effectLst/>
                <a:highlight>
                  <a:srgbClr val="FFFFFF"/>
                </a:highlight>
                <a:ea typeface="Calibri" panose="020F0502020204030204" pitchFamily="34" charset="0"/>
                <a:cs typeface="Times New Roman" panose="02020603050405020304" pitchFamily="18" charset="0"/>
              </a:rPr>
              <a:t>Rashmi Pandey, Sapan Naik, Roma </a:t>
            </a:r>
            <a:r>
              <a:rPr lang="en-IN" sz="1800" b="1" kern="100" dirty="0" err="1">
                <a:solidFill>
                  <a:srgbClr val="000000"/>
                </a:solidFill>
                <a:effectLst/>
                <a:highlight>
                  <a:srgbClr val="FFFFFF"/>
                </a:highlight>
                <a:ea typeface="Calibri" panose="020F0502020204030204" pitchFamily="34" charset="0"/>
                <a:cs typeface="Times New Roman" panose="02020603050405020304" pitchFamily="18" charset="0"/>
              </a:rPr>
              <a:t>Marfatia</a:t>
            </a:r>
            <a:endParaRPr lang="en-IN" sz="1800" b="1" kern="100" dirty="0">
              <a:solidFill>
                <a:srgbClr val="000000"/>
              </a:solidFill>
              <a:effectLst/>
              <a:highlight>
                <a:srgbClr val="FFFFFF"/>
              </a:highlight>
              <a:ea typeface="Calibri" panose="020F0502020204030204" pitchFamily="34" charset="0"/>
              <a:cs typeface="Times New Roman" panose="02020603050405020304" pitchFamily="18" charset="0"/>
            </a:endParaRPr>
          </a:p>
          <a:p>
            <a:pPr marL="285750" indent="-285750">
              <a:lnSpc>
                <a:spcPct val="150000"/>
              </a:lnSpc>
              <a:spcAft>
                <a:spcPts val="1200"/>
              </a:spcAft>
              <a:buFont typeface="Arial" panose="020B0604020202020204" pitchFamily="34" charset="0"/>
              <a:buChar char="•"/>
            </a:pPr>
            <a:r>
              <a:rPr lang="en-IN" sz="1800" b="1" dirty="0">
                <a:solidFill>
                  <a:srgbClr val="000000"/>
                </a:solidFill>
                <a:effectLst/>
                <a:highlight>
                  <a:srgbClr val="FFFFFF"/>
                </a:highlight>
                <a:ea typeface="Times New Roman" panose="02020603050405020304" pitchFamily="18" charset="0"/>
              </a:rPr>
              <a:t>Automatic Fruit Grading and Classification System Using Computer Vision: A Review</a:t>
            </a:r>
            <a:r>
              <a:rPr lang="en-IN" b="1" dirty="0">
                <a:highlight>
                  <a:srgbClr val="FFFFFF"/>
                </a:highlight>
                <a:ea typeface="Times New Roman" panose="02020603050405020304" pitchFamily="18" charset="0"/>
              </a:rPr>
              <a:t> By </a:t>
            </a:r>
            <a:r>
              <a:rPr lang="en-IN" sz="1800" b="1" dirty="0">
                <a:solidFill>
                  <a:srgbClr val="000000"/>
                </a:solidFill>
                <a:effectLst/>
                <a:highlight>
                  <a:srgbClr val="FFFFFF"/>
                </a:highlight>
                <a:ea typeface="Times New Roman" panose="02020603050405020304" pitchFamily="18" charset="0"/>
              </a:rPr>
              <a:t>Seema, A. Kumar and G. S. Gill</a:t>
            </a:r>
          </a:p>
          <a:p>
            <a:pPr marL="285750" indent="-285750">
              <a:lnSpc>
                <a:spcPct val="150000"/>
              </a:lnSpc>
              <a:spcAft>
                <a:spcPts val="1200"/>
              </a:spcAft>
              <a:buFont typeface="Arial" panose="020B0604020202020204" pitchFamily="34" charset="0"/>
              <a:buChar char="•"/>
            </a:pPr>
            <a:r>
              <a:rPr lang="en-IN" sz="1800" b="1" dirty="0">
                <a:solidFill>
                  <a:srgbClr val="000000"/>
                </a:solidFill>
                <a:effectLst/>
                <a:highlight>
                  <a:srgbClr val="FFFFFF"/>
                </a:highlight>
                <a:ea typeface="Times New Roman" panose="02020603050405020304" pitchFamily="18" charset="0"/>
              </a:rPr>
              <a:t>Machine Vision based Real Time Cashew Grading and Sorting System using SVM and Back Propagation Neural Network</a:t>
            </a:r>
            <a:r>
              <a:rPr lang="en-IN" b="1" dirty="0">
                <a:highlight>
                  <a:srgbClr val="FFFFFF"/>
                </a:highlight>
                <a:ea typeface="Times New Roman" panose="02020603050405020304" pitchFamily="18" charset="0"/>
              </a:rPr>
              <a:t> By </a:t>
            </a:r>
            <a:r>
              <a:rPr lang="en-IN" sz="1800" b="1" dirty="0">
                <a:solidFill>
                  <a:srgbClr val="000000"/>
                </a:solidFill>
                <a:effectLst/>
                <a:highlight>
                  <a:srgbClr val="FFFFFF"/>
                </a:highlight>
                <a:ea typeface="Times New Roman" panose="02020603050405020304" pitchFamily="18" charset="0"/>
              </a:rPr>
              <a:t>Reena Mary George, Shyna A</a:t>
            </a:r>
          </a:p>
          <a:p>
            <a:pPr marL="285750" indent="-285750">
              <a:lnSpc>
                <a:spcPct val="150000"/>
              </a:lnSpc>
              <a:spcAft>
                <a:spcPts val="1200"/>
              </a:spcAft>
              <a:buFont typeface="Arial" panose="020B0604020202020204" pitchFamily="34" charset="0"/>
              <a:buChar char="•"/>
            </a:pPr>
            <a:r>
              <a:rPr lang="en-IN" sz="1800" b="1" dirty="0">
                <a:solidFill>
                  <a:srgbClr val="000000"/>
                </a:solidFill>
                <a:effectLst/>
                <a:highlight>
                  <a:srgbClr val="FFFFFF"/>
                </a:highlight>
                <a:ea typeface="Times New Roman" panose="02020603050405020304" pitchFamily="18" charset="0"/>
              </a:rPr>
              <a:t>FORECASTING ARECA NUT MARKET PRICES USING THE ARIMA MODEL: A CASE STUDY OF INDIA</a:t>
            </a:r>
            <a:r>
              <a:rPr lang="en-IN" b="1" dirty="0">
                <a:highlight>
                  <a:srgbClr val="FFFFFF"/>
                </a:highlight>
                <a:ea typeface="Times New Roman" panose="02020603050405020304" pitchFamily="18" charset="0"/>
              </a:rPr>
              <a:t> By </a:t>
            </a:r>
            <a:r>
              <a:rPr lang="en-IN" sz="1800" b="1" dirty="0">
                <a:solidFill>
                  <a:srgbClr val="1A1A1A"/>
                </a:solidFill>
                <a:effectLst/>
                <a:highlight>
                  <a:srgbClr val="FFFFFF"/>
                </a:highlight>
                <a:ea typeface="Times New Roman" panose="02020603050405020304" pitchFamily="18" charset="0"/>
              </a:rPr>
              <a:t>Abhaya K. Kumar, Prakash Pinto</a:t>
            </a:r>
            <a:endParaRPr lang="en-IN" sz="1800" b="1" dirty="0">
              <a:effectLst/>
              <a:highlight>
                <a:srgbClr val="FFFFFF"/>
              </a:highlight>
              <a:ea typeface="Times New Roman" panose="02020603050405020304" pitchFamily="18" charset="0"/>
            </a:endParaRPr>
          </a:p>
          <a:p>
            <a:pPr marL="285750" indent="-285750">
              <a:lnSpc>
                <a:spcPct val="150000"/>
              </a:lnSpc>
              <a:spcAft>
                <a:spcPts val="1200"/>
              </a:spcAft>
              <a:buFont typeface="Arial" panose="020B0604020202020204" pitchFamily="34" charset="0"/>
              <a:buChar char="•"/>
            </a:pPr>
            <a:endParaRPr lang="en-IN" sz="1800" b="1" dirty="0">
              <a:effectLst/>
              <a:highlight>
                <a:srgbClr val="FFFFFF"/>
              </a:highlight>
              <a:ea typeface="Times New Roman" panose="02020603050405020304" pitchFamily="18" charset="0"/>
            </a:endParaRPr>
          </a:p>
          <a:p>
            <a:pPr marL="285750" indent="-285750">
              <a:lnSpc>
                <a:spcPct val="150000"/>
              </a:lnSpc>
              <a:spcAft>
                <a:spcPts val="1200"/>
              </a:spcAft>
              <a:buFont typeface="Arial" panose="020B0604020202020204" pitchFamily="34" charset="0"/>
              <a:buChar char="•"/>
            </a:pPr>
            <a:endParaRPr lang="en-IN" sz="1800" b="1" dirty="0">
              <a:effectLst/>
              <a:highlight>
                <a:srgbClr val="FFFFFF"/>
              </a:highlight>
              <a:ea typeface="Times New Roman" panose="02020603050405020304" pitchFamily="18" charset="0"/>
            </a:endParaRPr>
          </a:p>
          <a:p>
            <a:pPr marL="285750" indent="-285750">
              <a:lnSpc>
                <a:spcPct val="150000"/>
              </a:lnSpc>
              <a:spcAft>
                <a:spcPts val="800"/>
              </a:spcAft>
              <a:buFont typeface="Arial" panose="020B0604020202020204" pitchFamily="34" charset="0"/>
              <a:buChar char="•"/>
            </a:pPr>
            <a:endParaRPr lang="en-IN" sz="1800" b="1" kern="100" dirty="0">
              <a:effectLst/>
              <a:highlight>
                <a:srgbClr val="FFFFFF"/>
              </a:highligh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b="1" dirty="0"/>
          </a:p>
        </p:txBody>
      </p:sp>
    </p:spTree>
    <p:extLst>
      <p:ext uri="{BB962C8B-B14F-4D97-AF65-F5344CB8AC3E}">
        <p14:creationId xmlns:p14="http://schemas.microsoft.com/office/powerpoint/2010/main" val="10714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BB3F7-28A8-1675-DE44-5431ACB9FA8A}"/>
              </a:ext>
            </a:extLst>
          </p:cNvPr>
          <p:cNvSpPr txBox="1"/>
          <p:nvPr/>
        </p:nvSpPr>
        <p:spPr>
          <a:xfrm>
            <a:off x="3105665" y="2191264"/>
            <a:ext cx="6433751" cy="1323439"/>
          </a:xfrm>
          <a:prstGeom prst="rect">
            <a:avLst/>
          </a:prstGeom>
          <a:noFill/>
        </p:spPr>
        <p:txBody>
          <a:bodyPr wrap="square" rtlCol="0">
            <a:spAutoFit/>
          </a:bodyPr>
          <a:lstStyle/>
          <a:p>
            <a:r>
              <a:rPr lang="en-US" sz="8000" dirty="0"/>
              <a:t>THANK YOU</a:t>
            </a:r>
            <a:endParaRPr lang="en-IN" sz="8000" dirty="0"/>
          </a:p>
        </p:txBody>
      </p:sp>
    </p:spTree>
    <p:extLst>
      <p:ext uri="{BB962C8B-B14F-4D97-AF65-F5344CB8AC3E}">
        <p14:creationId xmlns:p14="http://schemas.microsoft.com/office/powerpoint/2010/main" val="2790280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27BFA-9674-7DF8-51A5-F0139766AB4B}"/>
              </a:ext>
            </a:extLst>
          </p:cNvPr>
          <p:cNvSpPr txBox="1"/>
          <p:nvPr/>
        </p:nvSpPr>
        <p:spPr>
          <a:xfrm>
            <a:off x="1051560" y="284480"/>
            <a:ext cx="102920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FD03A3B1-F256-27B1-5E1C-2B6B27A227DA}"/>
              </a:ext>
            </a:extLst>
          </p:cNvPr>
          <p:cNvSpPr txBox="1"/>
          <p:nvPr/>
        </p:nvSpPr>
        <p:spPr>
          <a:xfrm>
            <a:off x="883920" y="1333401"/>
            <a:ext cx="9652000" cy="2862322"/>
          </a:xfrm>
          <a:prstGeom prst="rect">
            <a:avLst/>
          </a:prstGeom>
          <a:noFill/>
        </p:spPr>
        <p:txBody>
          <a:bodyPr wrap="square" rtlCol="0">
            <a:spAutoFit/>
          </a:bodyPr>
          <a:lstStyle/>
          <a:p>
            <a:pPr marL="342900" indent="-342900">
              <a:buAutoNum type="arabicPeriod"/>
            </a:pPr>
            <a:r>
              <a:rPr lang="en-IN" dirty="0">
                <a:cs typeface="Times New Roman" panose="02020603050405020304" pitchFamily="18" charset="0"/>
              </a:rPr>
              <a:t>Introduction</a:t>
            </a:r>
          </a:p>
          <a:p>
            <a:pPr marL="342900" indent="-342900">
              <a:buAutoNum type="arabicPeriod"/>
            </a:pPr>
            <a:r>
              <a:rPr lang="en-IN" dirty="0">
                <a:cs typeface="Times New Roman" panose="02020603050405020304" pitchFamily="18" charset="0"/>
              </a:rPr>
              <a:t>Objectives</a:t>
            </a:r>
          </a:p>
          <a:p>
            <a:pPr marL="342900" indent="-342900">
              <a:buAutoNum type="arabicPeriod"/>
            </a:pPr>
            <a:r>
              <a:rPr lang="en-IN" dirty="0">
                <a:cs typeface="Times New Roman" panose="02020603050405020304" pitchFamily="18" charset="0"/>
              </a:rPr>
              <a:t>Literature Survey</a:t>
            </a:r>
          </a:p>
          <a:p>
            <a:pPr marL="342900" indent="-342900">
              <a:buAutoNum type="arabicPeriod"/>
            </a:pPr>
            <a:r>
              <a:rPr lang="en-IN" dirty="0">
                <a:cs typeface="Times New Roman" panose="02020603050405020304" pitchFamily="18" charset="0"/>
              </a:rPr>
              <a:t>Methodology</a:t>
            </a:r>
          </a:p>
          <a:p>
            <a:pPr marL="342900" indent="-342900">
              <a:buAutoNum type="arabicPeriod"/>
            </a:pPr>
            <a:r>
              <a:rPr lang="en-IN" dirty="0">
                <a:cs typeface="Times New Roman" panose="02020603050405020304" pitchFamily="18" charset="0"/>
              </a:rPr>
              <a:t>Design Diagrams</a:t>
            </a:r>
          </a:p>
          <a:p>
            <a:pPr marL="342900" indent="-342900">
              <a:buAutoNum type="arabicPeriod"/>
            </a:pPr>
            <a:r>
              <a:rPr lang="en-IN" dirty="0">
                <a:cs typeface="Times New Roman" panose="02020603050405020304" pitchFamily="18" charset="0"/>
              </a:rPr>
              <a:t>Implementation</a:t>
            </a:r>
          </a:p>
          <a:p>
            <a:pPr marL="342900" indent="-342900">
              <a:buAutoNum type="arabicPeriod"/>
            </a:pPr>
            <a:r>
              <a:rPr lang="en-IN" dirty="0">
                <a:cs typeface="Times New Roman" panose="02020603050405020304" pitchFamily="18" charset="0"/>
              </a:rPr>
              <a:t>Screen Shots</a:t>
            </a:r>
          </a:p>
          <a:p>
            <a:pPr marL="342900" indent="-342900">
              <a:buAutoNum type="arabicPeriod"/>
            </a:pPr>
            <a:r>
              <a:rPr lang="en-IN" dirty="0">
                <a:cs typeface="Times New Roman" panose="02020603050405020304" pitchFamily="18" charset="0"/>
              </a:rPr>
              <a:t>Conclusion</a:t>
            </a:r>
          </a:p>
          <a:p>
            <a:pPr marL="342900" indent="-342900">
              <a:buAutoNum type="arabicPeriod"/>
            </a:pPr>
            <a:r>
              <a:rPr lang="en-IN" dirty="0">
                <a:cs typeface="Times New Roman" panose="02020603050405020304" pitchFamily="18" charset="0"/>
              </a:rPr>
              <a:t>References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75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C96BD9-E0EC-77CF-78FB-725ACE214663}"/>
              </a:ext>
            </a:extLst>
          </p:cNvPr>
          <p:cNvSpPr txBox="1"/>
          <p:nvPr/>
        </p:nvSpPr>
        <p:spPr>
          <a:xfrm>
            <a:off x="2034746" y="1145059"/>
            <a:ext cx="3311611" cy="646331"/>
          </a:xfrm>
          <a:prstGeom prst="rect">
            <a:avLst/>
          </a:prstGeom>
          <a:noFill/>
        </p:spPr>
        <p:txBody>
          <a:bodyPr wrap="square" rtlCol="0">
            <a:spAutoFit/>
          </a:bodyPr>
          <a:lstStyle/>
          <a:p>
            <a:r>
              <a:rPr lang="en-IN" sz="3600" dirty="0">
                <a:cs typeface="Times New Roman" panose="02020603050405020304" pitchFamily="18" charset="0"/>
              </a:rPr>
              <a:t>Introduction</a:t>
            </a:r>
          </a:p>
        </p:txBody>
      </p:sp>
      <p:sp>
        <p:nvSpPr>
          <p:cNvPr id="3" name="TextBox 2">
            <a:extLst>
              <a:ext uri="{FF2B5EF4-FFF2-40B4-BE49-F238E27FC236}">
                <a16:creationId xmlns:a16="http://schemas.microsoft.com/office/drawing/2014/main" id="{05313248-C02B-0291-08ED-185666122209}"/>
              </a:ext>
            </a:extLst>
          </p:cNvPr>
          <p:cNvSpPr txBox="1"/>
          <p:nvPr/>
        </p:nvSpPr>
        <p:spPr>
          <a:xfrm>
            <a:off x="1301579" y="2388955"/>
            <a:ext cx="8682681" cy="2677656"/>
          </a:xfrm>
          <a:prstGeom prst="rect">
            <a:avLst/>
          </a:prstGeom>
          <a:noFill/>
        </p:spPr>
        <p:txBody>
          <a:bodyPr wrap="square" rtlCol="0">
            <a:spAutoFit/>
          </a:bodyPr>
          <a:lstStyle/>
          <a:p>
            <a:pPr algn="just"/>
            <a:r>
              <a:rPr lang="en-US" sz="2400" dirty="0"/>
              <a:t>The arecanut industry plays a crucial role in the agricultural sector, with arecanut being a significant cash crop in many regions. However, manual grading processes and market price fluctuations pose challenges for producers and traders. By leveraging image processing techniques and machine learning algorithms, we seek to streamline grading processes, improve accuracy, and provide stakeholders with valuable insights for better decision-making</a:t>
            </a:r>
            <a:endParaRPr lang="en-IN" sz="2400" dirty="0"/>
          </a:p>
        </p:txBody>
      </p:sp>
    </p:spTree>
    <p:extLst>
      <p:ext uri="{BB962C8B-B14F-4D97-AF65-F5344CB8AC3E}">
        <p14:creationId xmlns:p14="http://schemas.microsoft.com/office/powerpoint/2010/main" val="111268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B2840-805E-0E11-7B1A-F162C06B24FA}"/>
              </a:ext>
            </a:extLst>
          </p:cNvPr>
          <p:cNvSpPr txBox="1"/>
          <p:nvPr/>
        </p:nvSpPr>
        <p:spPr>
          <a:xfrm>
            <a:off x="1441622" y="856735"/>
            <a:ext cx="2347784" cy="1200329"/>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Objectives</a:t>
            </a:r>
          </a:p>
          <a:p>
            <a:endParaRPr lang="en-IN" sz="3600" dirty="0"/>
          </a:p>
        </p:txBody>
      </p:sp>
      <p:sp>
        <p:nvSpPr>
          <p:cNvPr id="3" name="TextBox 2">
            <a:extLst>
              <a:ext uri="{FF2B5EF4-FFF2-40B4-BE49-F238E27FC236}">
                <a16:creationId xmlns:a16="http://schemas.microsoft.com/office/drawing/2014/main" id="{78E37F0B-B236-AD83-DC9A-EFCD9CED2409}"/>
              </a:ext>
            </a:extLst>
          </p:cNvPr>
          <p:cNvSpPr txBox="1"/>
          <p:nvPr/>
        </p:nvSpPr>
        <p:spPr>
          <a:xfrm>
            <a:off x="1194487" y="1960605"/>
            <a:ext cx="8971005" cy="332398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Develop a computer vision system capable of accurately grading arecanuts based on key attributes such as color, texture, and size.</a:t>
            </a:r>
          </a:p>
          <a:p>
            <a:pPr marL="342900" indent="-342900" algn="just">
              <a:buFont typeface="Arial" panose="020B0604020202020204" pitchFamily="34" charset="0"/>
              <a:buChar char="•"/>
            </a:pPr>
            <a:r>
              <a:rPr lang="en-US" sz="2400" dirty="0"/>
              <a:t>Implement machine learning algorithms for predicting market prices of arecanuts, taking into account factors such as quality grade, regional variations, and market trends.</a:t>
            </a:r>
          </a:p>
          <a:p>
            <a:pPr marL="342900" indent="-342900" algn="just">
              <a:buFont typeface="Arial" panose="020B0604020202020204" pitchFamily="34" charset="0"/>
              <a:buChar char="•"/>
            </a:pPr>
            <a:r>
              <a:rPr lang="en-US" sz="2400" dirty="0"/>
              <a:t>Provide a user-friendly interface for stakeholders to interact with the system, accessing quality assessments and price predictions seamlessly.</a:t>
            </a:r>
          </a:p>
          <a:p>
            <a:endParaRPr lang="en-IN" dirty="0"/>
          </a:p>
        </p:txBody>
      </p:sp>
    </p:spTree>
    <p:extLst>
      <p:ext uri="{BB962C8B-B14F-4D97-AF65-F5344CB8AC3E}">
        <p14:creationId xmlns:p14="http://schemas.microsoft.com/office/powerpoint/2010/main" val="366457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4B061E-218A-CC0A-297E-66D06E2E4CB0}"/>
              </a:ext>
            </a:extLst>
          </p:cNvPr>
          <p:cNvSpPr txBox="1"/>
          <p:nvPr/>
        </p:nvSpPr>
        <p:spPr>
          <a:xfrm>
            <a:off x="1103870" y="222422"/>
            <a:ext cx="4456671" cy="1200329"/>
          </a:xfrm>
          <a:prstGeom prst="rect">
            <a:avLst/>
          </a:prstGeom>
          <a:noFill/>
        </p:spPr>
        <p:txBody>
          <a:bodyPr wrap="square" rtlCol="0">
            <a:spAutoFit/>
          </a:bodyPr>
          <a:lstStyle/>
          <a:p>
            <a:r>
              <a:rPr lang="en-IN" sz="3600" dirty="0">
                <a:cs typeface="Times New Roman" panose="02020603050405020304" pitchFamily="18" charset="0"/>
              </a:rPr>
              <a:t>Literature Survey</a:t>
            </a:r>
          </a:p>
          <a:p>
            <a:endParaRPr lang="en-IN" sz="3600" dirty="0"/>
          </a:p>
        </p:txBody>
      </p:sp>
      <p:sp>
        <p:nvSpPr>
          <p:cNvPr id="3" name="TextBox 2">
            <a:extLst>
              <a:ext uri="{FF2B5EF4-FFF2-40B4-BE49-F238E27FC236}">
                <a16:creationId xmlns:a16="http://schemas.microsoft.com/office/drawing/2014/main" id="{71804705-FC11-1AAD-5A5B-6886D9914D8F}"/>
              </a:ext>
            </a:extLst>
          </p:cNvPr>
          <p:cNvSpPr txBox="1"/>
          <p:nvPr/>
        </p:nvSpPr>
        <p:spPr>
          <a:xfrm>
            <a:off x="939114" y="1182130"/>
            <a:ext cx="9844216" cy="4985980"/>
          </a:xfrm>
          <a:prstGeom prst="rect">
            <a:avLst/>
          </a:prstGeom>
          <a:noFill/>
        </p:spPr>
        <p:txBody>
          <a:bodyPr wrap="square" rtlCol="0">
            <a:spAutoFit/>
          </a:bodyPr>
          <a:lstStyle/>
          <a:p>
            <a:pPr marL="342900" indent="-342900" algn="just">
              <a:lnSpc>
                <a:spcPct val="100000"/>
              </a:lnSpc>
              <a:spcAft>
                <a:spcPts val="1200"/>
              </a:spcAft>
              <a:buAutoNum type="arabicPeriod"/>
            </a:pPr>
            <a:r>
              <a:rPr lang="en-US" sz="1800" b="1" dirty="0"/>
              <a:t>TITLE:-</a:t>
            </a:r>
            <a:r>
              <a:rPr lang="en-IN" sz="1800" b="1" dirty="0">
                <a:solidFill>
                  <a:srgbClr val="000000"/>
                </a:solidFill>
                <a:effectLst/>
                <a:ea typeface="Times New Roman" panose="02020603050405020304" pitchFamily="18" charset="0"/>
              </a:rPr>
              <a:t>Possible Approaches to Arecanut Sorting / Grading using Computer Vision: A Brief Review</a:t>
            </a:r>
          </a:p>
          <a:p>
            <a:pPr algn="just">
              <a:lnSpc>
                <a:spcPct val="100000"/>
              </a:lnSpc>
              <a:spcAft>
                <a:spcPts val="1200"/>
              </a:spcAft>
            </a:pPr>
            <a:r>
              <a:rPr lang="en-US" sz="1800" dirty="0">
                <a:effectLst/>
                <a:ea typeface="Times New Roman" panose="02020603050405020304" pitchFamily="18" charset="0"/>
              </a:rPr>
              <a:t>The paper explores the application of computer vision techniques, including back propagation neural network classifier and hybrid approaches, for sorting and grading Arecanut based on color, texture, and shape attributes, aiming to enhance agricultural productivity and efficiency.</a:t>
            </a:r>
            <a:endParaRPr lang="en-IN" dirty="0">
              <a:ea typeface="Times New Roman" panose="02020603050405020304" pitchFamily="18" charset="0"/>
            </a:endParaRPr>
          </a:p>
          <a:p>
            <a:pPr marL="0" indent="0" algn="just">
              <a:lnSpc>
                <a:spcPct val="100000"/>
              </a:lnSpc>
              <a:spcAft>
                <a:spcPts val="1200"/>
              </a:spcAft>
              <a:buNone/>
            </a:pPr>
            <a:r>
              <a:rPr lang="en-US" sz="1800" b="1" dirty="0"/>
              <a:t>2. TITLE:-Arecanut Grade Analysis using Image Processing Techniques</a:t>
            </a:r>
          </a:p>
          <a:p>
            <a:pPr marL="0" indent="0" algn="just">
              <a:buNone/>
            </a:pPr>
            <a:r>
              <a:rPr lang="en-US" dirty="0"/>
              <a:t>The paper presents a computer vision-based grading system for boiled Arecanuts, employing image processing techniques such as HSV histogram color transform and Gabor filter for feature extraction, and utilizing a Support Vector Machine (SVM) classifier to categorize Arecanuts into different grades, aiming to streamline the labor-intensive grading process in Arecanut marketing.</a:t>
            </a:r>
          </a:p>
          <a:p>
            <a:pPr algn="just"/>
            <a:r>
              <a:rPr lang="en-US" sz="1800" b="1" dirty="0"/>
              <a:t>3. TITLE: FORECASTING ARECA NUT MARKET PRICES USING THE ARIMA MODEL: A CASE STUDY OF INDIA</a:t>
            </a:r>
          </a:p>
          <a:p>
            <a:pPr algn="just"/>
            <a:r>
              <a:rPr lang="en-US" sz="1800" dirty="0"/>
              <a:t>The study utilizes Box Jenkins ARIMA methodology to forecast prices of a new Areca nut variety in Karnataka, with ARIMA (3, 1, 3) selected as the suitable model through diagnostic checks using ACF and PACF correlograms, highlighting the iterative process of model development for enhancing forecasting accuracy.</a:t>
            </a:r>
          </a:p>
          <a:p>
            <a:endParaRPr lang="en-IN" dirty="0"/>
          </a:p>
        </p:txBody>
      </p:sp>
    </p:spTree>
    <p:extLst>
      <p:ext uri="{BB962C8B-B14F-4D97-AF65-F5344CB8AC3E}">
        <p14:creationId xmlns:p14="http://schemas.microsoft.com/office/powerpoint/2010/main" val="273302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64E061-3DF6-02DF-746C-962371A08499}"/>
              </a:ext>
            </a:extLst>
          </p:cNvPr>
          <p:cNvSpPr txBox="1"/>
          <p:nvPr/>
        </p:nvSpPr>
        <p:spPr>
          <a:xfrm>
            <a:off x="881450" y="543697"/>
            <a:ext cx="9564128" cy="5632311"/>
          </a:xfrm>
          <a:prstGeom prst="rect">
            <a:avLst/>
          </a:prstGeom>
          <a:noFill/>
        </p:spPr>
        <p:txBody>
          <a:bodyPr wrap="square" rtlCol="0">
            <a:spAutoFit/>
          </a:bodyPr>
          <a:lstStyle/>
          <a:p>
            <a:pPr algn="just"/>
            <a:r>
              <a:rPr lang="en-IN" sz="1800" b="1" dirty="0">
                <a:solidFill>
                  <a:srgbClr val="1A1A1A"/>
                </a:solidFill>
                <a:effectLst/>
                <a:ea typeface="Times New Roman" panose="02020603050405020304" pitchFamily="18" charset="0"/>
              </a:rPr>
              <a:t>4. TITLE: </a:t>
            </a:r>
            <a:r>
              <a:rPr lang="en-IN" sz="1800" b="1" dirty="0">
                <a:solidFill>
                  <a:srgbClr val="000000"/>
                </a:solidFill>
                <a:effectLst/>
                <a:ea typeface="Times New Roman" panose="02020603050405020304" pitchFamily="18" charset="0"/>
              </a:rPr>
              <a:t>Applications of Image Processing in Agriculture: A Survey</a:t>
            </a:r>
            <a:endParaRPr lang="en-IN" sz="1800" b="1" dirty="0">
              <a:effectLst/>
              <a:ea typeface="Times New Roman" panose="02020603050405020304" pitchFamily="18" charset="0"/>
            </a:endParaRPr>
          </a:p>
          <a:p>
            <a:pPr marL="0" indent="0" algn="just">
              <a:buNone/>
            </a:pPr>
            <a:r>
              <a:rPr lang="en-US" sz="1800" dirty="0"/>
              <a:t>The paper provides a comprehensive survey of image processing applications in agriculture, covering techniques such as segmentation, weed detection, and fruit grading, and discussing methodologies like remote sensing and neural networks to enhance decision-making processes and improve agricultural practices.</a:t>
            </a:r>
          </a:p>
          <a:p>
            <a:pPr algn="just"/>
            <a:r>
              <a:rPr lang="en-US" sz="1800" b="1" dirty="0"/>
              <a:t>5. TITLE:</a:t>
            </a:r>
            <a:r>
              <a:rPr lang="en-IN" sz="1800" b="1" dirty="0">
                <a:solidFill>
                  <a:srgbClr val="1A1A1A"/>
                </a:solidFill>
                <a:effectLst/>
                <a:ea typeface="Calibri" panose="020F0502020204030204" pitchFamily="34" charset="0"/>
                <a:cs typeface="Times New Roman" panose="02020603050405020304" pitchFamily="18" charset="0"/>
              </a:rPr>
              <a:t> </a:t>
            </a:r>
            <a:r>
              <a:rPr lang="en-IN" sz="1800" b="1" dirty="0">
                <a:effectLst/>
                <a:ea typeface="Calibri" panose="020F0502020204030204" pitchFamily="34" charset="0"/>
                <a:cs typeface="Times New Roman" panose="02020603050405020304" pitchFamily="18" charset="0"/>
              </a:rPr>
              <a:t>Machine Learning Applications in Agriculture</a:t>
            </a:r>
          </a:p>
          <a:p>
            <a:pPr marL="0" indent="0" algn="just">
              <a:buNone/>
            </a:pPr>
            <a:r>
              <a:rPr lang="en-US" sz="1800" dirty="0"/>
              <a:t>The paper discusses the importance of precision agriculture in addressing food security challenges posed by the projected global population increase, emphasizing the role of machine learning, including techniques like leaf water content estimation, crop mapping, irrigation detection, crop selection prediction, disease detection, crop yield prediction, and crop row detection, in enhancing agricultural productivity and sustainability.</a:t>
            </a:r>
          </a:p>
          <a:p>
            <a:pPr algn="just"/>
            <a:r>
              <a:rPr lang="en-US" sz="1800" b="1" dirty="0"/>
              <a:t>6. TITLE: Quality Inspection and Grading of Agricultural and Food Products by Computer Vision- A Review</a:t>
            </a:r>
          </a:p>
          <a:p>
            <a:pPr marL="0" indent="0" algn="just">
              <a:buNone/>
            </a:pPr>
            <a:r>
              <a:rPr lang="en-US" sz="1800" dirty="0"/>
              <a:t>The paper provides an overview of computer vision applications in quality inspection and grading of various agricultural and food products, showcasing methodologies such as colour segmentation, image processing, and machine vision techniques used for assessing quality attributes like sweetness prediction in oranges, size and shape sorting of strawberries, sorting oil palm fruits, quality assessment of tomatoes, grain classification, pizza quality evaluation based on visual features, and image-based grading for meat products.</a:t>
            </a:r>
          </a:p>
          <a:p>
            <a:endParaRPr lang="en-IN" dirty="0"/>
          </a:p>
        </p:txBody>
      </p:sp>
    </p:spTree>
    <p:extLst>
      <p:ext uri="{BB962C8B-B14F-4D97-AF65-F5344CB8AC3E}">
        <p14:creationId xmlns:p14="http://schemas.microsoft.com/office/powerpoint/2010/main" val="71330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41093C-60B9-B491-EEB2-FFD7009AFB8D}"/>
              </a:ext>
            </a:extLst>
          </p:cNvPr>
          <p:cNvSpPr txBox="1"/>
          <p:nvPr/>
        </p:nvSpPr>
        <p:spPr>
          <a:xfrm>
            <a:off x="1392196" y="584886"/>
            <a:ext cx="2916194" cy="1200329"/>
          </a:xfrm>
          <a:prstGeom prst="rect">
            <a:avLst/>
          </a:prstGeom>
          <a:noFill/>
        </p:spPr>
        <p:txBody>
          <a:bodyPr wrap="square" rtlCol="0">
            <a:spAutoFit/>
          </a:bodyPr>
          <a:lstStyle/>
          <a:p>
            <a:r>
              <a:rPr lang="en-IN" sz="3600" dirty="0">
                <a:cs typeface="Times New Roman" panose="02020603050405020304" pitchFamily="18" charset="0"/>
              </a:rPr>
              <a:t>Methodology</a:t>
            </a:r>
          </a:p>
          <a:p>
            <a:endParaRPr lang="en-IN" sz="3600" dirty="0"/>
          </a:p>
        </p:txBody>
      </p:sp>
      <p:sp>
        <p:nvSpPr>
          <p:cNvPr id="3" name="TextBox 2">
            <a:extLst>
              <a:ext uri="{FF2B5EF4-FFF2-40B4-BE49-F238E27FC236}">
                <a16:creationId xmlns:a16="http://schemas.microsoft.com/office/drawing/2014/main" id="{0ABEE6E5-1DEC-A441-E92B-BF3AFBBB0639}"/>
              </a:ext>
            </a:extLst>
          </p:cNvPr>
          <p:cNvSpPr txBox="1"/>
          <p:nvPr/>
        </p:nvSpPr>
        <p:spPr>
          <a:xfrm>
            <a:off x="1326293" y="1408671"/>
            <a:ext cx="9160474" cy="4093428"/>
          </a:xfrm>
          <a:prstGeom prst="rect">
            <a:avLst/>
          </a:prstGeom>
          <a:noFill/>
        </p:spPr>
        <p:txBody>
          <a:bodyPr wrap="square" rtlCol="0">
            <a:spAutoFit/>
          </a:bodyPr>
          <a:lstStyle/>
          <a:p>
            <a:r>
              <a:rPr lang="en-US" sz="2000" b="1" dirty="0"/>
              <a:t>Data Collection</a:t>
            </a:r>
          </a:p>
          <a:p>
            <a:r>
              <a:rPr lang="en-US" sz="2000" dirty="0"/>
              <a:t>Image Dataset: Collected arecanut images labeled as q1, q2, q3 for quality classification.</a:t>
            </a:r>
          </a:p>
          <a:p>
            <a:r>
              <a:rPr lang="en-US" sz="2000" dirty="0"/>
              <a:t>Price Dataset: Compile historical price data for different varieties and grades.</a:t>
            </a:r>
          </a:p>
          <a:p>
            <a:r>
              <a:rPr lang="en-US" sz="2000" b="1" dirty="0"/>
              <a:t>Data Preprocessing</a:t>
            </a:r>
          </a:p>
          <a:p>
            <a:r>
              <a:rPr lang="en-US" sz="2000" dirty="0"/>
              <a:t>Image Processing: Resize images to a uniform size, normalize pixel values, and apply data augmentation techniques.</a:t>
            </a:r>
          </a:p>
          <a:p>
            <a:r>
              <a:rPr lang="en-US" sz="2000" dirty="0"/>
              <a:t>Price Data Cleaning: Handle missing values, convert date columns to datetime, and extract features like year, month, and day.</a:t>
            </a:r>
          </a:p>
          <a:p>
            <a:r>
              <a:rPr lang="en-US" sz="2000" b="1" dirty="0"/>
              <a:t>Feature Extraction</a:t>
            </a:r>
          </a:p>
          <a:p>
            <a:r>
              <a:rPr lang="en-US" sz="2000" dirty="0"/>
              <a:t>Image Features: Use a CNN model to extract features and classify quality.</a:t>
            </a:r>
          </a:p>
          <a:p>
            <a:r>
              <a:rPr lang="en-US" sz="2000" dirty="0"/>
              <a:t>Price Features: Utilize date and variety information to predict prices.</a:t>
            </a:r>
          </a:p>
          <a:p>
            <a:endParaRPr lang="en-IN" sz="2000" dirty="0"/>
          </a:p>
        </p:txBody>
      </p:sp>
    </p:spTree>
    <p:extLst>
      <p:ext uri="{BB962C8B-B14F-4D97-AF65-F5344CB8AC3E}">
        <p14:creationId xmlns:p14="http://schemas.microsoft.com/office/powerpoint/2010/main" val="271669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6EF6E4-6CFE-6A5A-74DE-D612B7D06D17}"/>
              </a:ext>
            </a:extLst>
          </p:cNvPr>
          <p:cNvSpPr txBox="1"/>
          <p:nvPr/>
        </p:nvSpPr>
        <p:spPr>
          <a:xfrm>
            <a:off x="1688757" y="1326292"/>
            <a:ext cx="8616778" cy="3170099"/>
          </a:xfrm>
          <a:prstGeom prst="rect">
            <a:avLst/>
          </a:prstGeom>
          <a:noFill/>
        </p:spPr>
        <p:txBody>
          <a:bodyPr wrap="square" rtlCol="0">
            <a:spAutoFit/>
          </a:bodyPr>
          <a:lstStyle/>
          <a:p>
            <a:r>
              <a:rPr lang="en-US" sz="2000" b="1" dirty="0"/>
              <a:t>Model Development</a:t>
            </a:r>
          </a:p>
          <a:p>
            <a:r>
              <a:rPr lang="en-US" sz="2000" dirty="0"/>
              <a:t>Quality Prediction: Train a CNN model for image classification into quality grades.</a:t>
            </a:r>
          </a:p>
          <a:p>
            <a:r>
              <a:rPr lang="en-US" sz="2000" dirty="0"/>
              <a:t>Price Prediction: Use Random Forest Regression for price prediction based on historical data.</a:t>
            </a:r>
          </a:p>
          <a:p>
            <a:endParaRPr lang="en-US" sz="2000" b="1" dirty="0"/>
          </a:p>
          <a:p>
            <a:r>
              <a:rPr lang="en-US" sz="2000" b="1" dirty="0"/>
              <a:t>Deployment</a:t>
            </a:r>
          </a:p>
          <a:p>
            <a:r>
              <a:rPr lang="en-US" sz="2000" dirty="0"/>
              <a:t>Flask Application: Deploy the models using a Flask web application for user interaction.</a:t>
            </a:r>
          </a:p>
          <a:p>
            <a:r>
              <a:rPr lang="en-US" sz="2000" dirty="0"/>
              <a:t>If you need more details or specific sections expanded, let me know!</a:t>
            </a:r>
          </a:p>
          <a:p>
            <a:endParaRPr lang="en-IN" sz="2000" dirty="0"/>
          </a:p>
        </p:txBody>
      </p:sp>
    </p:spTree>
    <p:extLst>
      <p:ext uri="{BB962C8B-B14F-4D97-AF65-F5344CB8AC3E}">
        <p14:creationId xmlns:p14="http://schemas.microsoft.com/office/powerpoint/2010/main" val="413527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D97D52-8287-C9DC-B79D-D1FAA5CBC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31" y="2207741"/>
            <a:ext cx="9758038" cy="3290978"/>
          </a:xfrm>
          <a:prstGeom prst="rect">
            <a:avLst/>
          </a:prstGeom>
        </p:spPr>
      </p:pic>
      <p:sp>
        <p:nvSpPr>
          <p:cNvPr id="8" name="TextBox 7">
            <a:extLst>
              <a:ext uri="{FF2B5EF4-FFF2-40B4-BE49-F238E27FC236}">
                <a16:creationId xmlns:a16="http://schemas.microsoft.com/office/drawing/2014/main" id="{09D17FB6-7F24-249E-84FE-D5FD86881639}"/>
              </a:ext>
            </a:extLst>
          </p:cNvPr>
          <p:cNvSpPr txBox="1"/>
          <p:nvPr/>
        </p:nvSpPr>
        <p:spPr>
          <a:xfrm>
            <a:off x="1120346" y="683778"/>
            <a:ext cx="4143632" cy="646331"/>
          </a:xfrm>
          <a:prstGeom prst="rect">
            <a:avLst/>
          </a:prstGeom>
          <a:noFill/>
        </p:spPr>
        <p:txBody>
          <a:bodyPr wrap="square" rtlCol="0">
            <a:spAutoFit/>
          </a:bodyPr>
          <a:lstStyle/>
          <a:p>
            <a:r>
              <a:rPr lang="en-US" sz="3600" dirty="0"/>
              <a:t>System Architecture</a:t>
            </a:r>
            <a:endParaRPr lang="en-IN" sz="3600" dirty="0"/>
          </a:p>
        </p:txBody>
      </p:sp>
    </p:spTree>
    <p:extLst>
      <p:ext uri="{BB962C8B-B14F-4D97-AF65-F5344CB8AC3E}">
        <p14:creationId xmlns:p14="http://schemas.microsoft.com/office/powerpoint/2010/main" val="3912587154"/>
      </p:ext>
    </p:extLst>
  </p:cSld>
  <p:clrMapOvr>
    <a:masterClrMapping/>
  </p:clrMapOvr>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232</TotalTime>
  <Words>1160</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MCA Department</dc:creator>
  <cp:lastModifiedBy>shrivatsa bhat</cp:lastModifiedBy>
  <cp:revision>10</cp:revision>
  <dcterms:created xsi:type="dcterms:W3CDTF">2024-07-02T09:47:36Z</dcterms:created>
  <dcterms:modified xsi:type="dcterms:W3CDTF">2024-07-19T15:12:10Z</dcterms:modified>
</cp:coreProperties>
</file>