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5" r:id="rId4"/>
    <p:sldId id="259" r:id="rId5"/>
    <p:sldId id="260" r:id="rId6"/>
    <p:sldId id="261" r:id="rId7"/>
    <p:sldId id="266"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563FC-8129-430B-BBFA-E37B7275A3F7}"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5565D-21A0-4D44-BDC6-227C0D3B1319}" type="slidenum">
              <a:rPr lang="en-IN" smtClean="0"/>
              <a:t>‹#›</a:t>
            </a:fld>
            <a:endParaRPr lang="en-IN"/>
          </a:p>
        </p:txBody>
      </p:sp>
    </p:spTree>
    <p:extLst>
      <p:ext uri="{BB962C8B-B14F-4D97-AF65-F5344CB8AC3E}">
        <p14:creationId xmlns:p14="http://schemas.microsoft.com/office/powerpoint/2010/main" val="2687366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65565D-21A0-4D44-BDC6-227C0D3B1319}" type="slidenum">
              <a:rPr lang="en-IN" smtClean="0"/>
              <a:t>4</a:t>
            </a:fld>
            <a:endParaRPr lang="en-IN"/>
          </a:p>
        </p:txBody>
      </p:sp>
    </p:spTree>
    <p:extLst>
      <p:ext uri="{BB962C8B-B14F-4D97-AF65-F5344CB8AC3E}">
        <p14:creationId xmlns:p14="http://schemas.microsoft.com/office/powerpoint/2010/main" val="59690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65565D-21A0-4D44-BDC6-227C0D3B1319}" type="slidenum">
              <a:rPr lang="en-IN" smtClean="0"/>
              <a:t>6</a:t>
            </a:fld>
            <a:endParaRPr lang="en-IN"/>
          </a:p>
        </p:txBody>
      </p:sp>
    </p:spTree>
    <p:extLst>
      <p:ext uri="{BB962C8B-B14F-4D97-AF65-F5344CB8AC3E}">
        <p14:creationId xmlns:p14="http://schemas.microsoft.com/office/powerpoint/2010/main" val="385508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E13F-196A-F2D5-4075-C5364AFA37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9BB0086-41A5-5677-86DA-81918DFC7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90ED37-FB74-0982-29EE-82C912319038}"/>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5" name="Footer Placeholder 4">
            <a:extLst>
              <a:ext uri="{FF2B5EF4-FFF2-40B4-BE49-F238E27FC236}">
                <a16:creationId xmlns:a16="http://schemas.microsoft.com/office/drawing/2014/main" id="{F8D86274-DE94-ACBF-7E40-CB9E20A74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5291DC-8A65-EB7D-4B73-CBD2967B8237}"/>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424048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E09D-CF37-88A7-D0CA-99D9B48AAB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1966FD-3319-06B3-BB4E-9D4B9A0F6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476D6B-A0B6-4041-9A96-652AB9371734}"/>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5" name="Footer Placeholder 4">
            <a:extLst>
              <a:ext uri="{FF2B5EF4-FFF2-40B4-BE49-F238E27FC236}">
                <a16:creationId xmlns:a16="http://schemas.microsoft.com/office/drawing/2014/main" id="{4066B86F-8BC9-3E47-8103-90CE4193E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47AE14-A9EB-0D74-AC71-B0D079271463}"/>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385975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609A6-7F7E-B03D-B1D3-A2C0A0F352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23C34E-F14F-1950-568C-00068524A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DE450F-ED9D-BC2F-B5A2-2F4240F8E89A}"/>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5" name="Footer Placeholder 4">
            <a:extLst>
              <a:ext uri="{FF2B5EF4-FFF2-40B4-BE49-F238E27FC236}">
                <a16:creationId xmlns:a16="http://schemas.microsoft.com/office/drawing/2014/main" id="{50A4EE25-CDBC-3B0C-A78D-4D8085042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8FB28E-23F2-7F30-4BDA-F67587E3723B}"/>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2108441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129AC-63F0-1B1F-7FBD-7F05DED379D3}"/>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B2426F-7438-5CC0-8C0A-FBAAFA1AB7F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D49900-B817-DAB9-AC9E-E73AF0F8918C}"/>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5" name="Footer Placeholder 4">
            <a:extLst>
              <a:ext uri="{FF2B5EF4-FFF2-40B4-BE49-F238E27FC236}">
                <a16:creationId xmlns:a16="http://schemas.microsoft.com/office/drawing/2014/main" id="{E30C3F0D-8542-8D15-D0EF-1E3F113D3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8B6E87-6E35-356B-F244-3AAC47E2C71F}"/>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334357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68EE-3C7B-624F-12C9-ADF8163FB2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360F57-754C-7167-6D74-B0FCCD4B55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D6985F-B3E2-2DC7-D5F8-8208041D1035}"/>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5" name="Footer Placeholder 4">
            <a:extLst>
              <a:ext uri="{FF2B5EF4-FFF2-40B4-BE49-F238E27FC236}">
                <a16:creationId xmlns:a16="http://schemas.microsoft.com/office/drawing/2014/main" id="{F7DB0829-63A1-676F-DBE4-9BEE1C556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7A71F5-D882-DFEC-1822-581761DE06B7}"/>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170317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0C37-8EE0-D592-095D-13D6B9E21E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EBB9AF-C731-1897-FA7E-0FB0CA9B66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7129DB-07EF-2D6C-F8DC-78E5881E31FC}"/>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5" name="Footer Placeholder 4">
            <a:extLst>
              <a:ext uri="{FF2B5EF4-FFF2-40B4-BE49-F238E27FC236}">
                <a16:creationId xmlns:a16="http://schemas.microsoft.com/office/drawing/2014/main" id="{FCB9183A-8AF5-79CC-67D2-0F237C9918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11B15F-1603-65AF-2701-654438DE17B4}"/>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226153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26661-55EE-CEC0-DFE9-FDDDB3DA19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FD4AB2-BBFE-0BBA-3ED1-C66A6F8883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B8FDE1-F0B0-5400-E378-E409EF5015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D580B7-FF64-69B7-28EC-5214C19D19E9}"/>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6" name="Footer Placeholder 5">
            <a:extLst>
              <a:ext uri="{FF2B5EF4-FFF2-40B4-BE49-F238E27FC236}">
                <a16:creationId xmlns:a16="http://schemas.microsoft.com/office/drawing/2014/main" id="{A6F97339-24FD-5A3B-1A05-90031A193B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9A748C-D6AA-6B80-0156-371B4408E0E1}"/>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345737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441A-ED5A-7FDE-8592-1846409502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E92802-F86C-F083-6E86-5BAC29872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25167F-1241-46CC-1C30-56972B5AD5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902C1D-C5E2-FF53-0CB5-5B60CA69E8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6A85EC-EE6F-C048-52C5-8E9FA4BEA0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88DFAE-4859-C2F2-F7F8-04D986967B35}"/>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8" name="Footer Placeholder 7">
            <a:extLst>
              <a:ext uri="{FF2B5EF4-FFF2-40B4-BE49-F238E27FC236}">
                <a16:creationId xmlns:a16="http://schemas.microsoft.com/office/drawing/2014/main" id="{EF2DA231-E9BF-14E3-474E-44EA301458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EBE86F-D833-7D2B-FAD2-DF1F27ABB020}"/>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110657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A5752-678D-906A-D87F-1D4BF44626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B3C064-BEED-DA16-20F6-9A424A38470D}"/>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4" name="Footer Placeholder 3">
            <a:extLst>
              <a:ext uri="{FF2B5EF4-FFF2-40B4-BE49-F238E27FC236}">
                <a16:creationId xmlns:a16="http://schemas.microsoft.com/office/drawing/2014/main" id="{F216AA1E-A3DB-48AE-7523-8F77CB4D79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FF0A88-21BE-6C53-F8E2-3D7F540E78F7}"/>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2029499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E31F7-8382-9C94-8969-28ED99AF21C0}"/>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3" name="Footer Placeholder 2">
            <a:extLst>
              <a:ext uri="{FF2B5EF4-FFF2-40B4-BE49-F238E27FC236}">
                <a16:creationId xmlns:a16="http://schemas.microsoft.com/office/drawing/2014/main" id="{7F7F5279-0CB1-297A-C75E-D3A1BF7A64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100A81-A790-11A2-EEA6-1140AC075D32}"/>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210843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4F6C-95E3-AD3F-7201-B499B482A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BBD3DF-119A-B6FD-0128-1FC58C0392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2EDD17-9659-2303-AD2F-CE4EEAFFA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B3715-984D-97F0-10C7-814303AFAF0B}"/>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6" name="Footer Placeholder 5">
            <a:extLst>
              <a:ext uri="{FF2B5EF4-FFF2-40B4-BE49-F238E27FC236}">
                <a16:creationId xmlns:a16="http://schemas.microsoft.com/office/drawing/2014/main" id="{2227179A-26A5-2EDA-143D-4780324343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84B7A2-D63A-23E5-97AA-2F37A4284B3B}"/>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62332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365A-BAB5-02D6-4AA3-9D188A955C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865176-C905-94EC-AAD2-FEFEA0329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DF09DD-C5A8-AFCA-5702-6D1CCA9AD1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D129F-FCE5-3815-39DF-4198369848FF}"/>
              </a:ext>
            </a:extLst>
          </p:cNvPr>
          <p:cNvSpPr>
            <a:spLocks noGrp="1"/>
          </p:cNvSpPr>
          <p:nvPr>
            <p:ph type="dt" sz="half" idx="10"/>
          </p:nvPr>
        </p:nvSpPr>
        <p:spPr/>
        <p:txBody>
          <a:bodyPr/>
          <a:lstStyle/>
          <a:p>
            <a:fld id="{F524F36C-E5BF-4753-BA84-F4DB3A3E58E6}" type="datetimeFigureOut">
              <a:rPr lang="en-IN" smtClean="0"/>
              <a:t>26-03-2024</a:t>
            </a:fld>
            <a:endParaRPr lang="en-IN"/>
          </a:p>
        </p:txBody>
      </p:sp>
      <p:sp>
        <p:nvSpPr>
          <p:cNvPr id="6" name="Footer Placeholder 5">
            <a:extLst>
              <a:ext uri="{FF2B5EF4-FFF2-40B4-BE49-F238E27FC236}">
                <a16:creationId xmlns:a16="http://schemas.microsoft.com/office/drawing/2014/main" id="{CFF4BC5D-4D80-4CA1-3457-66A4CACC5D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3E971B-57C1-EC91-8297-85CD6531D2F3}"/>
              </a:ext>
            </a:extLst>
          </p:cNvPr>
          <p:cNvSpPr>
            <a:spLocks noGrp="1"/>
          </p:cNvSpPr>
          <p:nvPr>
            <p:ph type="sldNum" sz="quarter" idx="12"/>
          </p:nvPr>
        </p:nvSpPr>
        <p:spPr/>
        <p:txBody>
          <a:bodyPr/>
          <a:lstStyle/>
          <a:p>
            <a:fld id="{125BA9E3-A95A-45B4-B8A1-9DF628FCECBD}" type="slidenum">
              <a:rPr lang="en-IN" smtClean="0"/>
              <a:t>‹#›</a:t>
            </a:fld>
            <a:endParaRPr lang="en-IN"/>
          </a:p>
        </p:txBody>
      </p:sp>
    </p:spTree>
    <p:extLst>
      <p:ext uri="{BB962C8B-B14F-4D97-AF65-F5344CB8AC3E}">
        <p14:creationId xmlns:p14="http://schemas.microsoft.com/office/powerpoint/2010/main" val="272365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C0BDBF-6642-2E95-9DEC-F7C381D47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03637C-8311-6888-69AD-25B7E36B4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41231-37A1-A64C-B836-E3FF6D953B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4F36C-E5BF-4753-BA84-F4DB3A3E58E6}" type="datetimeFigureOut">
              <a:rPr lang="en-IN" smtClean="0"/>
              <a:t>26-03-2024</a:t>
            </a:fld>
            <a:endParaRPr lang="en-IN"/>
          </a:p>
        </p:txBody>
      </p:sp>
      <p:sp>
        <p:nvSpPr>
          <p:cNvPr id="5" name="Footer Placeholder 4">
            <a:extLst>
              <a:ext uri="{FF2B5EF4-FFF2-40B4-BE49-F238E27FC236}">
                <a16:creationId xmlns:a16="http://schemas.microsoft.com/office/drawing/2014/main" id="{A79E5358-C489-64AD-F7DA-F5D655028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E2D3B9-9ED1-5B40-68AA-ED3FFE8A1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5BA9E3-A95A-45B4-B8A1-9DF628FCECBD}" type="slidenum">
              <a:rPr lang="en-IN" smtClean="0"/>
              <a:t>‹#›</a:t>
            </a:fld>
            <a:endParaRPr lang="en-IN"/>
          </a:p>
        </p:txBody>
      </p:sp>
    </p:spTree>
    <p:extLst>
      <p:ext uri="{BB962C8B-B14F-4D97-AF65-F5344CB8AC3E}">
        <p14:creationId xmlns:p14="http://schemas.microsoft.com/office/powerpoint/2010/main" val="2994111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0F6B-2A00-1933-2323-858A5348B5D4}"/>
              </a:ext>
            </a:extLst>
          </p:cNvPr>
          <p:cNvSpPr>
            <a:spLocks noGrp="1"/>
          </p:cNvSpPr>
          <p:nvPr>
            <p:ph type="ctrTitle"/>
          </p:nvPr>
        </p:nvSpPr>
        <p:spPr/>
        <p:txBody>
          <a:bodyPr/>
          <a:lstStyle/>
          <a:p>
            <a:r>
              <a:rPr lang="en-US" dirty="0">
                <a:solidFill>
                  <a:srgbClr val="002060"/>
                </a:solidFill>
              </a:rPr>
              <a:t>Arecanut Quality Analysis and Price Prediction</a:t>
            </a:r>
            <a:endParaRPr lang="en-IN" dirty="0">
              <a:solidFill>
                <a:srgbClr val="002060"/>
              </a:solidFill>
            </a:endParaRPr>
          </a:p>
        </p:txBody>
      </p:sp>
      <p:sp>
        <p:nvSpPr>
          <p:cNvPr id="3" name="Subtitle 2">
            <a:extLst>
              <a:ext uri="{FF2B5EF4-FFF2-40B4-BE49-F238E27FC236}">
                <a16:creationId xmlns:a16="http://schemas.microsoft.com/office/drawing/2014/main" id="{13E63B20-8B02-5BEE-D0F6-9D7258A607CF}"/>
              </a:ext>
            </a:extLst>
          </p:cNvPr>
          <p:cNvSpPr>
            <a:spLocks noGrp="1"/>
          </p:cNvSpPr>
          <p:nvPr>
            <p:ph type="subTitle" idx="1"/>
          </p:nvPr>
        </p:nvSpPr>
        <p:spPr/>
        <p:txBody>
          <a:bodyPr/>
          <a:lstStyle/>
          <a:p>
            <a:r>
              <a:rPr lang="en-US" dirty="0">
                <a:solidFill>
                  <a:srgbClr val="002060"/>
                </a:solidFill>
              </a:rPr>
              <a:t>Leveraging Machine Learning and Image Processing</a:t>
            </a:r>
            <a:endParaRPr lang="en-IN" dirty="0">
              <a:solidFill>
                <a:srgbClr val="002060"/>
              </a:solidFill>
            </a:endParaRPr>
          </a:p>
        </p:txBody>
      </p:sp>
    </p:spTree>
    <p:extLst>
      <p:ext uri="{BB962C8B-B14F-4D97-AF65-F5344CB8AC3E}">
        <p14:creationId xmlns:p14="http://schemas.microsoft.com/office/powerpoint/2010/main" val="3115555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A479-26D6-2090-CDD5-18859C44D05C}"/>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8896DDD4-A2A9-1528-FC24-791D2CE3775A}"/>
              </a:ext>
            </a:extLst>
          </p:cNvPr>
          <p:cNvSpPr>
            <a:spLocks noGrp="1"/>
          </p:cNvSpPr>
          <p:nvPr>
            <p:ph type="body" idx="1"/>
          </p:nvPr>
        </p:nvSpPr>
        <p:spPr>
          <a:xfrm>
            <a:off x="838200" y="1825624"/>
            <a:ext cx="10515600" cy="4537853"/>
          </a:xfrm>
        </p:spPr>
        <p:txBody>
          <a:bodyPr/>
          <a:lstStyle/>
          <a:p>
            <a:pPr algn="just"/>
            <a:r>
              <a:rPr lang="en-US" dirty="0"/>
              <a:t>The arecanut industry plays a crucial role in the agricultural sector, with arecanut being a significant cash crop in many regions. However, manual grading processes and market price fluctuations pose challenges for producers and traders. To address these issues, our project aims to develop a computer vision-based system for automating arecanut quality assessment and predicting market prices. By leveraging image processing techniques and machine learning algorithms, we seek to streamline grading processes, improve accuracy, and provide stakeholders with valuable insights for better decision-making.</a:t>
            </a:r>
            <a:endParaRPr lang="en-IN" dirty="0"/>
          </a:p>
        </p:txBody>
      </p:sp>
    </p:spTree>
    <p:extLst>
      <p:ext uri="{BB962C8B-B14F-4D97-AF65-F5344CB8AC3E}">
        <p14:creationId xmlns:p14="http://schemas.microsoft.com/office/powerpoint/2010/main" val="57442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CFE6-EB2B-26D9-A087-0D8980F2B7AB}"/>
              </a:ext>
            </a:extLst>
          </p:cNvPr>
          <p:cNvSpPr>
            <a:spLocks noGrp="1"/>
          </p:cNvSpPr>
          <p:nvPr>
            <p:ph type="title"/>
          </p:nvPr>
        </p:nvSpPr>
        <p:spPr/>
        <p:txBody>
          <a:bodyPr/>
          <a:lstStyle/>
          <a:p>
            <a:r>
              <a:rPr lang="en-US" dirty="0"/>
              <a:t>OBJECTIVE</a:t>
            </a:r>
            <a:endParaRPr lang="en-IN" dirty="0"/>
          </a:p>
        </p:txBody>
      </p:sp>
      <p:sp>
        <p:nvSpPr>
          <p:cNvPr id="3" name="Text Placeholder 2">
            <a:extLst>
              <a:ext uri="{FF2B5EF4-FFF2-40B4-BE49-F238E27FC236}">
                <a16:creationId xmlns:a16="http://schemas.microsoft.com/office/drawing/2014/main" id="{194981DB-0AC0-2386-7430-B835D38C9DDB}"/>
              </a:ext>
            </a:extLst>
          </p:cNvPr>
          <p:cNvSpPr>
            <a:spLocks noGrp="1"/>
          </p:cNvSpPr>
          <p:nvPr>
            <p:ph type="body" idx="1"/>
          </p:nvPr>
        </p:nvSpPr>
        <p:spPr/>
        <p:txBody>
          <a:bodyPr>
            <a:normAutofit fontScale="92500" lnSpcReduction="10000"/>
          </a:bodyPr>
          <a:lstStyle/>
          <a:p>
            <a:pPr algn="just"/>
            <a:r>
              <a:rPr lang="en-US" dirty="0"/>
              <a:t>Develop a computer vision system capable of accurately grading arecanuts based on key attributes such as color, texture, and size.</a:t>
            </a:r>
          </a:p>
          <a:p>
            <a:pPr algn="just"/>
            <a:r>
              <a:rPr lang="en-US" dirty="0"/>
              <a:t>Implement machine learning algorithms for predicting market prices of arecanuts, taking into account factors such as quality grade, regional variations, and market trends.</a:t>
            </a:r>
          </a:p>
          <a:p>
            <a:pPr algn="just"/>
            <a:r>
              <a:rPr lang="en-US" dirty="0"/>
              <a:t>Evaluate the performance of the developed system through extensive testing and validation using real-world arecanut datasets.</a:t>
            </a:r>
          </a:p>
          <a:p>
            <a:pPr algn="just"/>
            <a:r>
              <a:rPr lang="en-US" dirty="0"/>
              <a:t>Provide a user-friendly interface for stakeholders to interact with the system, accessing quality assessments and price predictions seamlessly.</a:t>
            </a:r>
          </a:p>
          <a:p>
            <a:pPr algn="just"/>
            <a:r>
              <a:rPr lang="en-US" dirty="0"/>
              <a:t>Explore opportunities for further enhancements and future applications of the developed technology in the arecanut industry.</a:t>
            </a:r>
            <a:endParaRPr lang="en-IN" dirty="0"/>
          </a:p>
        </p:txBody>
      </p:sp>
    </p:spTree>
    <p:extLst>
      <p:ext uri="{BB962C8B-B14F-4D97-AF65-F5344CB8AC3E}">
        <p14:creationId xmlns:p14="http://schemas.microsoft.com/office/powerpoint/2010/main" val="202135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EF29-ABF6-BAD8-2BF8-7D3ED05756E6}"/>
              </a:ext>
            </a:extLst>
          </p:cNvPr>
          <p:cNvSpPr>
            <a:spLocks noGrp="1"/>
          </p:cNvSpPr>
          <p:nvPr>
            <p:ph type="title"/>
          </p:nvPr>
        </p:nvSpPr>
        <p:spPr>
          <a:xfrm>
            <a:off x="558281" y="-73414"/>
            <a:ext cx="10515600" cy="1325563"/>
          </a:xfrm>
        </p:spPr>
        <p:txBody>
          <a:bodyPr/>
          <a:lstStyle/>
          <a:p>
            <a:r>
              <a:rPr lang="en-US" dirty="0"/>
              <a:t>LITERATURE SURVEY</a:t>
            </a:r>
            <a:endParaRPr lang="en-IN" dirty="0"/>
          </a:p>
        </p:txBody>
      </p:sp>
      <p:sp>
        <p:nvSpPr>
          <p:cNvPr id="3" name="Text Placeholder 2">
            <a:extLst>
              <a:ext uri="{FF2B5EF4-FFF2-40B4-BE49-F238E27FC236}">
                <a16:creationId xmlns:a16="http://schemas.microsoft.com/office/drawing/2014/main" id="{D8122ADE-8194-A020-5612-4697A7647820}"/>
              </a:ext>
            </a:extLst>
          </p:cNvPr>
          <p:cNvSpPr>
            <a:spLocks noGrp="1"/>
          </p:cNvSpPr>
          <p:nvPr>
            <p:ph type="body" idx="1"/>
          </p:nvPr>
        </p:nvSpPr>
        <p:spPr>
          <a:xfrm>
            <a:off x="558281" y="1069844"/>
            <a:ext cx="10515600" cy="5788155"/>
          </a:xfrm>
        </p:spPr>
        <p:txBody>
          <a:bodyPr>
            <a:normAutofit fontScale="25000" lnSpcReduction="20000"/>
          </a:bodyPr>
          <a:lstStyle/>
          <a:p>
            <a:pPr algn="just">
              <a:lnSpc>
                <a:spcPct val="100000"/>
              </a:lnSpc>
              <a:spcAft>
                <a:spcPts val="1200"/>
              </a:spcAft>
            </a:pPr>
            <a:r>
              <a:rPr lang="en-US" sz="6400" b="1" dirty="0"/>
              <a:t>TITLE:-</a:t>
            </a:r>
            <a:r>
              <a:rPr lang="en-IN" sz="6400" b="1" dirty="0">
                <a:solidFill>
                  <a:srgbClr val="000000"/>
                </a:solidFill>
                <a:effectLst/>
                <a:latin typeface="Times New Roman" panose="02020603050405020304" pitchFamily="18" charset="0"/>
                <a:ea typeface="Times New Roman" panose="02020603050405020304" pitchFamily="18" charset="0"/>
              </a:rPr>
              <a:t>Possible Approaches to Arecanut Sorting / Grading using Computer Vision: A Brief Review</a:t>
            </a:r>
          </a:p>
          <a:p>
            <a:pPr marL="0" indent="0" algn="just">
              <a:lnSpc>
                <a:spcPct val="100000"/>
              </a:lnSpc>
              <a:spcAft>
                <a:spcPts val="1200"/>
              </a:spcAft>
              <a:buNone/>
            </a:pPr>
            <a:r>
              <a:rPr lang="en-US" sz="6400" dirty="0">
                <a:effectLst/>
                <a:latin typeface="Times New Roman" panose="02020603050405020304" pitchFamily="18" charset="0"/>
                <a:ea typeface="Times New Roman" panose="02020603050405020304" pitchFamily="18" charset="0"/>
              </a:rPr>
              <a:t>The paper explores the application of computer vision techniques, including back propagation neural network classifier and hybrid approaches, for sorting and grading Arecanut based on color, texture, and shape attributes, aiming to enhance agricultural productivity and efficiency.</a:t>
            </a:r>
            <a:endParaRPr lang="en-IN" sz="6400" dirty="0">
              <a:effectLst/>
              <a:latin typeface="Times New Roman" panose="02020603050405020304" pitchFamily="18" charset="0"/>
              <a:ea typeface="Times New Roman" panose="02020603050405020304" pitchFamily="18" charset="0"/>
            </a:endParaRPr>
          </a:p>
          <a:p>
            <a:pPr algn="just"/>
            <a:r>
              <a:rPr lang="en-US" sz="6400" b="1" dirty="0"/>
              <a:t>TITLE:-Arecanut Grade Analysis using Image Processing Techniques</a:t>
            </a:r>
          </a:p>
          <a:p>
            <a:pPr marL="0" indent="0" algn="just">
              <a:buNone/>
            </a:pPr>
            <a:r>
              <a:rPr lang="en-US" sz="6400" dirty="0"/>
              <a:t>The paper presents a computer vision-based grading system for boiled Arecanuts, employing image processing techniques such as HSV histogram color transform and Gabor filter for feature extraction, and utilizing a Support Vector Machine (SVM) classifier to categorize Arecanuts into different grades, aiming to streamline the labor-intensive grading process in Arecanut marketing.</a:t>
            </a:r>
          </a:p>
          <a:p>
            <a:pPr algn="just"/>
            <a:r>
              <a:rPr lang="en-IN" sz="6400" b="1" dirty="0">
                <a:solidFill>
                  <a:srgbClr val="1A1A1A"/>
                </a:solidFill>
                <a:effectLst/>
                <a:latin typeface="Times New Roman" panose="02020603050405020304" pitchFamily="18" charset="0"/>
                <a:ea typeface="Times New Roman" panose="02020603050405020304" pitchFamily="18" charset="0"/>
              </a:rPr>
              <a:t>TITLE: </a:t>
            </a:r>
            <a:r>
              <a:rPr lang="en-IN" sz="6400" b="1" dirty="0">
                <a:solidFill>
                  <a:srgbClr val="000000"/>
                </a:solidFill>
                <a:effectLst/>
                <a:latin typeface="Times New Roman" panose="02020603050405020304" pitchFamily="18" charset="0"/>
                <a:ea typeface="Times New Roman" panose="02020603050405020304" pitchFamily="18" charset="0"/>
              </a:rPr>
              <a:t>Applications of Image Processing in Agriculture: A Survey</a:t>
            </a:r>
            <a:endParaRPr lang="en-IN" sz="6400" b="1" dirty="0">
              <a:effectLst/>
              <a:latin typeface="Times New Roman" panose="02020603050405020304" pitchFamily="18" charset="0"/>
              <a:ea typeface="Times New Roman" panose="02020603050405020304" pitchFamily="18" charset="0"/>
            </a:endParaRPr>
          </a:p>
          <a:p>
            <a:pPr marL="0" indent="0" algn="just">
              <a:buNone/>
            </a:pPr>
            <a:r>
              <a:rPr lang="en-US" sz="6400" dirty="0"/>
              <a:t>The paper provides a comprehensive survey of image processing applications in agriculture, covering techniques such as segmentation, weed detection, and fruit grading, and discussing methodologies like remote sensing and neural networks to enhance decision-making processes and improve agricultural practices.</a:t>
            </a:r>
          </a:p>
          <a:p>
            <a:pPr algn="just"/>
            <a:r>
              <a:rPr lang="en-US" sz="6400" b="1" dirty="0"/>
              <a:t>TITLE:</a:t>
            </a:r>
            <a:r>
              <a:rPr lang="en-IN" sz="6400" b="1" dirty="0">
                <a:solidFill>
                  <a:srgbClr val="1A1A1A"/>
                </a:solidFill>
                <a:effectLst/>
                <a:latin typeface="Calibri" panose="020F0502020204030204" pitchFamily="34" charset="0"/>
                <a:ea typeface="Calibri" panose="020F0502020204030204" pitchFamily="34" charset="0"/>
                <a:cs typeface="Times New Roman" panose="02020603050405020304" pitchFamily="18" charset="0"/>
              </a:rPr>
              <a:t> </a:t>
            </a:r>
            <a:r>
              <a:rPr lang="en-IN" sz="6400" b="1" dirty="0">
                <a:effectLst/>
                <a:latin typeface="Calibri" panose="020F0502020204030204" pitchFamily="34" charset="0"/>
                <a:ea typeface="Calibri" panose="020F0502020204030204" pitchFamily="34" charset="0"/>
                <a:cs typeface="Times New Roman" panose="02020603050405020304" pitchFamily="18" charset="0"/>
              </a:rPr>
              <a:t>Machine Learning Applications in Agriculture</a:t>
            </a:r>
          </a:p>
          <a:p>
            <a:pPr marL="0" indent="0" algn="just">
              <a:buNone/>
            </a:pPr>
            <a:r>
              <a:rPr lang="en-US" sz="6400" dirty="0"/>
              <a:t>The paper discusses the importance of precision agriculture in addressing food security challenges posed by the projected global population increase, emphasizing the role of machine learning, including techniques like leaf water content estimation, crop mapping, irrigation detection, crop selection prediction, disease detection, crop yield prediction, and crop row detection, in enhancing agricultural productivity and sustainability.</a:t>
            </a:r>
          </a:p>
          <a:p>
            <a:pPr algn="just"/>
            <a:r>
              <a:rPr lang="en-US" sz="6400" b="1" dirty="0"/>
              <a:t>TITLE: Quality Inspection and Grading of Agricultural and Food Products by Computer Vision- A Review</a:t>
            </a:r>
          </a:p>
          <a:p>
            <a:pPr marL="0" indent="0" algn="just">
              <a:buNone/>
            </a:pPr>
            <a:r>
              <a:rPr lang="en-US" sz="6400" dirty="0"/>
              <a:t>The paper provides an overview of computer vision applications in quality inspection and grading of various agricultural and food products, showcasing methodologies such as colour segmentation, image processing, and machine vision techniques used for assessing quality attributes like sweetness prediction in oranges, size and shape sorting of strawberries, sorting oil palm fruits, quality assessment of tomatoes, grain classification, pizza quality evaluation based on visual features, and image-based grading for meat products.</a:t>
            </a:r>
          </a:p>
          <a:p>
            <a:pPr marL="0" indent="0">
              <a:buNone/>
            </a:pPr>
            <a:endParaRPr lang="en-US" sz="1400" dirty="0"/>
          </a:p>
        </p:txBody>
      </p:sp>
    </p:spTree>
    <p:extLst>
      <p:ext uri="{BB962C8B-B14F-4D97-AF65-F5344CB8AC3E}">
        <p14:creationId xmlns:p14="http://schemas.microsoft.com/office/powerpoint/2010/main" val="660863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DA5453-2D74-3716-4D41-24352A32EDD1}"/>
              </a:ext>
            </a:extLst>
          </p:cNvPr>
          <p:cNvSpPr>
            <a:spLocks noGrp="1"/>
          </p:cNvSpPr>
          <p:nvPr>
            <p:ph type="body" idx="1"/>
          </p:nvPr>
        </p:nvSpPr>
        <p:spPr>
          <a:xfrm>
            <a:off x="763555" y="382554"/>
            <a:ext cx="10515600" cy="6176865"/>
          </a:xfrm>
        </p:spPr>
        <p:txBody>
          <a:bodyPr>
            <a:normAutofit lnSpcReduction="10000"/>
          </a:bodyPr>
          <a:lstStyle/>
          <a:p>
            <a:pPr algn="just"/>
            <a:r>
              <a:rPr lang="en-US" sz="1600" b="1" dirty="0"/>
              <a:t>TITLE:</a:t>
            </a:r>
            <a:r>
              <a:rPr lang="en-IN" sz="16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Image Processing and Machine Learning for Automated Fruit Grading System: A Technical Review</a:t>
            </a:r>
          </a:p>
          <a:p>
            <a:pPr algn="just"/>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 paper provides a comprehensive review of image processing and machine learning techniques applied in automated fruit grading systems, covering methodologies such as colour feature extraction, various classification techniques, and novel approaches like colour and size-based sorting systems for fruits, along with challenges such as segmentation issues and misclassification rates.</a:t>
            </a:r>
          </a:p>
          <a:p>
            <a:pPr algn="just"/>
            <a:r>
              <a:rPr lang="en-IN" sz="1600" b="1" dirty="0"/>
              <a:t>TITLE: </a:t>
            </a:r>
            <a:r>
              <a:rPr lang="en-IN" sz="1600" b="1" dirty="0">
                <a:solidFill>
                  <a:srgbClr val="000000"/>
                </a:solidFill>
                <a:effectLst/>
                <a:latin typeface="Times New Roman" panose="02020603050405020304" pitchFamily="18" charset="0"/>
                <a:ea typeface="Times New Roman" panose="02020603050405020304" pitchFamily="18" charset="0"/>
              </a:rPr>
              <a:t>Automatic Fruit Grading and Classification System Using Computer Vision: A Review</a:t>
            </a:r>
            <a:endParaRPr lang="en-IN" sz="1600" b="1" dirty="0">
              <a:effectLst/>
              <a:latin typeface="Times New Roman" panose="02020603050405020304" pitchFamily="18" charset="0"/>
              <a:ea typeface="Times New Roman" panose="02020603050405020304" pitchFamily="18" charset="0"/>
            </a:endParaRPr>
          </a:p>
          <a:p>
            <a:pPr algn="just"/>
            <a:r>
              <a:rPr lang="en-US" sz="1600" dirty="0"/>
              <a:t>The paper provides a comprehensive review of automatic fruit grading systems using computer vision, emphasizing the utilization of image processing techniques and classification methodologies such as fuzzy logic, support vector machines, and artificial neural networks for efficient fruit grading and classification.</a:t>
            </a:r>
          </a:p>
          <a:p>
            <a:pPr algn="just"/>
            <a:r>
              <a:rPr lang="en-US" sz="1600" b="1" dirty="0"/>
              <a:t>TITLE: Machine Vision based Real Time Cashew Grading and Sorting System using SVM and Back Propagation Neural Network</a:t>
            </a:r>
          </a:p>
          <a:p>
            <a:pPr algn="just"/>
            <a:r>
              <a:rPr lang="en-US" sz="1600" dirty="0"/>
              <a:t>The paper presents a real-time cashew grading system employing machine learning techniques, specifically Support Vector Machine (SVM) and Back Propagation Neural Network (BPNN) classifiers, for automated classification based on colour, texture, size, and shape features, with methodologies including granulometry, feature extraction, machine vision, and real-time system design</a:t>
            </a:r>
          </a:p>
          <a:p>
            <a:pPr algn="just"/>
            <a:r>
              <a:rPr lang="en-US" sz="1600" b="1" dirty="0"/>
              <a:t>TITLE: FORECASTING ARECA NUT MARKET PRICES USING THE ARIMA MODEL: A CASE STUDY OF INDIA</a:t>
            </a:r>
          </a:p>
          <a:p>
            <a:pPr algn="just"/>
            <a:r>
              <a:rPr lang="en-US" sz="1600" dirty="0"/>
              <a:t>The study utilizes Box Jenkins ARIMA methodology to forecast prices of a new Areca nut variety in Karnataka, with ARIMA (3, 1, 3) selected as the suitable model through diagnostic checks using ACF and PACF correlograms, highlighting the iterative process of model development for enhancing forecasting accuracy.</a:t>
            </a:r>
          </a:p>
          <a:p>
            <a:pPr algn="just"/>
            <a:r>
              <a:rPr lang="en-US" sz="1600" b="1" dirty="0"/>
              <a:t>TITLE: Computer Vision Based Mango Fruit Grading System</a:t>
            </a:r>
          </a:p>
          <a:p>
            <a:pPr algn="just"/>
            <a:r>
              <a:rPr lang="en-US" sz="1600" dirty="0"/>
              <a:t>The paper introduces a computer vision-based mango fruit grading system incorporating image capturing, preprocessing, maturity identification, size calculation, surface defect grading, and multi-feature grading, achieving high accuracy in size estimation, colour grading, and defect measurement.</a:t>
            </a:r>
            <a:endParaRPr lang="en-IN" sz="1600" dirty="0"/>
          </a:p>
        </p:txBody>
      </p:sp>
    </p:spTree>
    <p:extLst>
      <p:ext uri="{BB962C8B-B14F-4D97-AF65-F5344CB8AC3E}">
        <p14:creationId xmlns:p14="http://schemas.microsoft.com/office/powerpoint/2010/main" val="128365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3450D-ECAF-2FA0-D139-D420F0AFC9B6}"/>
              </a:ext>
            </a:extLst>
          </p:cNvPr>
          <p:cNvSpPr>
            <a:spLocks noGrp="1"/>
          </p:cNvSpPr>
          <p:nvPr>
            <p:ph type="title"/>
          </p:nvPr>
        </p:nvSpPr>
        <p:spPr>
          <a:xfrm>
            <a:off x="838200" y="18255"/>
            <a:ext cx="10515600" cy="1325563"/>
          </a:xfrm>
        </p:spPr>
        <p:txBody>
          <a:bodyPr/>
          <a:lstStyle/>
          <a:p>
            <a:r>
              <a:rPr lang="en-US" dirty="0"/>
              <a:t>TECHNOLOGIES USED</a:t>
            </a:r>
            <a:endParaRPr lang="en-IN" dirty="0"/>
          </a:p>
        </p:txBody>
      </p:sp>
      <p:sp>
        <p:nvSpPr>
          <p:cNvPr id="3" name="Text Placeholder 2">
            <a:extLst>
              <a:ext uri="{FF2B5EF4-FFF2-40B4-BE49-F238E27FC236}">
                <a16:creationId xmlns:a16="http://schemas.microsoft.com/office/drawing/2014/main" id="{FC7D5F9B-8E7C-3F02-B004-181795226E20}"/>
              </a:ext>
            </a:extLst>
          </p:cNvPr>
          <p:cNvSpPr>
            <a:spLocks noGrp="1"/>
          </p:cNvSpPr>
          <p:nvPr>
            <p:ph type="body" idx="1"/>
          </p:nvPr>
        </p:nvSpPr>
        <p:spPr>
          <a:xfrm>
            <a:off x="838200" y="1253331"/>
            <a:ext cx="10515600" cy="5287428"/>
          </a:xfrm>
        </p:spPr>
        <p:txBody>
          <a:bodyPr>
            <a:normAutofit/>
          </a:bodyPr>
          <a:lstStyle/>
          <a:p>
            <a:pPr marL="342900" lvl="0" indent="-342900" algn="just">
              <a:lnSpc>
                <a:spcPct val="150000"/>
              </a:lnSpc>
              <a:buFont typeface="+mj-lt"/>
              <a:buAutoNum type="arabicPeriod"/>
              <a:tabLst>
                <a:tab pos="457200" algn="l"/>
              </a:tabLst>
            </a:pPr>
            <a:r>
              <a:rPr lang="en-IN" sz="2000" b="1" dirty="0">
                <a:effectLst/>
                <a:latin typeface="Times New Roman" panose="02020603050405020304" pitchFamily="18" charset="0"/>
                <a:ea typeface="Times New Roman" panose="02020603050405020304" pitchFamily="18" charset="0"/>
              </a:rPr>
              <a:t>Python Programming Language:</a:t>
            </a:r>
            <a:endParaRPr lang="en-IN" sz="2000" b="1" dirty="0">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IN" sz="2000" b="1" dirty="0">
                <a:effectLst/>
                <a:latin typeface="Times New Roman" panose="02020603050405020304" pitchFamily="18" charset="0"/>
                <a:ea typeface="Times New Roman" panose="02020603050405020304" pitchFamily="18" charset="0"/>
              </a:rPr>
              <a:t>Machine Learning Libraries:</a:t>
            </a: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Symbol" panose="05050102010706020507" pitchFamily="18" charset="2"/>
              <a:buChar char=""/>
              <a:tabLst>
                <a:tab pos="914400" algn="l"/>
              </a:tabLst>
            </a:pPr>
            <a:r>
              <a:rPr lang="en-IN" sz="2000" dirty="0">
                <a:effectLst/>
                <a:latin typeface="Times New Roman" panose="02020603050405020304" pitchFamily="18" charset="0"/>
                <a:ea typeface="Times New Roman" panose="02020603050405020304" pitchFamily="18" charset="0"/>
              </a:rPr>
              <a:t>scikit-learn </a:t>
            </a:r>
          </a:p>
          <a:p>
            <a:pPr marL="742950" lvl="1" indent="-285750" algn="just">
              <a:lnSpc>
                <a:spcPct val="150000"/>
              </a:lnSpc>
              <a:buSzPts val="1000"/>
              <a:buFont typeface="Symbol" panose="05050102010706020507" pitchFamily="18" charset="2"/>
              <a:buChar char=""/>
              <a:tabLst>
                <a:tab pos="914400" algn="l"/>
              </a:tabLst>
            </a:pPr>
            <a:r>
              <a:rPr lang="en-IN" sz="2000" dirty="0">
                <a:effectLst/>
                <a:latin typeface="Times New Roman" panose="02020603050405020304" pitchFamily="18" charset="0"/>
                <a:ea typeface="Times New Roman" panose="02020603050405020304" pitchFamily="18" charset="0"/>
              </a:rPr>
              <a:t>TensorFlow or PyTorch.</a:t>
            </a:r>
            <a:endParaRPr lang="en-IN" sz="18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Symbol" panose="05050102010706020507" pitchFamily="18" charset="2"/>
              <a:buChar char=""/>
              <a:tabLst>
                <a:tab pos="914400" algn="l"/>
              </a:tabLst>
            </a:pPr>
            <a:r>
              <a:rPr lang="en-IN" sz="2000" dirty="0">
                <a:effectLst/>
                <a:latin typeface="Times New Roman" panose="02020603050405020304" pitchFamily="18" charset="0"/>
                <a:ea typeface="Times New Roman" panose="02020603050405020304" pitchFamily="18" charset="0"/>
              </a:rPr>
              <a:t>Keras: </a:t>
            </a:r>
          </a:p>
          <a:p>
            <a:pPr marL="742950" lvl="1" indent="-285750" algn="just">
              <a:lnSpc>
                <a:spcPct val="150000"/>
              </a:lnSpc>
              <a:buSzPts val="1000"/>
              <a:buFont typeface="Symbol" panose="05050102010706020507" pitchFamily="18" charset="2"/>
              <a:buChar char=""/>
              <a:tabLst>
                <a:tab pos="914400" algn="l"/>
              </a:tabLst>
            </a:pPr>
            <a:r>
              <a:rPr lang="en-IN" sz="2000" b="1" dirty="0">
                <a:effectLst/>
                <a:latin typeface="Times New Roman" panose="02020603050405020304" pitchFamily="18" charset="0"/>
                <a:ea typeface="Times New Roman" panose="02020603050405020304" pitchFamily="18" charset="0"/>
              </a:rPr>
              <a:t>Image Processing Libraries: </a:t>
            </a:r>
            <a:r>
              <a:rPr lang="en-IN" sz="2000" dirty="0">
                <a:effectLst/>
                <a:latin typeface="Times New Roman" panose="02020603050405020304" pitchFamily="18" charset="0"/>
                <a:ea typeface="Times New Roman" panose="02020603050405020304" pitchFamily="18" charset="0"/>
              </a:rPr>
              <a:t>OpenCV (Open Source Computer Vision Library</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IN" sz="2000" b="1" dirty="0">
                <a:effectLst/>
                <a:latin typeface="Times New Roman" panose="02020603050405020304" pitchFamily="18" charset="0"/>
                <a:ea typeface="Times New Roman" panose="02020603050405020304" pitchFamily="18" charset="0"/>
              </a:rPr>
              <a:t>Database Management System (DBMS):</a:t>
            </a:r>
            <a:r>
              <a:rPr lang="en-IN" sz="2000" dirty="0">
                <a:effectLst/>
                <a:latin typeface="Times New Roman" panose="02020603050405020304" pitchFamily="18" charset="0"/>
                <a:ea typeface="Times New Roman" panose="02020603050405020304" pitchFamily="18" charset="0"/>
              </a:rPr>
              <a:t> </a:t>
            </a:r>
          </a:p>
          <a:p>
            <a:pPr marL="342900" lvl="0" indent="-342900" algn="just">
              <a:lnSpc>
                <a:spcPct val="150000"/>
              </a:lnSpc>
              <a:buFont typeface="+mj-lt"/>
              <a:buAutoNum type="arabicPeriod"/>
              <a:tabLst>
                <a:tab pos="457200" algn="l"/>
              </a:tabLst>
            </a:pPr>
            <a:r>
              <a:rPr lang="en-IN" sz="2000" b="1" dirty="0">
                <a:effectLst/>
                <a:latin typeface="Times New Roman" panose="02020603050405020304" pitchFamily="18" charset="0"/>
                <a:ea typeface="Times New Roman" panose="02020603050405020304" pitchFamily="18" charset="0"/>
              </a:rPr>
              <a:t>Version Control System (VCS)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457200" algn="l"/>
              </a:tabLst>
            </a:pPr>
            <a:r>
              <a:rPr lang="en-IN" sz="2000" b="1" dirty="0">
                <a:effectLst/>
                <a:latin typeface="Times New Roman" panose="02020603050405020304" pitchFamily="18" charset="0"/>
                <a:ea typeface="Times New Roman" panose="02020603050405020304" pitchFamily="18" charset="0"/>
              </a:rPr>
              <a:t>Development Environment</a:t>
            </a:r>
            <a:r>
              <a:rPr lang="en-IN" sz="20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642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19F35-1B55-A590-9860-2D0D98D712E0}"/>
              </a:ext>
            </a:extLst>
          </p:cNvPr>
          <p:cNvSpPr>
            <a:spLocks noGrp="1"/>
          </p:cNvSpPr>
          <p:nvPr>
            <p:ph type="title"/>
          </p:nvPr>
        </p:nvSpPr>
        <p:spPr>
          <a:xfrm>
            <a:off x="838200" y="0"/>
            <a:ext cx="10515600" cy="1325563"/>
          </a:xfrm>
        </p:spPr>
        <p:txBody>
          <a:bodyPr/>
          <a:lstStyle/>
          <a:p>
            <a:r>
              <a:rPr lang="en-US" dirty="0"/>
              <a:t>ADVANTAGES</a:t>
            </a:r>
            <a:endParaRPr lang="en-IN" dirty="0"/>
          </a:p>
        </p:txBody>
      </p:sp>
      <p:sp>
        <p:nvSpPr>
          <p:cNvPr id="3" name="Text Placeholder 2">
            <a:extLst>
              <a:ext uri="{FF2B5EF4-FFF2-40B4-BE49-F238E27FC236}">
                <a16:creationId xmlns:a16="http://schemas.microsoft.com/office/drawing/2014/main" id="{33266C52-F46C-E3C2-CFE0-F5D46CC775E9}"/>
              </a:ext>
            </a:extLst>
          </p:cNvPr>
          <p:cNvSpPr>
            <a:spLocks noGrp="1"/>
          </p:cNvSpPr>
          <p:nvPr>
            <p:ph type="body" idx="1"/>
          </p:nvPr>
        </p:nvSpPr>
        <p:spPr>
          <a:xfrm>
            <a:off x="838200" y="1228465"/>
            <a:ext cx="10515600" cy="4743126"/>
          </a:xfrm>
        </p:spPr>
        <p:txBody>
          <a:bodyPr>
            <a:noAutofit/>
          </a:bodyPr>
          <a:lstStyle/>
          <a:p>
            <a:pPr>
              <a:lnSpc>
                <a:spcPct val="120000"/>
              </a:lnSpc>
            </a:pPr>
            <a:r>
              <a:rPr lang="en-US" sz="2000" dirty="0"/>
              <a:t>Efficiency: Automation of grading processes reduces manual labor and time required for quality assessment, leading to increased productivity and throughput in arecanut processing.</a:t>
            </a:r>
          </a:p>
          <a:p>
            <a:pPr>
              <a:lnSpc>
                <a:spcPct val="120000"/>
              </a:lnSpc>
            </a:pPr>
            <a:r>
              <a:rPr lang="en-US" sz="2000" dirty="0"/>
              <a:t>Accuracy: By leveraging computer vision and machine learning techniques, the system can achieve precise and consistent grading results, minimizing human errors and subjective judgments.</a:t>
            </a:r>
          </a:p>
          <a:p>
            <a:pPr>
              <a:lnSpc>
                <a:spcPct val="120000"/>
              </a:lnSpc>
            </a:pPr>
            <a:r>
              <a:rPr lang="en-US" sz="2000" dirty="0"/>
              <a:t>Cost-effectiveness: The automated grading system reduces operational costs associated with manual labor and potential losses due to inaccuracies in grading, thereby improving overall profitability for stakeholders.</a:t>
            </a:r>
          </a:p>
          <a:p>
            <a:pPr>
              <a:lnSpc>
                <a:spcPct val="120000"/>
              </a:lnSpc>
            </a:pPr>
            <a:r>
              <a:rPr lang="en-US" sz="2000" dirty="0"/>
              <a:t>Market Transparency: Predictive analytics enable stakeholders to anticipate market trends and make informed decisions regarding pricing, procurement, and distribution, fostering greater transparency and efficiency in the arecanut market.</a:t>
            </a:r>
          </a:p>
        </p:txBody>
      </p:sp>
    </p:spTree>
    <p:extLst>
      <p:ext uri="{BB962C8B-B14F-4D97-AF65-F5344CB8AC3E}">
        <p14:creationId xmlns:p14="http://schemas.microsoft.com/office/powerpoint/2010/main" val="308579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A079-300D-2198-E64C-4EF9C7D5A34F}"/>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65EEB4E6-73F2-EE85-B435-46E66BC49DE4}"/>
              </a:ext>
            </a:extLst>
          </p:cNvPr>
          <p:cNvSpPr>
            <a:spLocks noGrp="1"/>
          </p:cNvSpPr>
          <p:nvPr>
            <p:ph type="body" idx="1"/>
          </p:nvPr>
        </p:nvSpPr>
        <p:spPr/>
        <p:txBody>
          <a:bodyPr/>
          <a:lstStyle/>
          <a:p>
            <a:r>
              <a:rPr lang="en-US" dirty="0"/>
              <a:t> By integrating advanced image processing techniques and predictive analytics, we aim to streamline arecanut assessment and enhance market transparency. This innovative approach not only saves time and labor but also improves the accuracy of quality grading and price predictions.</a:t>
            </a:r>
            <a:endParaRPr lang="en-IN" dirty="0"/>
          </a:p>
        </p:txBody>
      </p:sp>
    </p:spTree>
    <p:extLst>
      <p:ext uri="{BB962C8B-B14F-4D97-AF65-F5344CB8AC3E}">
        <p14:creationId xmlns:p14="http://schemas.microsoft.com/office/powerpoint/2010/main" val="3539979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1101</Words>
  <Application>Microsoft Office PowerPoint</Application>
  <PresentationFormat>Widescreen</PresentationFormat>
  <Paragraphs>50</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Symbol</vt:lpstr>
      <vt:lpstr>Times New Roman</vt:lpstr>
      <vt:lpstr>Office Theme</vt:lpstr>
      <vt:lpstr>Arecanut Quality Analysis and Price Prediction</vt:lpstr>
      <vt:lpstr>Introduction</vt:lpstr>
      <vt:lpstr>OBJECTIVE</vt:lpstr>
      <vt:lpstr>LITERATURE SURVEY</vt:lpstr>
      <vt:lpstr>PowerPoint Presentation</vt:lpstr>
      <vt:lpstr>TECHNOLOGIES USED</vt:lpstr>
      <vt:lpstr>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Arecanut Quality Analysis and Price Prediction</dc:title>
  <dc:creator>shrivatsa bhat</dc:creator>
  <cp:lastModifiedBy>shrivatsa bhat</cp:lastModifiedBy>
  <cp:revision>6</cp:revision>
  <dcterms:created xsi:type="dcterms:W3CDTF">2024-03-22T06:47:31Z</dcterms:created>
  <dcterms:modified xsi:type="dcterms:W3CDTF">2024-03-26T02:33:44Z</dcterms:modified>
</cp:coreProperties>
</file>