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x="13004800" cy="9753600"/>
  <p:notesSz cx="6858000" cy="9144000"/>
  <p:defaultTextStyle>
    <a:lvl1pPr algn="ctr" defTabSz="584200">
      <a:defRPr sz="4200">
        <a:latin typeface="+mn-lt"/>
        <a:ea typeface="+mn-ea"/>
        <a:cs typeface="+mn-cs"/>
        <a:sym typeface="Gill Sans"/>
      </a:defRPr>
    </a:lvl1pPr>
    <a:lvl2pPr indent="342900" algn="ctr" defTabSz="584200">
      <a:defRPr sz="4200">
        <a:latin typeface="+mn-lt"/>
        <a:ea typeface="+mn-ea"/>
        <a:cs typeface="+mn-cs"/>
        <a:sym typeface="Gill Sans"/>
      </a:defRPr>
    </a:lvl2pPr>
    <a:lvl3pPr indent="685800" algn="ctr" defTabSz="584200">
      <a:defRPr sz="4200">
        <a:latin typeface="+mn-lt"/>
        <a:ea typeface="+mn-ea"/>
        <a:cs typeface="+mn-cs"/>
        <a:sym typeface="Gill Sans"/>
      </a:defRPr>
    </a:lvl3pPr>
    <a:lvl4pPr indent="1028700" algn="ctr" defTabSz="584200">
      <a:defRPr sz="4200">
        <a:latin typeface="+mn-lt"/>
        <a:ea typeface="+mn-ea"/>
        <a:cs typeface="+mn-cs"/>
        <a:sym typeface="Gill Sans"/>
      </a:defRPr>
    </a:lvl4pPr>
    <a:lvl5pPr indent="1371600" algn="ctr" defTabSz="584200">
      <a:defRPr sz="4200">
        <a:latin typeface="+mn-lt"/>
        <a:ea typeface="+mn-ea"/>
        <a:cs typeface="+mn-cs"/>
        <a:sym typeface="Gill Sans"/>
      </a:defRPr>
    </a:lvl5pPr>
    <a:lvl6pPr indent="1714500" algn="ctr" defTabSz="584200">
      <a:defRPr sz="4200">
        <a:latin typeface="+mn-lt"/>
        <a:ea typeface="+mn-ea"/>
        <a:cs typeface="+mn-cs"/>
        <a:sym typeface="Gill Sans"/>
      </a:defRPr>
    </a:lvl6pPr>
    <a:lvl7pPr indent="2057400" algn="ctr" defTabSz="584200">
      <a:defRPr sz="4200">
        <a:latin typeface="+mn-lt"/>
        <a:ea typeface="+mn-ea"/>
        <a:cs typeface="+mn-cs"/>
        <a:sym typeface="Gill Sans"/>
      </a:defRPr>
    </a:lvl7pPr>
    <a:lvl8pPr indent="2400300" algn="ctr" defTabSz="584200">
      <a:defRPr sz="4200">
        <a:latin typeface="+mn-lt"/>
        <a:ea typeface="+mn-ea"/>
        <a:cs typeface="+mn-cs"/>
        <a:sym typeface="Gill Sans"/>
      </a:defRPr>
    </a:lvl8pPr>
    <a:lvl9pPr indent="2743200" algn="ctr" defTabSz="584200">
      <a:defRPr sz="4200"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  <a:endParaRPr sz="3400"/>
          </a:p>
          <a:p>
            <a:pPr lvl="1">
              <a:defRPr sz="1800"/>
            </a:pPr>
            <a:r>
              <a:rPr sz="3400"/>
              <a:t>Body Level Two</a:t>
            </a:r>
            <a:endParaRPr sz="3400"/>
          </a:p>
          <a:p>
            <a:pPr lvl="2">
              <a:defRPr sz="1800"/>
            </a:pPr>
            <a:r>
              <a:rPr sz="3400"/>
              <a:t>Body Level Three</a:t>
            </a:r>
            <a:endParaRPr sz="3400"/>
          </a:p>
          <a:p>
            <a:pPr lvl="3">
              <a:defRPr sz="1800"/>
            </a:pPr>
            <a:r>
              <a:rPr sz="3400"/>
              <a:t>Body Level Four</a:t>
            </a:r>
            <a:endParaRPr sz="3400"/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Refle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  <a:endParaRPr sz="3400"/>
          </a:p>
          <a:p>
            <a:pPr lvl="1">
              <a:defRPr sz="1800"/>
            </a:pPr>
            <a:r>
              <a:rPr sz="3400"/>
              <a:t>Body Level Two</a:t>
            </a:r>
            <a:endParaRPr sz="3400"/>
          </a:p>
          <a:p>
            <a:pPr lvl="2">
              <a:defRPr sz="1800"/>
            </a:pPr>
            <a:r>
              <a:rPr sz="3400"/>
              <a:t>Body Level Three</a:t>
            </a:r>
            <a:endParaRPr sz="3400"/>
          </a:p>
          <a:p>
            <a:pPr lvl="3">
              <a:defRPr sz="1800"/>
            </a:pPr>
            <a:r>
              <a:rPr sz="3400"/>
              <a:t>Body Level Four</a:t>
            </a:r>
            <a:endParaRPr sz="3400"/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 -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 -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Body Level One</a:t>
            </a:r>
            <a:endParaRPr sz="4200"/>
          </a:p>
          <a:p>
            <a:pPr lvl="1">
              <a:defRPr sz="1800"/>
            </a:pPr>
            <a:r>
              <a:rPr sz="4200"/>
              <a:t>Body Level Two</a:t>
            </a:r>
            <a:endParaRPr sz="4200"/>
          </a:p>
          <a:p>
            <a:pPr lvl="2">
              <a:defRPr sz="1800"/>
            </a:pPr>
            <a:r>
              <a:rPr sz="4200"/>
              <a:t>Body Level Three</a:t>
            </a:r>
            <a:endParaRPr sz="4200"/>
          </a:p>
          <a:p>
            <a:pPr lvl="3">
              <a:defRPr sz="1800"/>
            </a:pPr>
            <a:r>
              <a:rPr sz="4200"/>
              <a:t>Body Level Four</a:t>
            </a:r>
            <a:endParaRPr sz="4200"/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 sur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>
            <a:lvl1pPr>
              <a:spcBef>
                <a:spcPts val="4800"/>
              </a:spcBef>
            </a:lvl1pPr>
            <a:lvl2pPr>
              <a:spcBef>
                <a:spcPts val="4800"/>
              </a:spcBef>
            </a:lvl2pPr>
            <a:lvl3pPr>
              <a:spcBef>
                <a:spcPts val="4800"/>
              </a:spcBef>
            </a:lvl3pPr>
            <a:lvl4pPr>
              <a:spcBef>
                <a:spcPts val="4800"/>
              </a:spcBef>
            </a:lvl4pPr>
            <a:lvl5pPr>
              <a:spcBef>
                <a:spcPts val="4800"/>
              </a:spcBef>
            </a:lvl5pPr>
          </a:lstStyle>
          <a:p>
            <a:pPr lvl="0">
              <a:defRPr sz="1800"/>
            </a:pPr>
            <a:r>
              <a:rPr sz="4200"/>
              <a:t>Body Level One</a:t>
            </a:r>
            <a:endParaRPr sz="4200"/>
          </a:p>
          <a:p>
            <a:pPr lvl="1">
              <a:defRPr sz="1800"/>
            </a:pPr>
            <a:r>
              <a:rPr sz="4200"/>
              <a:t>Body Level Two</a:t>
            </a:r>
            <a:endParaRPr sz="4200"/>
          </a:p>
          <a:p>
            <a:pPr lvl="2">
              <a:defRPr sz="1800"/>
            </a:pPr>
            <a:r>
              <a:rPr sz="4200"/>
              <a:t>Body Level Three</a:t>
            </a:r>
            <a:endParaRPr sz="4200"/>
          </a:p>
          <a:p>
            <a:pPr lvl="3">
              <a:defRPr sz="1800"/>
            </a:pPr>
            <a:r>
              <a:rPr sz="4200"/>
              <a:t>Body Level Four</a:t>
            </a:r>
            <a:endParaRPr sz="4200"/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Refle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4200"/>
              <a:t>Body Level One</a:t>
            </a:r>
            <a:endParaRPr sz="4200"/>
          </a:p>
          <a:p>
            <a:pPr lvl="1">
              <a:defRPr sz="1800"/>
            </a:pPr>
            <a:r>
              <a:rPr sz="4200"/>
              <a:t>Body Level Two</a:t>
            </a:r>
            <a:endParaRPr sz="4200"/>
          </a:p>
          <a:p>
            <a:pPr lvl="2">
              <a:defRPr sz="1800"/>
            </a:pPr>
            <a:r>
              <a:rPr sz="4200"/>
              <a:t>Body Level Three</a:t>
            </a:r>
            <a:endParaRPr sz="4200"/>
          </a:p>
          <a:p>
            <a:pPr lvl="3">
              <a:defRPr sz="1800"/>
            </a:pPr>
            <a:r>
              <a:rPr sz="4200"/>
              <a:t>Body Level Four</a:t>
            </a:r>
            <a:endParaRPr sz="4200"/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spd="med" advClick="1"/>
  <p:txStyles>
    <p:titleStyle>
      <a:lvl1pPr algn="ctr" defTabSz="584200">
        <a:defRPr sz="8400">
          <a:latin typeface="+mn-lt"/>
          <a:ea typeface="+mn-ea"/>
          <a:cs typeface="+mn-cs"/>
          <a:sym typeface="Gill Sans"/>
        </a:defRPr>
      </a:lvl1pPr>
      <a:lvl2pPr indent="228600" algn="ctr" defTabSz="584200">
        <a:defRPr sz="8400">
          <a:latin typeface="+mn-lt"/>
          <a:ea typeface="+mn-ea"/>
          <a:cs typeface="+mn-cs"/>
          <a:sym typeface="Gill Sans"/>
        </a:defRPr>
      </a:lvl2pPr>
      <a:lvl3pPr indent="457200" algn="ctr" defTabSz="584200">
        <a:defRPr sz="8400">
          <a:latin typeface="+mn-lt"/>
          <a:ea typeface="+mn-ea"/>
          <a:cs typeface="+mn-cs"/>
          <a:sym typeface="Gill Sans"/>
        </a:defRPr>
      </a:lvl3pPr>
      <a:lvl4pPr indent="685800" algn="ctr" defTabSz="584200">
        <a:defRPr sz="8400">
          <a:latin typeface="+mn-lt"/>
          <a:ea typeface="+mn-ea"/>
          <a:cs typeface="+mn-cs"/>
          <a:sym typeface="Gill Sans"/>
        </a:defRPr>
      </a:lvl4pPr>
      <a:lvl5pPr indent="914400" algn="ctr" defTabSz="584200">
        <a:defRPr sz="8400">
          <a:latin typeface="+mn-lt"/>
          <a:ea typeface="+mn-ea"/>
          <a:cs typeface="+mn-cs"/>
          <a:sym typeface="Gill Sans"/>
        </a:defRPr>
      </a:lvl5pPr>
      <a:lvl6pPr indent="1143000" algn="ctr" defTabSz="584200">
        <a:defRPr sz="8400">
          <a:latin typeface="+mn-lt"/>
          <a:ea typeface="+mn-ea"/>
          <a:cs typeface="+mn-cs"/>
          <a:sym typeface="Gill Sans"/>
        </a:defRPr>
      </a:lvl6pPr>
      <a:lvl7pPr indent="1371600" algn="ctr" defTabSz="584200">
        <a:defRPr sz="8400">
          <a:latin typeface="+mn-lt"/>
          <a:ea typeface="+mn-ea"/>
          <a:cs typeface="+mn-cs"/>
          <a:sym typeface="Gill Sans"/>
        </a:defRPr>
      </a:lvl7pPr>
      <a:lvl8pPr indent="1600200" algn="ctr" defTabSz="584200">
        <a:defRPr sz="8400">
          <a:latin typeface="+mn-lt"/>
          <a:ea typeface="+mn-ea"/>
          <a:cs typeface="+mn-cs"/>
          <a:sym typeface="Gill Sans"/>
        </a:defRPr>
      </a:lvl8pPr>
      <a:lvl9pPr indent="1828800" algn="ctr" defTabSz="584200">
        <a:defRPr sz="8400">
          <a:latin typeface="+mn-lt"/>
          <a:ea typeface="+mn-ea"/>
          <a:cs typeface="+mn-cs"/>
          <a:sym typeface="Gill Sans"/>
        </a:defRPr>
      </a:lvl9pPr>
    </p:titleStyle>
    <p:bodyStyle>
      <a:lvl1pPr marL="889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1pPr>
      <a:lvl2pPr marL="1333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2pPr>
      <a:lvl3pPr marL="1778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3pPr>
      <a:lvl4pPr marL="2222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4pPr>
      <a:lvl5pPr marL="2667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5pPr>
      <a:lvl6pPr marL="30226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6pPr>
      <a:lvl7pPr marL="33782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7pPr>
      <a:lvl8pPr marL="37338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8pPr>
      <a:lvl9pPr marL="40894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bettercrypto.org/" TargetMode="External"/><Relationship Id="rId3" Type="http://schemas.openxmlformats.org/officeDocument/2006/relationships/image" Target="../media/image4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aron@XXX.org" TargetMode="External"/><Relationship Id="rId3" Type="http://schemas.openxmlformats.org/officeDocument/2006/relationships/hyperlink" Target="mailto:david@autopsit.org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28476" y="-43451"/>
            <a:ext cx="17861752" cy="9840502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BetterCrypto in short</a:t>
            </a: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Community effort to produce best practices</a:t>
            </a:r>
            <a:endParaRPr sz="4200"/>
          </a:p>
          <a:p>
            <a:pPr lvl="0">
              <a:defRPr sz="1800"/>
            </a:pPr>
            <a:r>
              <a:rPr sz="4200"/>
              <a:t>Continuous effort</a:t>
            </a:r>
            <a:endParaRPr sz="4200"/>
          </a:p>
          <a:p>
            <a:pPr lvl="0">
              <a:defRPr sz="1800"/>
            </a:pPr>
            <a:r>
              <a:rPr sz="4200"/>
              <a:t>Mixed expertises</a:t>
            </a:r>
            <a:endParaRPr sz="4200"/>
          </a:p>
          <a:p>
            <a:pPr lvl="0">
              <a:defRPr sz="1800"/>
            </a:pPr>
            <a:r>
              <a:rPr sz="4200"/>
              <a:t>Open to comments / suggestions / improvements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BetterCrypto in 2 parts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First part = configurations</a:t>
            </a:r>
            <a:endParaRPr sz="4200"/>
          </a:p>
          <a:p>
            <a:pPr lvl="1">
              <a:defRPr sz="1800"/>
            </a:pPr>
            <a:r>
              <a:rPr sz="4200"/>
              <a:t>The most important part</a:t>
            </a:r>
            <a:endParaRPr sz="4200"/>
          </a:p>
          <a:p>
            <a:pPr lvl="1">
              <a:defRPr sz="1800"/>
            </a:pPr>
            <a:r>
              <a:rPr sz="4200"/>
              <a:t>Cover as many tools as possible</a:t>
            </a:r>
            <a:endParaRPr sz="4200"/>
          </a:p>
          <a:p>
            <a:pPr lvl="0">
              <a:defRPr sz="1800"/>
            </a:pPr>
            <a:r>
              <a:rPr sz="4200"/>
              <a:t>Second part = theory</a:t>
            </a:r>
            <a:endParaRPr sz="4200"/>
          </a:p>
          <a:p>
            <a:pPr lvl="1">
              <a:defRPr sz="1800"/>
            </a:pPr>
            <a:r>
              <a:rPr sz="4200"/>
              <a:t>Explain and justify choose we made</a:t>
            </a:r>
            <a:endParaRPr sz="4200"/>
          </a:p>
          <a:p>
            <a:pPr lvl="2">
              <a:defRPr sz="1800"/>
            </a:pPr>
            <a:r>
              <a:rPr sz="4200"/>
              <a:t>Transparency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How to use?</a:t>
            </a:r>
          </a:p>
        </p:txBody>
      </p:sp>
      <p:pic>
        <p:nvPicPr>
          <p:cNvPr id="76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3337" y="2507520"/>
            <a:ext cx="10358126" cy="68520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Crypto in a nutshell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2 types of goals:</a:t>
            </a:r>
            <a:endParaRPr sz="4200"/>
          </a:p>
          <a:p>
            <a:pPr lvl="1">
              <a:defRPr sz="1800"/>
            </a:pPr>
            <a:r>
              <a:rPr sz="4200"/>
              <a:t>protect the contact of the message</a:t>
            </a:r>
            <a:endParaRPr sz="4200"/>
          </a:p>
          <a:p>
            <a:pPr lvl="1">
              <a:defRPr sz="1800"/>
            </a:pPr>
            <a:r>
              <a:rPr sz="4200"/>
              <a:t>identify the author</a:t>
            </a:r>
            <a:endParaRPr sz="4200"/>
          </a:p>
          <a:p>
            <a:pPr lvl="0">
              <a:defRPr sz="1800"/>
            </a:pPr>
            <a:r>
              <a:rPr sz="4200"/>
              <a:t>Can be combined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Symetric Ciphering</a:t>
            </a:r>
          </a:p>
        </p:txBody>
      </p:sp>
      <p:sp>
        <p:nvSpPr>
          <p:cNvPr id="82" name="Shape 82"/>
          <p:cNvSpPr/>
          <p:nvPr>
            <p:ph type="body" idx="1"/>
          </p:nvPr>
        </p:nvSpPr>
        <p:spPr>
          <a:xfrm>
            <a:off x="1270000" y="2768600"/>
            <a:ext cx="10464800" cy="77013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The key is shared</a:t>
            </a:r>
          </a:p>
        </p:txBody>
      </p:sp>
      <p:pic>
        <p:nvPicPr>
          <p:cNvPr id="83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9479" y="4173735"/>
            <a:ext cx="8025842" cy="50123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Asymetric Ciphering</a:t>
            </a:r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xfrm>
            <a:off x="1270000" y="2768600"/>
            <a:ext cx="10464800" cy="177576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Public key is published</a:t>
            </a:r>
            <a:endParaRPr sz="4200"/>
          </a:p>
          <a:p>
            <a:pPr lvl="0">
              <a:defRPr sz="1800"/>
            </a:pPr>
            <a:r>
              <a:rPr sz="4200"/>
              <a:t>Private key HAS to be secured</a:t>
            </a:r>
          </a:p>
        </p:txBody>
      </p:sp>
      <p:pic>
        <p:nvPicPr>
          <p:cNvPr id="8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3437" y="4620567"/>
            <a:ext cx="7777926" cy="49873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Signing</a:t>
            </a:r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xfrm>
            <a:off x="1270000" y="2768600"/>
            <a:ext cx="10464800" cy="100766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Author identity is proved</a:t>
            </a:r>
          </a:p>
        </p:txBody>
      </p:sp>
      <p:pic>
        <p:nvPicPr>
          <p:cNvPr id="91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0136" y="3763565"/>
            <a:ext cx="9015128" cy="59974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The asymmetric magic</a:t>
            </a:r>
          </a:p>
        </p:txBody>
      </p:sp>
      <p:sp>
        <p:nvSpPr>
          <p:cNvPr id="94" name="Shape 94"/>
          <p:cNvSpPr/>
          <p:nvPr>
            <p:ph type="body" idx="1"/>
          </p:nvPr>
        </p:nvSpPr>
        <p:spPr>
          <a:xfrm>
            <a:off x="1270000" y="2383681"/>
            <a:ext cx="10464800" cy="648483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RSA “formula” : </a:t>
            </a:r>
            <a:r>
              <a:rPr i="1" sz="4200"/>
              <a:t>c = m^e mod n</a:t>
            </a:r>
            <a:r>
              <a:rPr sz="4200"/>
              <a:t> </a:t>
            </a:r>
            <a:endParaRPr sz="4200"/>
          </a:p>
          <a:p>
            <a:pPr lvl="2">
              <a:defRPr sz="1800"/>
            </a:pPr>
            <a:r>
              <a:rPr sz="4200"/>
              <a:t>with</a:t>
            </a:r>
            <a:endParaRPr sz="4200"/>
          </a:p>
          <a:p>
            <a:pPr lvl="3">
              <a:defRPr sz="1800"/>
            </a:pPr>
            <a:r>
              <a:rPr sz="4200"/>
              <a:t>c which is the ciphertext</a:t>
            </a:r>
            <a:endParaRPr sz="4200"/>
          </a:p>
          <a:p>
            <a:pPr lvl="3">
              <a:defRPr sz="1800"/>
            </a:pPr>
            <a:r>
              <a:rPr sz="4200"/>
              <a:t>m is the cleartext message</a:t>
            </a:r>
            <a:endParaRPr sz="4200"/>
          </a:p>
          <a:p>
            <a:pPr lvl="3">
              <a:defRPr sz="1800"/>
            </a:pPr>
            <a:r>
              <a:rPr sz="4200"/>
              <a:t>e and n are the public key</a:t>
            </a:r>
            <a:endParaRPr sz="4200"/>
          </a:p>
          <a:p>
            <a:pPr lvl="1">
              <a:defRPr sz="1800"/>
            </a:pPr>
            <a:r>
              <a:rPr sz="4200"/>
              <a:t>Uncipher with </a:t>
            </a:r>
            <a:r>
              <a:rPr i="1" sz="4200"/>
              <a:t>m = c^d mod n</a:t>
            </a:r>
            <a:endParaRPr sz="4200"/>
          </a:p>
          <a:p>
            <a:pPr lvl="3">
              <a:defRPr sz="1800"/>
            </a:pPr>
            <a:r>
              <a:rPr sz="4200"/>
              <a:t>d being the private key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Some algorithms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1270000" y="2209800"/>
            <a:ext cx="10464800" cy="6832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Hash</a:t>
            </a:r>
            <a:endParaRPr sz="4200"/>
          </a:p>
          <a:p>
            <a:pPr lvl="1">
              <a:defRPr sz="1800"/>
            </a:pPr>
            <a:r>
              <a:rPr sz="4200"/>
              <a:t>SHA1</a:t>
            </a:r>
            <a:endParaRPr sz="4200"/>
          </a:p>
          <a:p>
            <a:pPr lvl="1">
              <a:defRPr sz="1800"/>
            </a:pPr>
            <a:r>
              <a:rPr sz="4200"/>
              <a:t>SHA256</a:t>
            </a:r>
            <a:endParaRPr sz="4200"/>
          </a:p>
          <a:p>
            <a:pPr lvl="1">
              <a:defRPr sz="1800"/>
            </a:pPr>
            <a:r>
              <a:rPr sz="4200"/>
              <a:t>SHA512</a:t>
            </a:r>
            <a:endParaRPr sz="4200"/>
          </a:p>
          <a:p>
            <a:pPr lvl="0">
              <a:defRPr sz="1800"/>
            </a:pPr>
            <a:r>
              <a:rPr sz="4200"/>
              <a:t>Key Exchange</a:t>
            </a:r>
            <a:endParaRPr sz="4200"/>
          </a:p>
          <a:p>
            <a:pPr lvl="1">
              <a:defRPr sz="1800"/>
            </a:pPr>
            <a:r>
              <a:rPr sz="4200"/>
              <a:t>Diffie Helleman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Diffie-Helleman</a:t>
            </a:r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xfrm>
            <a:off x="1270000" y="2768600"/>
            <a:ext cx="10464800" cy="77013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How to share a secret key?</a:t>
            </a:r>
          </a:p>
        </p:txBody>
      </p:sp>
      <p:pic>
        <p:nvPicPr>
          <p:cNvPr id="101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57514" y="3430805"/>
            <a:ext cx="7489772" cy="61415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9402" y="2440377"/>
            <a:ext cx="10765996" cy="48728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Ephemeral</a:t>
            </a:r>
            <a:br>
              <a:rPr sz="8400"/>
            </a:br>
            <a:r>
              <a:rPr sz="8400"/>
              <a:t>Diffie-Helleman</a:t>
            </a:r>
          </a:p>
        </p:txBody>
      </p:sp>
      <p:sp>
        <p:nvSpPr>
          <p:cNvPr id="104" name="Shape 104"/>
          <p:cNvSpPr/>
          <p:nvPr>
            <p:ph type="body" idx="1"/>
          </p:nvPr>
        </p:nvSpPr>
        <p:spPr>
          <a:xfrm>
            <a:off x="1270000" y="3390900"/>
            <a:ext cx="10464800" cy="568513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Regular mode</a:t>
            </a:r>
            <a:endParaRPr sz="4200"/>
          </a:p>
          <a:p>
            <a:pPr lvl="1">
              <a:defRPr sz="1800"/>
            </a:pPr>
            <a:r>
              <a:rPr sz="4200"/>
              <a:t>Public and private keys are kept</a:t>
            </a:r>
            <a:endParaRPr sz="4200"/>
          </a:p>
          <a:p>
            <a:pPr lvl="0">
              <a:defRPr sz="1800"/>
            </a:pPr>
            <a:r>
              <a:rPr sz="4200"/>
              <a:t>Ephemeral mode</a:t>
            </a:r>
            <a:endParaRPr sz="4200"/>
          </a:p>
          <a:p>
            <a:pPr lvl="1">
              <a:defRPr sz="1800"/>
            </a:pPr>
            <a:r>
              <a:rPr sz="4200"/>
              <a:t>New keys are generated each time</a:t>
            </a:r>
            <a:endParaRPr sz="4200"/>
          </a:p>
          <a:p>
            <a:pPr lvl="2">
              <a:defRPr sz="1800"/>
            </a:pPr>
            <a:r>
              <a:rPr sz="4200"/>
              <a:t>By one of the parties at least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Hashing</a:t>
            </a:r>
          </a:p>
        </p:txBody>
      </p:sp>
      <p:sp>
        <p:nvSpPr>
          <p:cNvPr id="107" name="Shape 107"/>
          <p:cNvSpPr/>
          <p:nvPr>
            <p:ph type="body" idx="1"/>
          </p:nvPr>
        </p:nvSpPr>
        <p:spPr>
          <a:xfrm>
            <a:off x="1270000" y="2463800"/>
            <a:ext cx="10464800" cy="376173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Take long piece of data and produce a probably unique signature</a:t>
            </a:r>
            <a:endParaRPr sz="4200"/>
          </a:p>
          <a:p>
            <a:pPr lvl="0">
              <a:defRPr sz="1800"/>
            </a:pPr>
            <a:r>
              <a:rPr sz="4200"/>
              <a:t>Probability of collision for SHA1:</a:t>
            </a:r>
            <a:endParaRPr sz="4200"/>
          </a:p>
          <a:p>
            <a:pPr lvl="1">
              <a:defRPr sz="1800"/>
            </a:pPr>
            <a:r>
              <a:rPr sz="4200"/>
              <a:t>1 over 1461501637330902918203684832716283019655932542976</a:t>
            </a:r>
          </a:p>
        </p:txBody>
      </p:sp>
      <p:pic>
        <p:nvPicPr>
          <p:cNvPr id="10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061" y="6489196"/>
            <a:ext cx="12448375" cy="31465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ECC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Elliptic curve cryptography (ECC)</a:t>
            </a:r>
            <a:endParaRPr sz="4200"/>
          </a:p>
          <a:p>
            <a:pPr lvl="0">
              <a:defRPr sz="1800"/>
            </a:pPr>
            <a:r>
              <a:rPr sz="4200"/>
              <a:t>Finding the discrete logarithm of a random elliptic curve element </a:t>
            </a:r>
            <a:endParaRPr sz="4200"/>
          </a:p>
          <a:p>
            <a:pPr lvl="1">
              <a:defRPr sz="1800"/>
            </a:pPr>
            <a:r>
              <a:rPr sz="4200"/>
              <a:t>Only knowing a base point </a:t>
            </a:r>
            <a:endParaRPr sz="4200"/>
          </a:p>
          <a:p>
            <a:pPr lvl="1">
              <a:defRPr sz="1800"/>
            </a:pPr>
            <a:r>
              <a:rPr sz="4200"/>
              <a:t>Assumed to be infeasible</a:t>
            </a:r>
            <a:endParaRPr sz="4200"/>
          </a:p>
          <a:p>
            <a:pPr lvl="0">
              <a:defRPr sz="1800"/>
            </a:pPr>
            <a:r>
              <a:rPr sz="4200"/>
              <a:t>Reduced key length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1270000" y="50800"/>
            <a:ext cx="104648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Some thoughts on ECC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422274" y="2540000"/>
            <a:ext cx="12160251" cy="71421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Currently this is under heavy debate</a:t>
            </a:r>
            <a:endParaRPr sz="4200"/>
          </a:p>
          <a:p>
            <a:pPr lvl="0">
              <a:defRPr sz="1800"/>
            </a:pPr>
            <a:r>
              <a:rPr sz="4200"/>
              <a:t>Trust the Math</a:t>
            </a:r>
            <a:endParaRPr sz="4200"/>
          </a:p>
          <a:p>
            <a:pPr lvl="0">
              <a:defRPr sz="1800"/>
            </a:pPr>
            <a:r>
              <a:rPr sz="4200"/>
              <a:t>“Nothing Up My Sleeve Numbers”</a:t>
            </a:r>
            <a:endParaRPr sz="4200"/>
          </a:p>
          <a:p>
            <a:pPr lvl="0">
              <a:defRPr sz="1800"/>
            </a:pPr>
            <a:r>
              <a:rPr sz="4200"/>
              <a:t>eg. NIST P-256 (http://safecurves.cr.yp.to/rigid.html)</a:t>
            </a:r>
            <a:endParaRPr sz="4200"/>
          </a:p>
          <a:p>
            <a:pPr lvl="0">
              <a:defRPr sz="1800"/>
            </a:pPr>
            <a:r>
              <a:rPr sz="4200"/>
              <a:t>Coefficients generated by hashing the unexplained </a:t>
            </a:r>
            <a:r>
              <a:rPr sz="3800">
                <a:latin typeface="Gill Sans Light"/>
                <a:ea typeface="Gill Sans Light"/>
                <a:cs typeface="Gill Sans Light"/>
                <a:sym typeface="Gill Sans Light"/>
              </a:rPr>
              <a:t>seed c49d3608 86e70493 6a6678e1 139d26b7 819f7e90</a:t>
            </a:r>
            <a:r>
              <a:rPr sz="4200"/>
              <a:t>.</a:t>
            </a:r>
            <a:endParaRPr sz="4200"/>
          </a:p>
          <a:p>
            <a:pPr lvl="0">
              <a:defRPr sz="1800"/>
            </a:pPr>
            <a:r>
              <a:rPr sz="4200"/>
              <a:t>Might have to change settings tomorrow</a:t>
            </a:r>
            <a:endParaRPr sz="4200"/>
          </a:p>
          <a:p>
            <a:pPr lvl="0">
              <a:defRPr sz="1800"/>
            </a:pPr>
            <a:r>
              <a:rPr sz="4200"/>
              <a:t>Most Applications only work with NIST-Curves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SSL</a:t>
            </a:r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xfrm>
            <a:off x="1270000" y="2768600"/>
            <a:ext cx="10464800" cy="77013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Explain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Stream vs Block Cipher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xfrm>
            <a:off x="1270000" y="2095500"/>
            <a:ext cx="10464800" cy="741714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Stream cipher</a:t>
            </a:r>
            <a:endParaRPr sz="4200"/>
          </a:p>
          <a:p>
            <a:pPr lvl="1">
              <a:defRPr sz="1800"/>
            </a:pPr>
            <a:r>
              <a:rPr sz="4200"/>
              <a:t>Generate an “infinite” key stream</a:t>
            </a:r>
            <a:endParaRPr sz="4200"/>
          </a:p>
          <a:p>
            <a:pPr lvl="1">
              <a:defRPr sz="1800"/>
            </a:pPr>
            <a:r>
              <a:rPr sz="4200"/>
              <a:t>Difficult to correctly use</a:t>
            </a:r>
            <a:endParaRPr sz="4200"/>
          </a:p>
          <a:p>
            <a:pPr lvl="2">
              <a:defRPr sz="1800"/>
            </a:pPr>
            <a:r>
              <a:rPr sz="4200"/>
              <a:t>Re-use of keys</a:t>
            </a:r>
            <a:endParaRPr sz="4200"/>
          </a:p>
          <a:p>
            <a:pPr lvl="1">
              <a:defRPr sz="1800"/>
            </a:pPr>
            <a:r>
              <a:rPr sz="4200"/>
              <a:t>Faster</a:t>
            </a:r>
            <a:endParaRPr sz="4200"/>
          </a:p>
          <a:p>
            <a:pPr lvl="0">
              <a:defRPr sz="1800"/>
            </a:pPr>
            <a:r>
              <a:rPr sz="4200"/>
              <a:t>Block cipher</a:t>
            </a:r>
            <a:endParaRPr sz="4200"/>
          </a:p>
          <a:p>
            <a:pPr lvl="1">
              <a:defRPr sz="1800"/>
            </a:pPr>
            <a:r>
              <a:rPr sz="4200"/>
              <a:t>Cipher by block with padding</a:t>
            </a:r>
            <a:endParaRPr sz="4200"/>
          </a:p>
          <a:p>
            <a:pPr lvl="1">
              <a:defRPr sz="1800"/>
            </a:pPr>
            <a:r>
              <a:rPr sz="4200"/>
              <a:t>Could include integrity protection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Some algorithms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xfrm>
            <a:off x="1270000" y="2209800"/>
            <a:ext cx="10464800" cy="6832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Symetric</a:t>
            </a:r>
            <a:endParaRPr sz="4200"/>
          </a:p>
          <a:p>
            <a:pPr lvl="1">
              <a:defRPr sz="1800"/>
            </a:pPr>
            <a:r>
              <a:rPr sz="4200"/>
              <a:t>AES (Rijndael)</a:t>
            </a:r>
            <a:endParaRPr sz="4200"/>
          </a:p>
          <a:p>
            <a:pPr lvl="1">
              <a:defRPr sz="1800"/>
            </a:pPr>
            <a:r>
              <a:rPr sz="4200"/>
              <a:t>Camellia</a:t>
            </a:r>
            <a:endParaRPr sz="4200"/>
          </a:p>
          <a:p>
            <a:pPr lvl="0">
              <a:defRPr sz="1800"/>
            </a:pPr>
            <a:r>
              <a:rPr sz="4200"/>
              <a:t>Asymetric</a:t>
            </a:r>
            <a:endParaRPr sz="4200"/>
          </a:p>
          <a:p>
            <a:pPr lvl="1">
              <a:defRPr sz="1800"/>
            </a:pPr>
            <a:r>
              <a:rPr sz="4200"/>
              <a:t>GPG / PGP</a:t>
            </a:r>
            <a:endParaRPr sz="4200"/>
          </a:p>
          <a:p>
            <a:pPr lvl="1">
              <a:defRPr sz="1800"/>
            </a:pPr>
            <a:r>
              <a:rPr sz="4200"/>
              <a:t>RSA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Algorithm vs Implementation!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Heartbeat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Heartbeat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xfrm>
            <a:off x="1270000" y="5239543"/>
            <a:ext cx="10464800" cy="370125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payload (pl) and payload_length (payload) are controlled by attacker</a:t>
            </a:r>
            <a:endParaRPr sz="4200"/>
          </a:p>
          <a:p>
            <a:pPr lvl="0">
              <a:defRPr sz="1800"/>
            </a:pPr>
            <a:r>
              <a:rPr sz="4200"/>
              <a:t>memcpy will copy a part of the victim memory to the reply…</a:t>
            </a:r>
          </a:p>
        </p:txBody>
      </p:sp>
      <p:sp>
        <p:nvSpPr>
          <p:cNvPr id="130" name="Shape 130"/>
          <p:cNvSpPr/>
          <p:nvPr/>
        </p:nvSpPr>
        <p:spPr>
          <a:xfrm>
            <a:off x="1441394" y="2273300"/>
            <a:ext cx="10858612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200">
                <a:latin typeface="Gill Sans Light"/>
                <a:ea typeface="Gill Sans Light"/>
                <a:cs typeface="Gill Sans Light"/>
                <a:sym typeface="Gill Sans Light"/>
              </a:rPr>
              <a:t>/* Enter response type, length and copy payload */</a:t>
            </a:r>
            <a:endParaRPr sz="4200">
              <a:latin typeface="Gill Sans Light"/>
              <a:ea typeface="Gill Sans Light"/>
              <a:cs typeface="Gill Sans Light"/>
              <a:sym typeface="Gill Sans Light"/>
            </a:endParaRPr>
          </a:p>
          <a:p>
            <a:pPr lvl="0" algn="l">
              <a:defRPr sz="1800"/>
            </a:pPr>
            <a:r>
              <a:rPr sz="4200">
                <a:latin typeface="Gill Sans Light"/>
                <a:ea typeface="Gill Sans Light"/>
                <a:cs typeface="Gill Sans Light"/>
                <a:sym typeface="Gill Sans Light"/>
              </a:rPr>
              <a:t>*bp++ = TLS1_HB_RESPONSE;</a:t>
            </a:r>
            <a:endParaRPr sz="4200">
              <a:latin typeface="Gill Sans Light"/>
              <a:ea typeface="Gill Sans Light"/>
              <a:cs typeface="Gill Sans Light"/>
              <a:sym typeface="Gill Sans Light"/>
            </a:endParaRPr>
          </a:p>
          <a:p>
            <a:pPr lvl="0" algn="l">
              <a:defRPr sz="1800"/>
            </a:pPr>
            <a:r>
              <a:rPr sz="4200">
                <a:latin typeface="Gill Sans Light"/>
                <a:ea typeface="Gill Sans Light"/>
                <a:cs typeface="Gill Sans Light"/>
                <a:sym typeface="Gill Sans Light"/>
              </a:rPr>
              <a:t>s2n(payload, bp);</a:t>
            </a:r>
            <a:endParaRPr sz="4200">
              <a:latin typeface="Gill Sans Light"/>
              <a:ea typeface="Gill Sans Light"/>
              <a:cs typeface="Gill Sans Light"/>
              <a:sym typeface="Gill Sans Light"/>
            </a:endParaRPr>
          </a:p>
          <a:p>
            <a:pPr lvl="0" algn="l">
              <a:defRPr sz="1800"/>
            </a:pPr>
            <a:r>
              <a:rPr sz="4200">
                <a:latin typeface="Gill Sans Light"/>
                <a:ea typeface="Gill Sans Light"/>
                <a:cs typeface="Gill Sans Light"/>
                <a:sym typeface="Gill Sans Light"/>
              </a:rPr>
              <a:t>memcpy(bp, pl, payload);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BetterCrypto CipherSuite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xfrm>
            <a:off x="1270000" y="2908300"/>
            <a:ext cx="10464800" cy="633035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2 cipher suites</a:t>
            </a:r>
            <a:endParaRPr sz="4200"/>
          </a:p>
          <a:p>
            <a:pPr lvl="1">
              <a:defRPr sz="1800"/>
            </a:pPr>
            <a:r>
              <a:rPr sz="4200"/>
              <a:t>version A</a:t>
            </a:r>
            <a:endParaRPr sz="4200"/>
          </a:p>
          <a:p>
            <a:pPr lvl="2">
              <a:defRPr sz="1800"/>
            </a:pPr>
            <a:r>
              <a:rPr sz="4200"/>
              <a:t>stronger</a:t>
            </a:r>
            <a:endParaRPr sz="4200"/>
          </a:p>
          <a:p>
            <a:pPr lvl="2">
              <a:defRPr sz="1800"/>
            </a:pPr>
            <a:r>
              <a:rPr sz="4200"/>
              <a:t>less supported client</a:t>
            </a:r>
            <a:endParaRPr sz="4200"/>
          </a:p>
          <a:p>
            <a:pPr lvl="1">
              <a:defRPr sz="1800"/>
            </a:pPr>
            <a:r>
              <a:rPr sz="4200"/>
              <a:t>version B</a:t>
            </a:r>
            <a:endParaRPr sz="4200"/>
          </a:p>
          <a:p>
            <a:pPr lvl="2">
              <a:defRPr sz="1800"/>
            </a:pPr>
            <a:r>
              <a:rPr sz="4200"/>
              <a:t>weaker</a:t>
            </a:r>
            <a:endParaRPr sz="4200"/>
          </a:p>
          <a:p>
            <a:pPr lvl="2">
              <a:defRPr sz="1800"/>
            </a:pPr>
            <a:r>
              <a:rPr sz="4200"/>
              <a:t>more “universal”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ts val="9400"/>
              </a:lnSpc>
              <a:defRPr sz="5300">
                <a:solidFill>
                  <a:srgbClr val="3F3F3F"/>
                </a:solidFill>
                <a:latin typeface="Futura"/>
                <a:ea typeface="Futura"/>
                <a:cs typeface="Futura"/>
                <a:sym typeface="Futura"/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300">
                <a:solidFill>
                  <a:srgbClr val="3F3F3F"/>
                </a:solidFill>
                <a:hlinkClick r:id="rId2" invalidUrl="" action="" tgtFrame="" tooltip="" history="1" highlightClick="0" endSnd="0"/>
              </a:rPr>
              <a:t>BetterCrypto⋅org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ts val="7000"/>
              </a:lnSpc>
              <a:defRPr>
                <a:solidFill>
                  <a:srgbClr val="3F3F3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F3F3F"/>
                </a:solidFill>
              </a:rPr>
              <a:t>Applied Crypto Hardening</a:t>
            </a:r>
          </a:p>
        </p:txBody>
      </p:sp>
      <p:pic>
        <p:nvPicPr>
          <p:cNvPr id="48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6100" y="1943100"/>
            <a:ext cx="2083724" cy="1790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Cipher Suite A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xfrm>
            <a:off x="1270000" y="2501900"/>
            <a:ext cx="10464800" cy="4216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TLS 1.2</a:t>
            </a:r>
            <a:endParaRPr sz="4200"/>
          </a:p>
          <a:p>
            <a:pPr lvl="0">
              <a:defRPr sz="1800"/>
            </a:pPr>
            <a:r>
              <a:rPr sz="4200"/>
              <a:t>Perfect forward secrecy / ephemeral Diffie Hellman</a:t>
            </a:r>
            <a:endParaRPr sz="4200"/>
          </a:p>
          <a:p>
            <a:pPr lvl="0">
              <a:defRPr sz="1800"/>
            </a:pPr>
            <a:r>
              <a:rPr sz="4200"/>
              <a:t>Strong MACs (SHA-2) or</a:t>
            </a:r>
            <a:endParaRPr sz="4200"/>
          </a:p>
          <a:p>
            <a:pPr lvl="0">
              <a:defRPr sz="1800"/>
            </a:pPr>
            <a:r>
              <a:rPr sz="4200"/>
              <a:t>GCM as Authenticated Encryption scheme</a:t>
            </a:r>
          </a:p>
        </p:txBody>
      </p:sp>
      <p:pic>
        <p:nvPicPr>
          <p:cNvPr id="13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6578" y="7020837"/>
            <a:ext cx="12291644" cy="2438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CiperSuite B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xfrm>
            <a:off x="1270000" y="4597474"/>
            <a:ext cx="10464800" cy="205725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TLS 1.2, TLS 1.1, TLS 1.0</a:t>
            </a:r>
            <a:endParaRPr sz="4200"/>
          </a:p>
          <a:p>
            <a:pPr lvl="0">
              <a:defRPr sz="1800"/>
            </a:pPr>
            <a:r>
              <a:rPr sz="4200"/>
              <a:t>Allowing SHA-1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Cipher Suite B</a:t>
            </a:r>
          </a:p>
        </p:txBody>
      </p:sp>
      <p:pic>
        <p:nvPicPr>
          <p:cNvPr id="143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6412" y="2135648"/>
            <a:ext cx="11611976" cy="76230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Key Length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xfrm>
            <a:off x="1270000" y="2260600"/>
            <a:ext cx="10464800" cy="7059067"/>
          </a:xfrm>
          <a:prstGeom prst="rect">
            <a:avLst/>
          </a:prstGeom>
        </p:spPr>
        <p:txBody>
          <a:bodyPr/>
          <a:lstStyle/>
          <a:p>
            <a:pPr lvl="0" marL="0" indent="0" defTabSz="457200">
              <a:spcBef>
                <a:spcPts val="1200"/>
              </a:spcBef>
              <a:buSzTx/>
              <a:buNone/>
              <a:defRPr sz="1800"/>
            </a:pPr>
            <a:r>
              <a:rPr i="1" sz="3000">
                <a:latin typeface="Times Roman"/>
                <a:ea typeface="Times Roman"/>
                <a:cs typeface="Times Roman"/>
                <a:sym typeface="Times Roman"/>
              </a:rPr>
              <a:t>On the choice between AES256 and AES128: I would never consider using AES256, just like I don’t wear a helmet when I sit inside my car. It’s too much bother for the epsilon improvement in security.”</a:t>
            </a:r>
            <a:endParaRPr sz="3000">
              <a:latin typeface="Times Roman"/>
              <a:ea typeface="Times Roman"/>
              <a:cs typeface="Times Roman"/>
              <a:sym typeface="Times Roman"/>
            </a:endParaRPr>
          </a:p>
          <a:p>
            <a:pPr lvl="0" marL="0" indent="0" defTabSz="457200">
              <a:spcBef>
                <a:spcPts val="1200"/>
              </a:spcBef>
              <a:buSzTx/>
              <a:buNone/>
              <a:defRPr sz="1800"/>
            </a:pPr>
            <a:r>
              <a:rPr sz="3000">
                <a:latin typeface="Times Roman"/>
                <a:ea typeface="Times Roman"/>
                <a:cs typeface="Times Roman"/>
                <a:sym typeface="Times Roman"/>
              </a:rPr>
              <a:t>— Vincent Rijmen in a personal mail exchange Dec 2013</a:t>
            </a:r>
            <a:endParaRPr sz="3000">
              <a:latin typeface="Times Roman"/>
              <a:ea typeface="Times Roman"/>
              <a:cs typeface="Times Roman"/>
              <a:sym typeface="Times Roman"/>
            </a:endParaRPr>
          </a:p>
          <a:p>
            <a:pPr lvl="0">
              <a:defRPr sz="1800"/>
            </a:pPr>
            <a:r>
              <a:rPr sz="4200"/>
              <a:t>Symetric</a:t>
            </a:r>
            <a:endParaRPr sz="4200"/>
          </a:p>
          <a:p>
            <a:pPr lvl="1">
              <a:defRPr sz="1800"/>
            </a:pPr>
            <a:r>
              <a:rPr sz="4200"/>
              <a:t>128 bits</a:t>
            </a:r>
            <a:endParaRPr sz="4200"/>
          </a:p>
          <a:p>
            <a:pPr lvl="0">
              <a:defRPr sz="1800"/>
            </a:pPr>
            <a:r>
              <a:rPr sz="4200"/>
              <a:t>Aysmetric</a:t>
            </a:r>
            <a:endParaRPr sz="4200"/>
          </a:p>
          <a:p>
            <a:pPr lvl="1">
              <a:defRPr sz="1800"/>
            </a:pPr>
            <a:r>
              <a:rPr sz="4200"/>
              <a:t>3248 bits (RSA) </a:t>
            </a:r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1598" y="63435"/>
            <a:ext cx="10981603" cy="96267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Compatibility (B suite)</a:t>
            </a:r>
          </a:p>
        </p:txBody>
      </p:sp>
      <p:pic>
        <p:nvPicPr>
          <p:cNvPr id="151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8668" y="1875707"/>
            <a:ext cx="9607464" cy="78657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Tools covered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Webservers</a:t>
            </a:r>
            <a:endParaRPr sz="4200"/>
          </a:p>
          <a:p>
            <a:pPr lvl="1">
              <a:defRPr sz="1800"/>
            </a:pPr>
            <a:r>
              <a:rPr sz="4200"/>
              <a:t>Apache</a:t>
            </a:r>
            <a:endParaRPr sz="4200"/>
          </a:p>
          <a:p>
            <a:pPr lvl="1">
              <a:defRPr sz="1800"/>
            </a:pPr>
            <a:r>
              <a:rPr sz="4200"/>
              <a:t>lighttpd</a:t>
            </a:r>
            <a:endParaRPr sz="4200"/>
          </a:p>
          <a:p>
            <a:pPr lvl="1">
              <a:defRPr sz="1800"/>
            </a:pPr>
            <a:r>
              <a:rPr sz="4200"/>
              <a:t>nginx</a:t>
            </a:r>
            <a:endParaRPr sz="4200"/>
          </a:p>
          <a:p>
            <a:pPr lvl="1">
              <a:defRPr sz="1800"/>
            </a:pPr>
            <a:r>
              <a:rPr sz="4200"/>
              <a:t>Microsoft IIS</a:t>
            </a:r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Tools covered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SSH</a:t>
            </a:r>
            <a:endParaRPr sz="4200"/>
          </a:p>
          <a:p>
            <a:pPr lvl="1">
              <a:defRPr sz="1800"/>
            </a:pPr>
            <a:r>
              <a:rPr sz="4200"/>
              <a:t>Open SSH</a:t>
            </a:r>
            <a:endParaRPr sz="4200"/>
          </a:p>
          <a:p>
            <a:pPr lvl="1">
              <a:defRPr sz="1800"/>
            </a:pPr>
            <a:r>
              <a:rPr sz="4200"/>
              <a:t>Cisco ASA</a:t>
            </a:r>
            <a:endParaRPr sz="4200"/>
          </a:p>
          <a:p>
            <a:pPr lvl="1">
              <a:defRPr sz="1800"/>
            </a:pPr>
            <a:r>
              <a:rPr sz="4200"/>
              <a:t>Cisco IOS</a:t>
            </a:r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Tools covered</a:t>
            </a:r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Mail servers</a:t>
            </a:r>
            <a:endParaRPr sz="4200"/>
          </a:p>
          <a:p>
            <a:pPr lvl="1">
              <a:defRPr sz="1800"/>
            </a:pPr>
            <a:r>
              <a:rPr sz="4200"/>
              <a:t>Dovecot</a:t>
            </a:r>
            <a:endParaRPr sz="4200"/>
          </a:p>
          <a:p>
            <a:pPr lvl="1">
              <a:defRPr sz="1800"/>
            </a:pPr>
            <a:r>
              <a:rPr sz="4200"/>
              <a:t>cyrus-imapd</a:t>
            </a:r>
            <a:endParaRPr sz="4200"/>
          </a:p>
          <a:p>
            <a:pPr lvl="1">
              <a:defRPr sz="1800"/>
            </a:pPr>
            <a:r>
              <a:rPr sz="4200"/>
              <a:t>Postfix</a:t>
            </a:r>
            <a:endParaRPr sz="4200"/>
          </a:p>
          <a:p>
            <a:pPr lvl="1">
              <a:defRPr sz="1800"/>
            </a:pPr>
            <a:r>
              <a:rPr sz="4200"/>
              <a:t>Exim</a:t>
            </a:r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Tools covered</a:t>
            </a:r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xfrm>
            <a:off x="1270000" y="2286000"/>
            <a:ext cx="10464800" cy="72026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VPN</a:t>
            </a:r>
            <a:endParaRPr sz="4200"/>
          </a:p>
          <a:p>
            <a:pPr lvl="1">
              <a:defRPr sz="1800"/>
            </a:pPr>
            <a:r>
              <a:rPr sz="4200"/>
              <a:t>IPSec</a:t>
            </a:r>
            <a:endParaRPr sz="4200"/>
          </a:p>
          <a:p>
            <a:pPr lvl="1">
              <a:defRPr sz="1800"/>
            </a:pPr>
            <a:r>
              <a:rPr sz="4200"/>
              <a:t>CheckPoint Firewall-1</a:t>
            </a:r>
            <a:endParaRPr sz="4200"/>
          </a:p>
          <a:p>
            <a:pPr lvl="1">
              <a:defRPr sz="1800"/>
            </a:pPr>
            <a:r>
              <a:rPr sz="4200"/>
              <a:t>OpenVPN</a:t>
            </a:r>
            <a:endParaRPr sz="4200"/>
          </a:p>
          <a:p>
            <a:pPr lvl="1">
              <a:defRPr sz="1800"/>
            </a:pPr>
            <a:r>
              <a:rPr sz="4200"/>
              <a:t>PPPTP</a:t>
            </a:r>
            <a:endParaRPr sz="4200"/>
          </a:p>
          <a:p>
            <a:pPr lvl="1">
              <a:defRPr sz="1800"/>
            </a:pPr>
            <a:r>
              <a:rPr sz="4200"/>
              <a:t>Cisco ASA</a:t>
            </a:r>
            <a:endParaRPr sz="4200"/>
          </a:p>
          <a:p>
            <a:pPr lvl="1">
              <a:defRPr sz="1800"/>
            </a:pPr>
            <a:r>
              <a:rPr sz="4200"/>
              <a:t>OpenSWAN</a:t>
            </a:r>
            <a:endParaRPr sz="4200"/>
          </a:p>
          <a:p>
            <a:pPr lvl="1">
              <a:defRPr sz="1800"/>
            </a:pPr>
            <a:r>
              <a:rPr sz="4200"/>
              <a:t>tinc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Who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xfrm>
            <a:off x="439886" y="2954139"/>
            <a:ext cx="12125029" cy="6413302"/>
          </a:xfrm>
          <a:prstGeom prst="rect">
            <a:avLst/>
          </a:prstGeom>
        </p:spPr>
        <p:txBody>
          <a:bodyPr spcCol="606251"/>
          <a:lstStyle/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Wolfgang Breyha (</a:t>
            </a:r>
            <a:r>
              <a:rPr sz="2600">
                <a:latin typeface="Calibri"/>
                <a:ea typeface="Calibri"/>
                <a:cs typeface="Calibri"/>
                <a:sym typeface="Calibri"/>
              </a:rPr>
              <a:t>uni VIE</a:t>
            </a:r>
            <a:r>
              <a:rPr sz="3200">
                <a:latin typeface="Calibri"/>
                <a:ea typeface="Calibri"/>
                <a:cs typeface="Calibri"/>
                <a:sym typeface="Calibri"/>
              </a:rPr>
              <a:t>), 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David Durvaux (</a:t>
            </a:r>
            <a:r>
              <a:rPr sz="2600">
                <a:latin typeface="Calibri"/>
                <a:ea typeface="Calibri"/>
                <a:cs typeface="Calibri"/>
                <a:sym typeface="Calibri"/>
              </a:rPr>
              <a:t>CERT.be</a:t>
            </a:r>
            <a:r>
              <a:rPr sz="3200">
                <a:latin typeface="Calibri"/>
                <a:ea typeface="Calibri"/>
                <a:cs typeface="Calibri"/>
                <a:sym typeface="Calibri"/>
              </a:rPr>
              <a:t>), 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Tobias Dussa (</a:t>
            </a:r>
            <a:r>
              <a:rPr sz="2600">
                <a:latin typeface="Calibri"/>
                <a:ea typeface="Calibri"/>
                <a:cs typeface="Calibri"/>
                <a:sym typeface="Calibri"/>
              </a:rPr>
              <a:t>KIT-CERT</a:t>
            </a:r>
            <a:r>
              <a:rPr sz="3200">
                <a:latin typeface="Calibri"/>
                <a:ea typeface="Calibri"/>
                <a:cs typeface="Calibri"/>
                <a:sym typeface="Calibri"/>
              </a:rPr>
              <a:t>), 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L. Aaron Kaplan (</a:t>
            </a:r>
            <a:r>
              <a:rPr sz="2600">
                <a:latin typeface="Calibri"/>
                <a:ea typeface="Calibri"/>
                <a:cs typeface="Calibri"/>
                <a:sym typeface="Calibri"/>
              </a:rPr>
              <a:t>CERT.at</a:t>
            </a:r>
            <a:r>
              <a:rPr sz="3200">
                <a:latin typeface="Calibri"/>
                <a:ea typeface="Calibri"/>
                <a:cs typeface="Calibri"/>
                <a:sym typeface="Calibri"/>
              </a:rPr>
              <a:t>), 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Christian Mock (</a:t>
            </a:r>
            <a:r>
              <a:rPr sz="2600">
                <a:latin typeface="Calibri"/>
                <a:ea typeface="Calibri"/>
                <a:cs typeface="Calibri"/>
                <a:sym typeface="Calibri"/>
              </a:rPr>
              <a:t>coretec</a:t>
            </a:r>
            <a:r>
              <a:rPr sz="3200">
                <a:latin typeface="Calibri"/>
                <a:ea typeface="Calibri"/>
                <a:cs typeface="Calibri"/>
                <a:sym typeface="Calibri"/>
              </a:rPr>
              <a:t>), 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Daniel Kovacic (</a:t>
            </a:r>
            <a:r>
              <a:rPr sz="2600">
                <a:latin typeface="Calibri"/>
                <a:ea typeface="Calibri"/>
                <a:cs typeface="Calibri"/>
                <a:sym typeface="Calibri"/>
              </a:rPr>
              <a:t>A-Trust</a:t>
            </a:r>
            <a:r>
              <a:rPr sz="3200">
                <a:latin typeface="Calibri"/>
                <a:ea typeface="Calibri"/>
                <a:cs typeface="Calibri"/>
                <a:sym typeface="Calibri"/>
              </a:rPr>
              <a:t>), 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Manuel Koschuch (</a:t>
            </a:r>
            <a:r>
              <a:rPr sz="2600">
                <a:latin typeface="Calibri"/>
                <a:ea typeface="Calibri"/>
                <a:cs typeface="Calibri"/>
                <a:sym typeface="Calibri"/>
              </a:rPr>
              <a:t>FH Campus Wien</a:t>
            </a:r>
            <a:r>
              <a:rPr sz="3200">
                <a:latin typeface="Calibri"/>
                <a:ea typeface="Calibri"/>
                <a:cs typeface="Calibri"/>
                <a:sym typeface="Calibri"/>
              </a:rPr>
              <a:t>), 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Adi Kriegisch (</a:t>
            </a:r>
            <a:r>
              <a:rPr sz="2600">
                <a:latin typeface="Calibri"/>
                <a:ea typeface="Calibri"/>
                <a:cs typeface="Calibri"/>
                <a:sym typeface="Calibri"/>
              </a:rPr>
              <a:t>VRVis</a:t>
            </a:r>
            <a:r>
              <a:rPr sz="3200">
                <a:latin typeface="Calibri"/>
                <a:ea typeface="Calibri"/>
                <a:cs typeface="Calibri"/>
                <a:sym typeface="Calibri"/>
              </a:rPr>
              <a:t>), 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Ramin Sabet (</a:t>
            </a:r>
            <a:r>
              <a:rPr sz="2600">
                <a:latin typeface="Calibri"/>
                <a:ea typeface="Calibri"/>
                <a:cs typeface="Calibri"/>
                <a:sym typeface="Calibri"/>
              </a:rPr>
              <a:t>A-Trust</a:t>
            </a:r>
            <a:r>
              <a:rPr sz="3200">
                <a:latin typeface="Calibri"/>
                <a:ea typeface="Calibri"/>
                <a:cs typeface="Calibri"/>
                <a:sym typeface="Calibri"/>
              </a:rPr>
              <a:t>), 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Aaron Zauner (</a:t>
            </a:r>
            <a:r>
              <a:rPr sz="2600">
                <a:latin typeface="Calibri"/>
                <a:ea typeface="Calibri"/>
                <a:cs typeface="Calibri"/>
                <a:sym typeface="Calibri"/>
              </a:rPr>
              <a:t>azet.org</a:t>
            </a:r>
            <a:r>
              <a:rPr sz="3200">
                <a:latin typeface="Calibri"/>
                <a:ea typeface="Calibri"/>
                <a:cs typeface="Calibri"/>
                <a:sym typeface="Calibri"/>
              </a:rPr>
              <a:t>), 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Pepi Zawodsky (</a:t>
            </a:r>
            <a:r>
              <a:rPr sz="2600">
                <a:latin typeface="Calibri"/>
                <a:ea typeface="Calibri"/>
                <a:cs typeface="Calibri"/>
                <a:sym typeface="Calibri"/>
              </a:rPr>
              <a:t>maclemon.at</a:t>
            </a:r>
            <a:r>
              <a:rPr sz="3200">
                <a:latin typeface="Calibri"/>
                <a:ea typeface="Calibri"/>
                <a:cs typeface="Calibri"/>
                <a:sym typeface="Calibri"/>
              </a:rPr>
              <a:t>), 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br>
              <a:rPr sz="3200">
                <a:latin typeface="Calibri"/>
                <a:ea typeface="Calibri"/>
                <a:cs typeface="Calibri"/>
                <a:sym typeface="Calibri"/>
              </a:rPr>
            </a:b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New contributors: 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IAIK, 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200">
                <a:latin typeface="Calibri"/>
                <a:ea typeface="Calibri"/>
                <a:cs typeface="Calibri"/>
                <a:sym typeface="Calibri"/>
              </a:rPr>
              <a:t>A-Sit</a:t>
            </a:r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Tools covered</a:t>
            </a:r>
          </a:p>
        </p:txBody>
      </p:sp>
      <p:sp>
        <p:nvSpPr>
          <p:cNvPr id="166" name="Shape 166"/>
          <p:cNvSpPr/>
          <p:nvPr>
            <p:ph type="body" idx="1"/>
          </p:nvPr>
        </p:nvSpPr>
        <p:spPr>
          <a:xfrm>
            <a:off x="1270000" y="2768600"/>
            <a:ext cx="10464800" cy="6449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PGP/GPG</a:t>
            </a:r>
            <a:endParaRPr sz="4200"/>
          </a:p>
          <a:p>
            <a:pPr lvl="0">
              <a:defRPr sz="1800"/>
            </a:pPr>
            <a:r>
              <a:rPr sz="4200"/>
              <a:t>IPMI/ILO</a:t>
            </a:r>
            <a:endParaRPr sz="4200"/>
          </a:p>
          <a:p>
            <a:pPr lvl="0">
              <a:defRPr sz="1800"/>
            </a:pPr>
            <a:r>
              <a:rPr sz="4200"/>
              <a:t>Instant Messaging</a:t>
            </a:r>
            <a:endParaRPr sz="4200"/>
          </a:p>
          <a:p>
            <a:pPr lvl="1">
              <a:defRPr sz="1800"/>
            </a:pPr>
            <a:r>
              <a:rPr sz="4200"/>
              <a:t>ejabberd</a:t>
            </a:r>
            <a:endParaRPr sz="4200"/>
          </a:p>
          <a:p>
            <a:pPr lvl="1">
              <a:defRPr sz="1800"/>
            </a:pPr>
            <a:r>
              <a:rPr sz="4200"/>
              <a:t>OTR</a:t>
            </a:r>
            <a:endParaRPr sz="4200"/>
          </a:p>
          <a:p>
            <a:pPr lvl="1">
              <a:defRPr sz="1800"/>
            </a:pPr>
            <a:r>
              <a:rPr sz="4200"/>
              <a:t>Charybdis</a:t>
            </a:r>
            <a:endParaRPr sz="4200"/>
          </a:p>
          <a:p>
            <a:pPr lvl="1">
              <a:defRPr sz="1800"/>
            </a:pPr>
            <a:r>
              <a:rPr sz="4200"/>
              <a:t>SILC</a:t>
            </a:r>
          </a:p>
        </p:txBody>
      </p:sp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Tools covered</a:t>
            </a:r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xfrm>
            <a:off x="1270000" y="2768600"/>
            <a:ext cx="10464800" cy="6449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Database systems</a:t>
            </a:r>
            <a:endParaRPr sz="4200"/>
          </a:p>
          <a:p>
            <a:pPr lvl="1">
              <a:defRPr sz="1800"/>
            </a:pPr>
            <a:r>
              <a:rPr sz="4200"/>
              <a:t>Oracle</a:t>
            </a:r>
            <a:endParaRPr sz="4200"/>
          </a:p>
          <a:p>
            <a:pPr lvl="1">
              <a:defRPr sz="1800"/>
            </a:pPr>
            <a:r>
              <a:rPr sz="4200"/>
              <a:t>MySQL</a:t>
            </a:r>
            <a:endParaRPr sz="4200"/>
          </a:p>
          <a:p>
            <a:pPr lvl="1">
              <a:defRPr sz="1800"/>
            </a:pPr>
            <a:r>
              <a:rPr sz="4200"/>
              <a:t>DB2</a:t>
            </a:r>
            <a:endParaRPr sz="4200"/>
          </a:p>
          <a:p>
            <a:pPr lvl="1">
              <a:defRPr sz="1800"/>
            </a:pPr>
            <a:r>
              <a:rPr sz="4200"/>
              <a:t>PostgreSQL</a:t>
            </a:r>
          </a:p>
        </p:txBody>
      </p:sp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Tools covered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xfrm>
            <a:off x="1270000" y="2768600"/>
            <a:ext cx="10464800" cy="6449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Proxy</a:t>
            </a:r>
            <a:endParaRPr sz="4200"/>
          </a:p>
          <a:p>
            <a:pPr lvl="1">
              <a:defRPr sz="1800"/>
            </a:pPr>
            <a:r>
              <a:rPr sz="4200"/>
              <a:t>squid</a:t>
            </a:r>
            <a:endParaRPr sz="4200"/>
          </a:p>
          <a:p>
            <a:pPr lvl="1">
              <a:defRPr sz="1800"/>
            </a:pPr>
            <a:r>
              <a:rPr sz="4200"/>
              <a:t>Bluecoat</a:t>
            </a:r>
            <a:endParaRPr sz="4200"/>
          </a:p>
          <a:p>
            <a:pPr lvl="1">
              <a:defRPr sz="1800"/>
            </a:pPr>
            <a:r>
              <a:rPr sz="4200"/>
              <a:t>Pound</a:t>
            </a:r>
            <a:endParaRPr sz="4200"/>
          </a:p>
          <a:p>
            <a:pPr lvl="0">
              <a:defRPr sz="1800"/>
            </a:pPr>
            <a:r>
              <a:rPr sz="4200"/>
              <a:t>Kerberos</a:t>
            </a:r>
          </a:p>
        </p:txBody>
      </p:sp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Mail Encryption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GPG / PGG</a:t>
            </a:r>
            <a:endParaRPr sz="4200"/>
          </a:p>
          <a:p>
            <a:pPr lvl="0">
              <a:defRPr sz="1800"/>
            </a:pPr>
            <a:r>
              <a:rPr sz="4200"/>
              <a:t>[ a little bit over there ]</a:t>
            </a:r>
          </a:p>
        </p:txBody>
      </p:sp>
    </p:spTree>
  </p:cSld>
  <p:clrMapOvr>
    <a:masterClrMapping/>
  </p:clrMapOvr>
  <p:transition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Futur  / Idea</a:t>
            </a:r>
          </a:p>
        </p:txBody>
      </p:sp>
      <p:sp>
        <p:nvSpPr>
          <p:cNvPr id="178" name="Shape 1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Configuration Generator (online)</a:t>
            </a:r>
            <a:endParaRPr sz="4200"/>
          </a:p>
          <a:p>
            <a:pPr lvl="0">
              <a:defRPr sz="1800"/>
            </a:pPr>
            <a:r>
              <a:rPr sz="4200"/>
              <a:t>A friendly copy/paste version</a:t>
            </a:r>
            <a:endParaRPr sz="4200"/>
          </a:p>
          <a:p>
            <a:pPr lvl="0">
              <a:defRPr sz="1800"/>
            </a:pPr>
            <a:r>
              <a:rPr sz="4200"/>
              <a:t>Other tools</a:t>
            </a:r>
          </a:p>
        </p:txBody>
      </p:sp>
    </p:spTree>
  </p:cSld>
  <p:clrMapOvr>
    <a:masterClrMapping/>
  </p:clrMapOvr>
  <p:transition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Conclusion</a:t>
            </a:r>
          </a:p>
        </p:txBody>
      </p:sp>
      <p:sp>
        <p:nvSpPr>
          <p:cNvPr id="181" name="Shape 1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References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xfrm>
            <a:off x="1135161" y="2413000"/>
            <a:ext cx="10734477" cy="6426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BetterCrypto.org</a:t>
            </a:r>
            <a:endParaRPr sz="4200"/>
          </a:p>
          <a:p>
            <a:pPr lvl="0">
              <a:defRPr sz="1800"/>
            </a:pPr>
            <a:r>
              <a:rPr sz="4200"/>
              <a:t>https://git.bettercrypto.org/ach-master.git</a:t>
            </a:r>
            <a:endParaRPr sz="4200"/>
          </a:p>
          <a:p>
            <a:pPr lvl="0">
              <a:defRPr sz="1800"/>
            </a:pPr>
            <a:r>
              <a:rPr sz="4200"/>
              <a:t>http://lists.cert.at/cgi-bin/mailman/listinfo/ach</a:t>
            </a:r>
            <a:endParaRPr sz="4200"/>
          </a:p>
          <a:p>
            <a:pPr lvl="0">
              <a:defRPr sz="1800"/>
            </a:pPr>
            <a:endParaRPr sz="4200"/>
          </a:p>
          <a:p>
            <a:pPr lvl="0">
              <a:defRPr sz="1800"/>
            </a:pPr>
            <a:r>
              <a:rPr sz="4200"/>
              <a:t>Contact</a:t>
            </a:r>
            <a:endParaRPr sz="4200"/>
          </a:p>
          <a:p>
            <a:pPr lvl="1">
              <a:defRPr sz="1800"/>
            </a:pPr>
            <a:r>
              <a:rPr sz="4200" u="sng">
                <a:hlinkClick r:id="rId2" invalidUrl="" action="" tgtFrame="" tooltip="" history="1" highlightClick="0" endSnd="0"/>
              </a:rPr>
              <a:t>aaron@XXX.org</a:t>
            </a:r>
            <a:r>
              <a:rPr sz="4200"/>
              <a:t> — [TWITTER]</a:t>
            </a:r>
            <a:endParaRPr sz="4200"/>
          </a:p>
          <a:p>
            <a:pPr lvl="1">
              <a:defRPr sz="1800"/>
            </a:pPr>
            <a:r>
              <a:rPr sz="4200" u="sng">
                <a:hlinkClick r:id="rId3" invalidUrl="" action="" tgtFrame="" tooltip="" history="1" highlightClick="0" endSnd="0"/>
              </a:rPr>
              <a:t>david@autopsit.org</a:t>
            </a:r>
            <a:r>
              <a:rPr sz="4200"/>
              <a:t> — @ddurvaux</a:t>
            </a:r>
            <a:endParaRPr sz="4200"/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Agenda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xfrm>
            <a:off x="1270000" y="2197100"/>
            <a:ext cx="10464800" cy="72834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Pieces of History</a:t>
            </a:r>
            <a:endParaRPr sz="4200"/>
          </a:p>
          <a:p>
            <a:pPr lvl="0">
              <a:defRPr sz="1800"/>
            </a:pPr>
            <a:r>
              <a:rPr sz="4200"/>
              <a:t>Introduction to BetterCrypto project</a:t>
            </a:r>
            <a:endParaRPr sz="4200"/>
          </a:p>
          <a:p>
            <a:pPr lvl="0">
              <a:defRPr sz="1800"/>
            </a:pPr>
            <a:r>
              <a:rPr sz="4200"/>
              <a:t>Symetric Ciphering</a:t>
            </a:r>
            <a:endParaRPr sz="4200"/>
          </a:p>
          <a:p>
            <a:pPr lvl="0">
              <a:defRPr sz="1800"/>
            </a:pPr>
            <a:r>
              <a:rPr sz="4200"/>
              <a:t>Asymetric Cryptography</a:t>
            </a:r>
            <a:endParaRPr sz="4200"/>
          </a:p>
          <a:p>
            <a:pPr lvl="0">
              <a:defRPr sz="1800"/>
            </a:pPr>
            <a:r>
              <a:rPr sz="4200"/>
              <a:t>Ciphersuites</a:t>
            </a:r>
            <a:endParaRPr sz="4200"/>
          </a:p>
          <a:p>
            <a:pPr lvl="0">
              <a:defRPr sz="1800"/>
            </a:pPr>
            <a:r>
              <a:rPr sz="4200"/>
              <a:t>Practical Settings</a:t>
            </a:r>
            <a:endParaRPr sz="4200"/>
          </a:p>
          <a:p>
            <a:pPr lvl="0">
              <a:defRPr sz="1800"/>
            </a:pPr>
            <a:r>
              <a:rPr sz="4200"/>
              <a:t>Heartbeat</a:t>
            </a:r>
            <a:endParaRPr sz="4200"/>
          </a:p>
          <a:p>
            <a:pPr lvl="0">
              <a:defRPr sz="1800"/>
            </a:pPr>
            <a:r>
              <a:rPr sz="4200"/>
              <a:t>Conclusion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1270000" y="25400"/>
            <a:ext cx="104648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Pieces of History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322907" y="1839118"/>
            <a:ext cx="7807276" cy="780955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Caesar</a:t>
            </a:r>
            <a:endParaRPr sz="4200"/>
          </a:p>
          <a:p>
            <a:pPr lvl="0">
              <a:defRPr sz="1800"/>
            </a:pPr>
            <a:r>
              <a:rPr sz="4200"/>
              <a:t>Mary Queen of Scots</a:t>
            </a:r>
            <a:endParaRPr sz="4200"/>
          </a:p>
          <a:p>
            <a:pPr lvl="1">
              <a:defRPr sz="1800"/>
            </a:pPr>
            <a:r>
              <a:rPr sz="4200"/>
              <a:t>Trial against Queen Elizabeth</a:t>
            </a:r>
            <a:endParaRPr sz="4200"/>
          </a:p>
          <a:p>
            <a:pPr lvl="1">
              <a:defRPr sz="1800"/>
            </a:pPr>
            <a:r>
              <a:rPr sz="4200"/>
              <a:t>Was executed after her code was broken (1587)</a:t>
            </a:r>
            <a:endParaRPr sz="4200"/>
          </a:p>
          <a:p>
            <a:pPr lvl="0">
              <a:defRPr sz="1800"/>
            </a:pPr>
            <a:r>
              <a:rPr sz="4200"/>
              <a:t>2nd World War</a:t>
            </a:r>
            <a:endParaRPr sz="4200"/>
          </a:p>
          <a:p>
            <a:pPr lvl="1">
              <a:defRPr sz="1800"/>
            </a:pPr>
            <a:r>
              <a:rPr sz="4200"/>
              <a:t>Enigma and the U-Boat</a:t>
            </a:r>
            <a:endParaRPr sz="4200"/>
          </a:p>
          <a:p>
            <a:pPr lvl="1">
              <a:defRPr sz="1800"/>
            </a:pPr>
            <a:r>
              <a:rPr sz="4200"/>
              <a:t>Secret in code book</a:t>
            </a:r>
            <a:endParaRPr sz="4200"/>
          </a:p>
          <a:p>
            <a:pPr lvl="0">
              <a:defRPr sz="1800"/>
            </a:pPr>
            <a:r>
              <a:rPr sz="4200"/>
              <a:t>Navajo Indian as radio</a:t>
            </a:r>
          </a:p>
        </p:txBody>
      </p:sp>
      <p:pic>
        <p:nvPicPr>
          <p:cNvPr id="5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00572" y="2387165"/>
            <a:ext cx="4823110" cy="73823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BetterCrypto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Crypto is cryptic</a:t>
            </a:r>
            <a:endParaRPr sz="4200"/>
          </a:p>
          <a:p>
            <a:pPr lvl="0">
              <a:defRPr sz="1800"/>
            </a:pPr>
            <a:r>
              <a:rPr sz="4200"/>
              <a:t>A lot of difficult concepts</a:t>
            </a:r>
            <a:endParaRPr sz="4200"/>
          </a:p>
          <a:p>
            <a:pPr lvl="0">
              <a:defRPr sz="1800"/>
            </a:pPr>
            <a:r>
              <a:rPr sz="4200"/>
              <a:t>A lot of algorithms</a:t>
            </a:r>
            <a:endParaRPr sz="4200"/>
          </a:p>
          <a:p>
            <a:pPr lvl="0">
              <a:defRPr sz="1800"/>
            </a:pPr>
            <a:r>
              <a:rPr sz="4200"/>
              <a:t>A lot of parameters</a:t>
            </a:r>
            <a:endParaRPr sz="4200"/>
          </a:p>
          <a:p>
            <a:pPr lvl="0">
              <a:defRPr sz="1800"/>
            </a:pPr>
            <a:r>
              <a:rPr sz="4200"/>
              <a:t>…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BetterCrypto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Really difficult for systems administrators</a:t>
            </a:r>
            <a:endParaRPr sz="4200"/>
          </a:p>
          <a:p>
            <a:pPr lvl="1">
              <a:defRPr sz="1800"/>
            </a:pPr>
            <a:r>
              <a:rPr sz="4200"/>
              <a:t>A “cookbook” can help!</a:t>
            </a:r>
            <a:endParaRPr sz="4200"/>
          </a:p>
          <a:p>
            <a:pPr lvl="2">
              <a:defRPr sz="1800"/>
            </a:pPr>
            <a:r>
              <a:rPr sz="4200"/>
              <a:t>That’s BetterCrypo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BetterCrypto is not…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A crypto course</a:t>
            </a:r>
            <a:endParaRPr sz="4200"/>
          </a:p>
          <a:p>
            <a:pPr lvl="0">
              <a:defRPr sz="1800"/>
            </a:pPr>
            <a:r>
              <a:rPr sz="4200"/>
              <a:t>A static document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