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5" r:id="rId3"/>
    <p:sldId id="263" r:id="rId4"/>
    <p:sldId id="266" r:id="rId5"/>
    <p:sldId id="283" r:id="rId6"/>
    <p:sldId id="258" r:id="rId7"/>
    <p:sldId id="267" r:id="rId8"/>
    <p:sldId id="268" r:id="rId9"/>
    <p:sldId id="308" r:id="rId10"/>
    <p:sldId id="269" r:id="rId11"/>
    <p:sldId id="281" r:id="rId12"/>
    <p:sldId id="312" r:id="rId13"/>
    <p:sldId id="309" r:id="rId14"/>
    <p:sldId id="286" r:id="rId15"/>
    <p:sldId id="300" r:id="rId16"/>
    <p:sldId id="301" r:id="rId17"/>
    <p:sldId id="282" r:id="rId18"/>
    <p:sldId id="298" r:id="rId19"/>
    <p:sldId id="299" r:id="rId20"/>
    <p:sldId id="302" r:id="rId21"/>
    <p:sldId id="284" r:id="rId22"/>
    <p:sldId id="289" r:id="rId23"/>
    <p:sldId id="285" r:id="rId24"/>
    <p:sldId id="287" r:id="rId25"/>
    <p:sldId id="306" r:id="rId26"/>
    <p:sldId id="307" r:id="rId27"/>
    <p:sldId id="291" r:id="rId28"/>
    <p:sldId id="292" r:id="rId29"/>
    <p:sldId id="293" r:id="rId30"/>
    <p:sldId id="294" r:id="rId31"/>
    <p:sldId id="295" r:id="rId32"/>
    <p:sldId id="296" r:id="rId33"/>
    <p:sldId id="279" r:id="rId34"/>
    <p:sldId id="311" r:id="rId35"/>
    <p:sldId id="310" r:id="rId36"/>
    <p:sldId id="297" r:id="rId37"/>
    <p:sldId id="303" r:id="rId38"/>
    <p:sldId id="304" r:id="rId39"/>
    <p:sldId id="305" r:id="rId40"/>
    <p:sldId id="264" r:id="rId41"/>
    <p:sldId id="262" r:id="rId42"/>
    <p:sldId id="275" r:id="rId43"/>
    <p:sldId id="276" r:id="rId44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2/11/14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2/11/14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2/11/14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curves.cr.yp.to/rigi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945516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RSA: &gt;= </a:t>
            </a:r>
            <a:r>
              <a:rPr lang="de-DE" dirty="0" smtClean="0"/>
              <a:t>3248 </a:t>
            </a:r>
            <a:r>
              <a:rPr lang="de-DE" dirty="0" err="1" smtClean="0"/>
              <a:t>bits</a:t>
            </a:r>
            <a:r>
              <a:rPr lang="de-DE" dirty="0" smtClean="0"/>
              <a:t> (</a:t>
            </a:r>
            <a:r>
              <a:rPr lang="de-DE" dirty="0" err="1" smtClean="0"/>
              <a:t>Ecrypt</a:t>
            </a:r>
            <a:r>
              <a:rPr lang="de-DE" dirty="0" smtClean="0"/>
              <a:t> II)</a:t>
            </a: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ECC: &gt;= 256	</a:t>
            </a:r>
          </a:p>
          <a:p>
            <a:pPr lvl="1"/>
            <a:r>
              <a:rPr lang="de-DE" dirty="0" smtClean="0"/>
              <a:t>SHA 2+ (SHA 256,…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AES 128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AES 128? </a:t>
            </a:r>
            <a:r>
              <a:rPr lang="de-DE" dirty="0" err="1" smtClean="0"/>
              <a:t>Isn‘t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“On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AES256 </a:t>
            </a:r>
            <a:r>
              <a:rPr lang="de-DE" dirty="0" err="1"/>
              <a:t>and</a:t>
            </a:r>
            <a:r>
              <a:rPr lang="de-DE" dirty="0"/>
              <a:t> AES128: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/>
              <a:t>using</a:t>
            </a:r>
            <a:r>
              <a:rPr lang="de-DE" dirty="0"/>
              <a:t> AES256, just </a:t>
            </a:r>
            <a:r>
              <a:rPr lang="de-DE" dirty="0" err="1"/>
              <a:t>like</a:t>
            </a:r>
            <a:r>
              <a:rPr lang="de-DE" dirty="0"/>
              <a:t> I </a:t>
            </a:r>
            <a:r>
              <a:rPr lang="de-DE" dirty="0" err="1"/>
              <a:t>don’t</a:t>
            </a:r>
            <a:r>
              <a:rPr lang="de-DE" dirty="0"/>
              <a:t> </a:t>
            </a:r>
            <a:r>
              <a:rPr lang="de-DE" dirty="0" err="1"/>
              <a:t>wear</a:t>
            </a:r>
            <a:r>
              <a:rPr lang="de-DE" dirty="0"/>
              <a:t> a </a:t>
            </a:r>
            <a:r>
              <a:rPr lang="de-DE" dirty="0" err="1"/>
              <a:t>helmet</a:t>
            </a:r>
            <a:r>
              <a:rPr lang="de-DE" dirty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I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bother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epsilon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/>
              <a:t>security</a:t>
            </a:r>
            <a:r>
              <a:rPr lang="de-DE" dirty="0"/>
              <a:t>.”</a:t>
            </a:r>
          </a:p>
          <a:p>
            <a:pPr marL="400050" lvl="1" indent="0">
              <a:buNone/>
            </a:pPr>
            <a:r>
              <a:rPr lang="de-DE" dirty="0" smtClean="0"/>
              <a:t>— </a:t>
            </a:r>
            <a:r>
              <a:rPr lang="de-DE" dirty="0"/>
              <a:t>Vincent </a:t>
            </a:r>
            <a:r>
              <a:rPr lang="de-DE" dirty="0" err="1"/>
              <a:t>Rijmen</a:t>
            </a:r>
            <a:r>
              <a:rPr lang="de-DE" dirty="0"/>
              <a:t> in a personal </a:t>
            </a:r>
            <a:r>
              <a:rPr lang="de-DE" dirty="0" err="1"/>
              <a:t>mail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Dec</a:t>
            </a:r>
            <a:r>
              <a:rPr lang="de-DE" dirty="0"/>
              <a:t> 2013</a:t>
            </a:r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theoretical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r>
              <a:rPr lang="de-DE" dirty="0" smtClean="0"/>
              <a:t> on AES-256</a:t>
            </a:r>
          </a:p>
        </p:txBody>
      </p:sp>
    </p:spTree>
    <p:extLst>
      <p:ext uri="{BB962C8B-B14F-4D97-AF65-F5344CB8AC3E}">
        <p14:creationId xmlns:p14="http://schemas.microsoft.com/office/powerpoint/2010/main" val="284475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HaveGE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7852580" y="6488668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78" y="1179885"/>
            <a:ext cx="6502408" cy="5315610"/>
          </a:xfrm>
          <a:prstGeom prst="rect">
            <a:avLst/>
          </a:prstGeom>
        </p:spPr>
      </p:pic>
      <p:sp>
        <p:nvSpPr>
          <p:cNvPr id="9" name="Ovale Legende 8"/>
          <p:cNvSpPr/>
          <p:nvPr/>
        </p:nvSpPr>
        <p:spPr>
          <a:xfrm>
            <a:off x="3816766" y="2411506"/>
            <a:ext cx="2852377" cy="645459"/>
          </a:xfrm>
          <a:prstGeom prst="wedgeEllipseCallout">
            <a:avLst>
              <a:gd name="adj1" fmla="val -67549"/>
              <a:gd name="adj2" fmla="val 54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End-of-</a:t>
            </a:r>
            <a:r>
              <a:rPr lang="de-DE" dirty="0" err="1" smtClean="0"/>
              <a:t>life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Rolling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a trade-off </a:t>
            </a:r>
            <a:r>
              <a:rPr lang="de-DE" dirty="0" err="1" smtClean="0"/>
              <a:t>between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Compatibility</a:t>
            </a:r>
            <a:r>
              <a:rPr lang="de-DE" dirty="0" smtClean="0"/>
              <a:t> (server &lt;-&gt; </a:t>
            </a:r>
            <a:r>
              <a:rPr lang="de-DE" dirty="0" err="1" smtClean="0"/>
              <a:t>client</a:t>
            </a:r>
            <a:r>
              <a:rPr lang="de-DE" dirty="0" smtClean="0"/>
              <a:t>), vs.</a:t>
            </a:r>
          </a:p>
          <a:p>
            <a:pPr lvl="1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/</a:t>
            </a:r>
            <a:r>
              <a:rPr lang="de-DE" dirty="0" err="1"/>
              <a:t>hashes</a:t>
            </a:r>
            <a:r>
              <a:rPr lang="de-DE" dirty="0"/>
              <a:t>/</a:t>
            </a:r>
            <a:r>
              <a:rPr lang="de-DE" dirty="0" smtClean="0"/>
              <a:t>MACs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choice</a:t>
            </a:r>
            <a:r>
              <a:rPr lang="de-DE" dirty="0" smtClean="0"/>
              <a:t> ECC </a:t>
            </a:r>
            <a:r>
              <a:rPr lang="de-DE" dirty="0" err="1" smtClean="0"/>
              <a:t>or</a:t>
            </a:r>
            <a:r>
              <a:rPr lang="de-DE" dirty="0" smtClean="0"/>
              <a:t> not, vs.</a:t>
            </a:r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by</a:t>
            </a:r>
            <a:r>
              <a:rPr lang="de-DE" dirty="0" smtClean="0"/>
              <a:t> different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r>
              <a:rPr lang="de-DE" dirty="0" smtClean="0"/>
              <a:t> (</a:t>
            </a:r>
            <a:r>
              <a:rPr lang="de-DE" dirty="0" err="1" smtClean="0"/>
              <a:t>gnutls</a:t>
            </a:r>
            <a:r>
              <a:rPr lang="de-DE" dirty="0" smtClean="0"/>
              <a:t>, openssl,...) vs.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versions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server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newer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aware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868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smtClean="0"/>
              <a:t>Multi-dimensional </a:t>
            </a:r>
            <a:br>
              <a:rPr lang="de-DE" dirty="0" smtClean="0"/>
            </a:br>
            <a:r>
              <a:rPr lang="de-DE" dirty="0" err="1" smtClean="0"/>
              <a:t>optimisation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Consider</a:t>
            </a:r>
            <a:r>
              <a:rPr lang="de-DE" dirty="0" smtClean="0"/>
              <a:t> strong alternatives</a:t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de-facto </a:t>
            </a:r>
            <a:r>
              <a:rPr lang="de-DE" dirty="0" err="1" smtClean="0"/>
              <a:t>standards</a:t>
            </a:r>
            <a:endParaRPr lang="de-DE" dirty="0"/>
          </a:p>
          <a:p>
            <a:r>
              <a:rPr lang="de-DE" dirty="0" smtClean="0"/>
              <a:t>Potential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 err="1" smtClean="0"/>
              <a:t>generator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?</a:t>
            </a:r>
          </a:p>
          <a:p>
            <a:endParaRPr lang="de-DE" dirty="0" smtClean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98" y="1417638"/>
            <a:ext cx="3072602" cy="21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David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</a:t>
            </a:r>
            <a:r>
              <a:rPr lang="de-DE" dirty="0" smtClean="0"/>
              <a:t>MS IIS</a:t>
            </a:r>
            <a:r>
              <a:rPr lang="de-DE" dirty="0" smtClean="0"/>
              <a:t>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DBs:</a:t>
            </a:r>
            <a:r>
              <a:rPr lang="de-DE" dirty="0" smtClean="0"/>
              <a:t> </a:t>
            </a:r>
            <a:r>
              <a:rPr lang="de-DE" dirty="0" smtClean="0"/>
              <a:t>Mysql, Oracle, </a:t>
            </a:r>
            <a:r>
              <a:rPr lang="de-DE" dirty="0" err="1" smtClean="0"/>
              <a:t>Postgresql</a:t>
            </a:r>
            <a:r>
              <a:rPr lang="de-DE" dirty="0" smtClean="0"/>
              <a:t>, DB2</a:t>
            </a:r>
          </a:p>
          <a:p>
            <a:r>
              <a:rPr lang="de-DE" dirty="0" smtClean="0"/>
              <a:t>VPN: </a:t>
            </a:r>
            <a:r>
              <a:rPr lang="de-DE" dirty="0" err="1" smtClean="0"/>
              <a:t>OpenVPN</a:t>
            </a:r>
            <a:r>
              <a:rPr lang="de-DE" dirty="0" smtClean="0"/>
              <a:t>, IPSec, Checkpoint, ...</a:t>
            </a:r>
            <a:endParaRPr lang="de-DE" dirty="0" smtClean="0"/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r>
              <a:rPr lang="de-DE" dirty="0" smtClean="0">
                <a:solidFill>
                  <a:srgbClr val="000000"/>
                </a:solidFill>
              </a:rPr>
              <a:t>: </a:t>
            </a:r>
            <a:r>
              <a:rPr lang="de-DE" dirty="0" err="1" smtClean="0">
                <a:solidFill>
                  <a:srgbClr val="000000"/>
                </a:solidFill>
              </a:rPr>
              <a:t>Squid</a:t>
            </a:r>
            <a:r>
              <a:rPr lang="de-DE" dirty="0" smtClean="0">
                <a:solidFill>
                  <a:srgbClr val="000000"/>
                </a:solidFill>
              </a:rPr>
              <a:t>, Pound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GnuPG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SSH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IM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jabber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irc</a:t>
            </a:r>
            <a:r>
              <a:rPr lang="de-DE" dirty="0" smtClean="0">
                <a:solidFill>
                  <a:srgbClr val="000000"/>
                </a:solidFill>
              </a:rPr>
              <a:t>)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David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RDP</a:t>
            </a:r>
          </a:p>
          <a:p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err="1" smtClean="0">
                <a:solidFill>
                  <a:srgbClr val="FF6600"/>
                </a:solidFill>
              </a:rPr>
              <a:t>Everything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as</a:t>
            </a:r>
            <a:r>
              <a:rPr lang="de-DE" dirty="0" smtClean="0">
                <a:solidFill>
                  <a:srgbClr val="FF6600"/>
                </a:solidFill>
              </a:rPr>
              <a:t> HTML (</a:t>
            </a:r>
            <a:r>
              <a:rPr lang="de-DE" dirty="0" err="1" smtClean="0">
                <a:solidFill>
                  <a:srgbClr val="FF6600"/>
                </a:solidFill>
              </a:rPr>
              <a:t>easier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to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copy</a:t>
            </a:r>
            <a:r>
              <a:rPr lang="de-DE" dirty="0" smtClean="0">
                <a:solidFill>
                  <a:srgbClr val="FF6600"/>
                </a:solidFill>
              </a:rPr>
              <a:t> &amp; </a:t>
            </a:r>
            <a:r>
              <a:rPr lang="de-DE" dirty="0" err="1" smtClean="0">
                <a:solidFill>
                  <a:srgbClr val="FF6600"/>
                </a:solidFill>
              </a:rPr>
              <a:t>paste</a:t>
            </a:r>
            <a:r>
              <a:rPr lang="de-DE" dirty="0" smtClean="0">
                <a:solidFill>
                  <a:srgbClr val="FF660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FF6600"/>
                </a:solidFill>
              </a:rPr>
              <a:t>Config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generator</a:t>
            </a:r>
            <a:r>
              <a:rPr lang="de-DE" dirty="0" smtClean="0">
                <a:solidFill>
                  <a:srgbClr val="FF6600"/>
                </a:solidFill>
              </a:rPr>
              <a:t> on </a:t>
            </a:r>
            <a:r>
              <a:rPr lang="de-DE" dirty="0" err="1" smtClean="0">
                <a:solidFill>
                  <a:srgbClr val="FF6600"/>
                </a:solidFill>
              </a:rPr>
              <a:t>the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website</a:t>
            </a:r>
            <a:endParaRPr lang="de-DE" dirty="0" smtClean="0">
              <a:solidFill>
                <a:srgbClr val="FF6600"/>
              </a:solidFill>
            </a:endParaRPr>
          </a:p>
          <a:p>
            <a:endParaRPr lang="de-DE" dirty="0" smtClean="0">
              <a:solidFill>
                <a:srgbClr val="FF6600"/>
              </a:solidFill>
            </a:endParaRPr>
          </a:p>
          <a:p>
            <a:endParaRPr lang="de-DE" dirty="0">
              <a:solidFill>
                <a:srgbClr val="FF6600"/>
              </a:solidFill>
            </a:endParaRP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David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Selecting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Additionally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2250"/>
            <a:ext cx="7561660" cy="22962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0" y="5182155"/>
            <a:ext cx="7561660" cy="1313340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2779505" y="4268357"/>
            <a:ext cx="749530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6547973" y="4268357"/>
            <a:ext cx="1696852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Tobias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</a:t>
            </a:r>
            <a:r>
              <a:rPr lang="de-DE" dirty="0" smtClean="0"/>
              <a:t>penssl </a:t>
            </a:r>
            <a:r>
              <a:rPr lang="de-DE" dirty="0" err="1" smtClean="0"/>
              <a:t>s_client</a:t>
            </a:r>
            <a:r>
              <a:rPr lang="de-DE" dirty="0" smtClean="0"/>
              <a:t> 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gnutls</a:t>
            </a:r>
            <a:r>
              <a:rPr lang="de-DE" dirty="0" smtClean="0"/>
              <a:t>-cli)</a:t>
            </a:r>
          </a:p>
          <a:p>
            <a:r>
              <a:rPr lang="de-DE" dirty="0" err="1" smtClean="0"/>
              <a:t>ssllabs.com</a:t>
            </a:r>
            <a:r>
              <a:rPr lang="de-DE" dirty="0" smtClean="0"/>
              <a:t>: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servers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err="1" smtClean="0"/>
              <a:t>xmpp.net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endParaRPr lang="de-DE" dirty="0" smtClean="0"/>
          </a:p>
          <a:p>
            <a:r>
              <a:rPr lang="de-DE" dirty="0" err="1" smtClean="0"/>
              <a:t>SSLyze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Tobias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openss</a:t>
            </a:r>
            <a:r>
              <a:rPr lang="de-DE" dirty="0" smtClean="0"/>
              <a:t> </a:t>
            </a:r>
            <a:r>
              <a:rPr lang="de-DE" dirty="0" err="1" smtClean="0"/>
              <a:t>s_client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openssl </a:t>
            </a:r>
            <a:r>
              <a:rPr lang="de-DE" sz="2400" dirty="0" err="1"/>
              <a:t>s_client</a:t>
            </a:r>
            <a:r>
              <a:rPr lang="de-DE" sz="2400" dirty="0"/>
              <a:t> -</a:t>
            </a:r>
            <a:r>
              <a:rPr lang="de-DE" sz="2400" dirty="0" err="1"/>
              <a:t>showcerts</a:t>
            </a:r>
            <a:r>
              <a:rPr lang="de-DE" sz="2400" dirty="0"/>
              <a:t> </a:t>
            </a:r>
            <a:r>
              <a:rPr lang="de-DE" sz="2400" dirty="0" smtClean="0"/>
              <a:t>–</a:t>
            </a:r>
            <a:r>
              <a:rPr lang="de-DE" sz="2400" dirty="0" err="1" smtClean="0"/>
              <a:t>connect</a:t>
            </a:r>
            <a:r>
              <a:rPr lang="de-DE" sz="2400" dirty="0" smtClean="0"/>
              <a:t> git.bettercrypto.org:443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263"/>
            <a:ext cx="9144000" cy="44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sslscan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75" y="1715151"/>
            <a:ext cx="4217158" cy="4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ssllabs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932" r="-13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sllabs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1277604"/>
            <a:ext cx="8007576" cy="5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r>
              <a:rPr lang="de-DE" dirty="0" smtClean="0"/>
              <a:t> (3)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8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51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</a:t>
            </a:r>
            <a:r>
              <a:rPr lang="de-DE" dirty="0" smtClean="0"/>
              <a:t>2014/02/11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 smtClean="0"/>
              <a:t>Solid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</a:t>
            </a:r>
          </a:p>
          <a:p>
            <a:pPr>
              <a:buFont typeface="Wingdings" charset="2"/>
              <a:buChar char="ü"/>
            </a:pPr>
            <a:r>
              <a:rPr lang="de-DE" dirty="0" smtClean="0"/>
              <a:t>Public </a:t>
            </a:r>
            <a:r>
              <a:rPr lang="de-DE" dirty="0" err="1" smtClean="0"/>
              <a:t>draft</a:t>
            </a:r>
            <a:r>
              <a:rPr lang="de-DE" dirty="0" smtClean="0"/>
              <a:t> was </a:t>
            </a:r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CCC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“ still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messy</a:t>
            </a:r>
            <a:r>
              <a:rPr lang="de-DE" dirty="0" smtClean="0"/>
              <a:t>,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HTML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find </a:t>
            </a:r>
            <a:r>
              <a:rPr lang="de-DE" dirty="0" err="1" smtClean="0"/>
              <a:t>bugs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proposing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subsection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a sample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(B)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world-readable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Add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subsection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TODO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 send </a:t>
            </a:r>
            <a:r>
              <a:rPr lang="de-DE" dirty="0" err="1" smtClean="0">
                <a:sym typeface="Wingdings"/>
              </a:rPr>
              <a:t>us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diffs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>
                <a:solidFill>
                  <a:srgbClr val="008000"/>
                </a:solidFill>
              </a:rPr>
              <a:t>Reviewers</a:t>
            </a:r>
            <a:r>
              <a:rPr lang="de-DE" b="1" dirty="0" smtClean="0">
                <a:solidFill>
                  <a:srgbClr val="008000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</a:t>
            </a:r>
            <a:r>
              <a:rPr lang="de-DE" dirty="0" smtClean="0"/>
              <a:t>KIT-CERT</a:t>
            </a:r>
            <a:r>
              <a:rPr lang="de-DE" dirty="0" smtClean="0"/>
              <a:t>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New </a:t>
            </a:r>
            <a:r>
              <a:rPr lang="de-DE" dirty="0" err="1" smtClean="0">
                <a:solidFill>
                  <a:srgbClr val="000000"/>
                </a:solidFill>
              </a:rPr>
              <a:t>contributors</a:t>
            </a:r>
            <a:r>
              <a:rPr lang="de-DE" dirty="0" smtClean="0">
                <a:solidFill>
                  <a:srgbClr val="000000"/>
                </a:solidFill>
              </a:rPr>
              <a:t>: IAIK, A-</a:t>
            </a:r>
            <a:r>
              <a:rPr lang="de-DE" dirty="0" err="1" smtClean="0">
                <a:solidFill>
                  <a:srgbClr val="000000"/>
                </a:solidFill>
              </a:rPr>
              <a:t>Sit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crypto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Microsoft Macintosh PowerPoint</Application>
  <PresentationFormat>Bildschirmpräsentation (4:3)</PresentationFormat>
  <Paragraphs>226</Paragraphs>
  <Slides>43</Slides>
  <Notes>1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Who?</vt:lpstr>
      <vt:lpstr>Idea</vt:lpstr>
      <vt:lpstr>Contents so far</vt:lpstr>
      <vt:lpstr>Methods</vt:lpstr>
      <vt:lpstr>General remarks on crypto</vt:lpstr>
      <vt:lpstr>Some thoughts on ECC</vt:lpstr>
      <vt:lpstr>Keylengths</vt:lpstr>
      <vt:lpstr>AES 128? Isn‘t that enough?</vt:lpstr>
      <vt:lpstr>PowerPoint-Präsentation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Choosing your own cipher string (1)</vt:lpstr>
      <vt:lpstr>Choosing your own cipher string (2)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Tools: openss s_client</vt:lpstr>
      <vt:lpstr>Tools: sslscan</vt:lpstr>
      <vt:lpstr>Tools: ssllabs</vt:lpstr>
      <vt:lpstr>ssllabs (2)</vt:lpstr>
      <vt:lpstr>Ssllabs (3)</vt:lpstr>
      <vt:lpstr>Wrap-up</vt:lpstr>
      <vt:lpstr>Current state as of 2014/02/11</vt:lpstr>
      <vt:lpstr>How to participate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76</cp:revision>
  <cp:lastPrinted>2013-11-21T19:58:30Z</cp:lastPrinted>
  <dcterms:created xsi:type="dcterms:W3CDTF">2013-10-23T07:22:18Z</dcterms:created>
  <dcterms:modified xsi:type="dcterms:W3CDTF">2014-02-11T08:07:08Z</dcterms:modified>
</cp:coreProperties>
</file>