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65" r:id="rId3"/>
    <p:sldId id="263" r:id="rId4"/>
    <p:sldId id="266" r:id="rId5"/>
    <p:sldId id="258" r:id="rId6"/>
    <p:sldId id="267" r:id="rId7"/>
    <p:sldId id="284" r:id="rId8"/>
    <p:sldId id="268" r:id="rId9"/>
    <p:sldId id="285" r:id="rId10"/>
    <p:sldId id="269" r:id="rId11"/>
    <p:sldId id="270" r:id="rId12"/>
    <p:sldId id="281" r:id="rId13"/>
    <p:sldId id="282" r:id="rId14"/>
    <p:sldId id="273" r:id="rId15"/>
    <p:sldId id="272" r:id="rId16"/>
    <p:sldId id="274" r:id="rId17"/>
    <p:sldId id="277" r:id="rId18"/>
    <p:sldId id="279" r:id="rId19"/>
    <p:sldId id="283" r:id="rId20"/>
    <p:sldId id="278" r:id="rId21"/>
    <p:sldId id="264" r:id="rId22"/>
    <p:sldId id="280" r:id="rId23"/>
    <p:sldId id="262" r:id="rId24"/>
    <p:sldId id="275" r:id="rId25"/>
    <p:sldId id="276" r:id="rId2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9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BA35-4792-AE4F-B7A6-A4BCD39DEB01}" type="datetimeFigureOut">
              <a:rPr lang="de-DE" smtClean="0"/>
              <a:t>11/12/13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17737-5246-D948-AAEB-6011A7915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99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Green ==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chapter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17737-5246-D948-AAEB-6011A791592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993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11/12/13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23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11/12/13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18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11/12/13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18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11/12/13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72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11/12/13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28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11/12/13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870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11/12/13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30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11/12/13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78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11/12/13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29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11/12/13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94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11/12/13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98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424E-C109-F440-84A3-689A668A7AFE}" type="datetimeFigureOut">
              <a:rPr lang="de-DE" smtClean="0"/>
              <a:t>11/12/13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52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bettercrypto.org" TargetMode="External"/><Relationship Id="rId4" Type="http://schemas.openxmlformats.org/officeDocument/2006/relationships/hyperlink" Target="http://lists.cert.at/cgi-bin/mailman/listinfo/ach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ettercrypto.org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adi@kriegisch.at" TargetMode="External"/><Relationship Id="rId4" Type="http://schemas.openxmlformats.org/officeDocument/2006/relationships/hyperlink" Target="mailto:pepi@maclemon.at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kaplan@cert.a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bettercrypto.org" TargetMode="External"/><Relationship Id="rId4" Type="http://schemas.openxmlformats.org/officeDocument/2006/relationships/hyperlink" Target="http://lists.cert.at/cgi-bin/mailman/listinfo/ach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ettercrypto.or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Project „ACH“</a:t>
            </a:r>
            <a:br>
              <a:rPr lang="de-DE" dirty="0" smtClean="0"/>
            </a:br>
            <a:r>
              <a:rPr lang="de-DE" dirty="0" smtClean="0"/>
              <a:t>(Applied </a:t>
            </a:r>
            <a:r>
              <a:rPr lang="de-DE" dirty="0" err="1" smtClean="0"/>
              <a:t>Crypto</a:t>
            </a:r>
            <a:r>
              <a:rPr lang="de-DE" dirty="0" smtClean="0"/>
              <a:t> </a:t>
            </a:r>
            <a:r>
              <a:rPr lang="de-DE" dirty="0" err="1" smtClean="0"/>
              <a:t>Hardening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www.bettercrypto.org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4845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thoughts</a:t>
            </a:r>
            <a:r>
              <a:rPr lang="de-DE" dirty="0" smtClean="0"/>
              <a:t> on ECC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(</a:t>
            </a:r>
            <a:r>
              <a:rPr lang="de-DE" dirty="0" err="1" smtClean="0"/>
              <a:t>Azet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1811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thoughts</a:t>
            </a:r>
            <a:r>
              <a:rPr lang="de-DE" dirty="0" smtClean="0"/>
              <a:t> on </a:t>
            </a:r>
            <a:r>
              <a:rPr lang="de-DE" dirty="0" err="1" smtClean="0"/>
              <a:t>settings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(Ramin, Adi)</a:t>
            </a:r>
          </a:p>
          <a:p>
            <a:r>
              <a:rPr lang="de-DE" dirty="0" smtClean="0"/>
              <a:t>Variant A: </a:t>
            </a:r>
            <a:r>
              <a:rPr lang="de-DE" dirty="0" err="1" smtClean="0"/>
              <a:t>fewer</a:t>
            </a:r>
            <a:r>
              <a:rPr lang="de-DE" dirty="0" smtClean="0"/>
              <a:t> </a:t>
            </a:r>
            <a:r>
              <a:rPr lang="de-DE" dirty="0" err="1" smtClean="0"/>
              <a:t>supported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endParaRPr lang="de-DE" dirty="0" smtClean="0"/>
          </a:p>
          <a:p>
            <a:r>
              <a:rPr lang="de-DE" dirty="0" smtClean="0"/>
              <a:t>Variant B: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r>
              <a:rPr lang="de-DE" dirty="0" smtClean="0"/>
              <a:t>, </a:t>
            </a:r>
            <a:r>
              <a:rPr lang="de-DE" dirty="0" err="1" smtClean="0"/>
              <a:t>weaker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7245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Strong </a:t>
            </a:r>
            <a:r>
              <a:rPr lang="de-DE" dirty="0" err="1" smtClean="0"/>
              <a:t>settings</a:t>
            </a:r>
            <a:r>
              <a:rPr lang="de-DE" dirty="0" smtClean="0"/>
              <a:t>. Variant A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rcRect t="-86936" b="-869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12766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Weaker</a:t>
            </a:r>
            <a:r>
              <a:rPr lang="de-DE" dirty="0" smtClean="0"/>
              <a:t>, </a:t>
            </a:r>
            <a:r>
              <a:rPr lang="de-DE" dirty="0" err="1" smtClean="0"/>
              <a:t>compatible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r>
              <a:rPr lang="de-DE" dirty="0" smtClean="0"/>
              <a:t>, Variant B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rcRect t="-28801" b="-288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24263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Random </a:t>
            </a:r>
            <a:r>
              <a:rPr lang="de-DE" dirty="0" err="1"/>
              <a:t>Number</a:t>
            </a:r>
            <a:r>
              <a:rPr lang="de-DE" dirty="0"/>
              <a:t> Generators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Azet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1597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Keylengths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(cm, </a:t>
            </a:r>
            <a:r>
              <a:rPr lang="de-DE" dirty="0" err="1" smtClean="0"/>
              <a:t>Azet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5251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 </a:t>
            </a:r>
            <a:r>
              <a:rPr lang="de-DE" dirty="0" err="1"/>
              <a:t>brief</a:t>
            </a:r>
            <a:r>
              <a:rPr lang="de-DE" dirty="0"/>
              <a:t> </a:t>
            </a:r>
            <a:r>
              <a:rPr lang="de-DE" dirty="0" err="1"/>
              <a:t>overview</a:t>
            </a:r>
            <a:r>
              <a:rPr lang="de-DE" dirty="0"/>
              <a:t> of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crypto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: </a:t>
            </a:r>
            <a:r>
              <a:rPr lang="de-DE" dirty="0" err="1"/>
              <a:t>libraries</a:t>
            </a:r>
            <a:r>
              <a:rPr lang="de-DE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(cm, Adi)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0082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Attacks</a:t>
            </a:r>
            <a:r>
              <a:rPr lang="de-DE" dirty="0"/>
              <a:t>: BEAST, CRIME etc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(</a:t>
            </a:r>
            <a:r>
              <a:rPr lang="de-DE" dirty="0" err="1" smtClean="0"/>
              <a:t>Azet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9669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? - Tools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(Pepi)</a:t>
            </a:r>
          </a:p>
          <a:p>
            <a:r>
              <a:rPr lang="de-DE" dirty="0" err="1" smtClean="0"/>
              <a:t>ssllabs.com</a:t>
            </a:r>
            <a:endParaRPr lang="de-DE" dirty="0" smtClean="0"/>
          </a:p>
          <a:p>
            <a:r>
              <a:rPr lang="de-DE" dirty="0" err="1" smtClean="0"/>
              <a:t>xmpp.net</a:t>
            </a:r>
            <a:endParaRPr lang="de-DE" dirty="0" smtClean="0"/>
          </a:p>
          <a:p>
            <a:r>
              <a:rPr lang="de-DE" dirty="0" err="1" smtClean="0"/>
              <a:t>Sslscan</a:t>
            </a:r>
            <a:r>
              <a:rPr lang="de-DE" dirty="0" smtClean="0"/>
              <a:t> (CLI </a:t>
            </a:r>
            <a:r>
              <a:rPr lang="de-DE" dirty="0" err="1" smtClean="0"/>
              <a:t>tool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people</a:t>
            </a:r>
            <a:r>
              <a:rPr lang="de-DE" dirty="0" smtClean="0"/>
              <a:t> do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themselves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/>
              <a:t> </a:t>
            </a:r>
            <a:r>
              <a:rPr lang="de-DE" dirty="0" smtClean="0"/>
              <a:t>a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?</a:t>
            </a:r>
          </a:p>
          <a:p>
            <a:r>
              <a:rPr lang="de-DE" dirty="0" smtClean="0"/>
              <a:t>Potential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config</a:t>
            </a:r>
            <a:r>
              <a:rPr lang="de-DE" dirty="0" smtClean="0"/>
              <a:t> file </a:t>
            </a:r>
            <a:r>
              <a:rPr lang="de-DE" dirty="0" err="1" smtClean="0"/>
              <a:t>generator</a:t>
            </a:r>
            <a:r>
              <a:rPr lang="de-DE" dirty="0" smtClean="0"/>
              <a:t> (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discussed</a:t>
            </a:r>
            <a:r>
              <a:rPr lang="de-DE" dirty="0" smtClean="0"/>
              <a:t>)?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8558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Ssllabs.com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2668" r="-126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65823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rcRect t="5223" b="52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34288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>
                <a:solidFill>
                  <a:srgbClr val="008000"/>
                </a:solidFill>
              </a:rPr>
              <a:t>Recommendations</a:t>
            </a:r>
            <a:r>
              <a:rPr lang="de-DE" dirty="0">
                <a:solidFill>
                  <a:srgbClr val="008000"/>
                </a:solidFill>
              </a:rPr>
              <a:t> on </a:t>
            </a:r>
            <a:r>
              <a:rPr lang="de-DE" dirty="0" err="1">
                <a:solidFill>
                  <a:srgbClr val="008000"/>
                </a:solidFill>
              </a:rPr>
              <a:t>practical</a:t>
            </a:r>
            <a:r>
              <a:rPr lang="de-DE" dirty="0">
                <a:solidFill>
                  <a:srgbClr val="008000"/>
                </a:solidFill>
              </a:rPr>
              <a:t> </a:t>
            </a:r>
            <a:r>
              <a:rPr lang="de-DE" dirty="0" err="1">
                <a:solidFill>
                  <a:srgbClr val="008000"/>
                </a:solidFill>
              </a:rPr>
              <a:t>settings</a:t>
            </a:r>
            <a:r>
              <a:rPr lang="de-DE" dirty="0">
                <a:solidFill>
                  <a:srgbClr val="008000"/>
                </a:solidFill>
              </a:rPr>
              <a:t> </a:t>
            </a:r>
            <a:r>
              <a:rPr lang="de-DE" dirty="0" smtClean="0">
                <a:solidFill>
                  <a:srgbClr val="008000"/>
                </a:solidFill>
              </a:rPr>
              <a:t>– </a:t>
            </a:r>
            <a:r>
              <a:rPr lang="de-DE" dirty="0" err="1" smtClean="0">
                <a:solidFill>
                  <a:srgbClr val="008000"/>
                </a:solidFill>
              </a:rPr>
              <a:t>our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8000"/>
                </a:solidFill>
              </a:rPr>
              <a:t>findings</a:t>
            </a:r>
            <a:r>
              <a:rPr lang="de-DE" dirty="0" smtClean="0">
                <a:solidFill>
                  <a:srgbClr val="008000"/>
                </a:solidFill>
              </a:rPr>
              <a:t> so </a:t>
            </a:r>
            <a:r>
              <a:rPr lang="de-DE" dirty="0" err="1" smtClean="0">
                <a:solidFill>
                  <a:srgbClr val="008000"/>
                </a:solidFill>
              </a:rPr>
              <a:t>far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Apache </a:t>
            </a:r>
            <a:r>
              <a:rPr lang="de-DE" dirty="0" smtClean="0"/>
              <a:t>(Adi, </a:t>
            </a:r>
            <a:r>
              <a:rPr lang="de-DE" dirty="0" err="1" smtClean="0"/>
              <a:t>Azet</a:t>
            </a:r>
            <a:r>
              <a:rPr lang="de-DE" dirty="0" smtClean="0"/>
              <a:t>)</a:t>
            </a:r>
            <a:endParaRPr lang="de-DE" dirty="0"/>
          </a:p>
          <a:p>
            <a:r>
              <a:rPr lang="de-DE" dirty="0" err="1" smtClean="0"/>
              <a:t>Nginx</a:t>
            </a:r>
            <a:r>
              <a:rPr lang="de-DE" dirty="0" smtClean="0"/>
              <a:t> (Adi, Pepi)</a:t>
            </a:r>
          </a:p>
          <a:p>
            <a:r>
              <a:rPr lang="de-DE" dirty="0" smtClean="0"/>
              <a:t>MS IIS (Ramin)</a:t>
            </a:r>
          </a:p>
          <a:p>
            <a:r>
              <a:rPr lang="de-DE" dirty="0" err="1" smtClean="0"/>
              <a:t>Postfix</a:t>
            </a:r>
            <a:r>
              <a:rPr lang="de-DE" dirty="0" smtClean="0"/>
              <a:t> , </a:t>
            </a:r>
            <a:r>
              <a:rPr lang="de-DE" dirty="0" err="1" smtClean="0"/>
              <a:t>dovecot</a:t>
            </a:r>
            <a:r>
              <a:rPr lang="de-DE" dirty="0"/>
              <a:t> </a:t>
            </a:r>
            <a:r>
              <a:rPr lang="de-DE" dirty="0" smtClean="0"/>
              <a:t>(cm)</a:t>
            </a:r>
          </a:p>
          <a:p>
            <a:r>
              <a:rPr lang="de-DE" dirty="0" err="1" smtClean="0"/>
              <a:t>Opportunistic</a:t>
            </a:r>
            <a:r>
              <a:rPr lang="de-DE" dirty="0" smtClean="0"/>
              <a:t> TLS,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? (cm)</a:t>
            </a:r>
          </a:p>
          <a:p>
            <a:r>
              <a:rPr lang="de-DE" dirty="0"/>
              <a:t>s</a:t>
            </a:r>
            <a:r>
              <a:rPr lang="de-DE" dirty="0" smtClean="0"/>
              <a:t>sh (</a:t>
            </a:r>
            <a:r>
              <a:rPr lang="de-DE" dirty="0" err="1" smtClean="0"/>
              <a:t>Azet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7993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of 2013/11</a:t>
            </a:r>
            <a:r>
              <a:rPr lang="de-DE" dirty="0" smtClean="0"/>
              <a:t>/13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Initial </a:t>
            </a:r>
            <a:r>
              <a:rPr lang="de-DE" dirty="0" err="1" smtClean="0"/>
              <a:t>ongoing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repository</a:t>
            </a:r>
            <a:endParaRPr lang="de-DE" dirty="0" smtClean="0"/>
          </a:p>
          <a:p>
            <a:r>
              <a:rPr lang="de-DE" dirty="0" smtClean="0"/>
              <a:t>More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needed</a:t>
            </a:r>
            <a:r>
              <a:rPr lang="de-DE" dirty="0" smtClean="0"/>
              <a:t>. </a:t>
            </a:r>
            <a:r>
              <a:rPr lang="de-DE" dirty="0" err="1" smtClean="0"/>
              <a:t>Especially</a:t>
            </a:r>
            <a:r>
              <a:rPr lang="de-DE" dirty="0" smtClean="0"/>
              <a:t> </a:t>
            </a:r>
            <a:r>
              <a:rPr lang="de-DE" dirty="0" err="1" smtClean="0"/>
              <a:t>compatibility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simply</a:t>
            </a:r>
            <a:r>
              <a:rPr lang="de-DE" dirty="0" smtClean="0"/>
              <a:t> </a:t>
            </a:r>
            <a:r>
              <a:rPr lang="de-DE" dirty="0" err="1" smtClean="0"/>
              <a:t>ignore</a:t>
            </a:r>
            <a:r>
              <a:rPr lang="de-DE" dirty="0" smtClean="0"/>
              <a:t> </a:t>
            </a:r>
            <a:r>
              <a:rPr lang="de-DE" dirty="0" err="1" smtClean="0"/>
              <a:t>old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r>
              <a:rPr lang="de-DE" dirty="0" smtClean="0"/>
              <a:t> (RC4,...)</a:t>
            </a:r>
          </a:p>
          <a:p>
            <a:r>
              <a:rPr lang="de-DE" dirty="0" smtClean="0"/>
              <a:t> Need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fill</a:t>
            </a:r>
            <a:r>
              <a:rPr lang="de-DE" dirty="0" smtClean="0"/>
              <a:t> in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sections</a:t>
            </a:r>
            <a:r>
              <a:rPr lang="de-DE" dirty="0" smtClean="0"/>
              <a:t> </a:t>
            </a:r>
            <a:r>
              <a:rPr lang="de-DE" dirty="0" smtClean="0"/>
              <a:t>(PGP, Exchange server, .</a:t>
            </a:r>
            <a:r>
              <a:rPr lang="de-DE" dirty="0" smtClean="0"/>
              <a:t>..)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044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r>
              <a:rPr lang="de-DE" dirty="0" smtClean="0"/>
              <a:t> – still </a:t>
            </a:r>
            <a:r>
              <a:rPr lang="de-DE" dirty="0" err="1" smtClean="0"/>
              <a:t>missing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UW, Cyrus</a:t>
            </a:r>
          </a:p>
          <a:p>
            <a:r>
              <a:rPr lang="de-DE" dirty="0" smtClean="0"/>
              <a:t>Exim4</a:t>
            </a:r>
          </a:p>
          <a:p>
            <a:r>
              <a:rPr lang="de-DE" dirty="0" err="1" smtClean="0"/>
              <a:t>OpenVPN</a:t>
            </a:r>
            <a:r>
              <a:rPr lang="de-DE" dirty="0" smtClean="0"/>
              <a:t> – </a:t>
            </a:r>
            <a:r>
              <a:rPr lang="de-DE" dirty="0" err="1" smtClean="0"/>
              <a:t>troubles</a:t>
            </a:r>
            <a:r>
              <a:rPr lang="de-DE" dirty="0" smtClean="0"/>
              <a:t> on </a:t>
            </a:r>
            <a:r>
              <a:rPr lang="de-DE" dirty="0" err="1" smtClean="0"/>
              <a:t>mac</a:t>
            </a:r>
            <a:r>
              <a:rPr lang="de-DE" dirty="0" smtClean="0"/>
              <a:t> (</a:t>
            </a:r>
            <a:r>
              <a:rPr lang="de-DE" dirty="0" err="1" smtClean="0"/>
              <a:t>pepi</a:t>
            </a:r>
            <a:r>
              <a:rPr lang="de-DE" dirty="0" smtClean="0"/>
              <a:t>)</a:t>
            </a:r>
          </a:p>
          <a:p>
            <a:r>
              <a:rPr lang="de-DE" dirty="0" smtClean="0"/>
              <a:t>IPSec</a:t>
            </a:r>
          </a:p>
          <a:p>
            <a:r>
              <a:rPr lang="de-DE" dirty="0" err="1" smtClean="0"/>
              <a:t>vendor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applications</a:t>
            </a:r>
            <a:r>
              <a:rPr lang="de-DE" dirty="0" smtClean="0"/>
              <a:t>: </a:t>
            </a:r>
            <a:r>
              <a:rPr lang="de-DE" dirty="0" err="1" smtClean="0"/>
              <a:t>Juniper</a:t>
            </a:r>
            <a:r>
              <a:rPr lang="de-DE" dirty="0" smtClean="0"/>
              <a:t> VPN, Cisco...</a:t>
            </a:r>
          </a:p>
          <a:p>
            <a:r>
              <a:rPr lang="de-DE" dirty="0" err="1" smtClean="0"/>
              <a:t>Proxies</a:t>
            </a:r>
            <a:r>
              <a:rPr lang="de-DE" dirty="0" smtClean="0"/>
              <a:t> (</a:t>
            </a:r>
            <a:r>
              <a:rPr lang="de-DE" dirty="0" err="1" smtClean="0"/>
              <a:t>squid</a:t>
            </a:r>
            <a:r>
              <a:rPr lang="de-DE" dirty="0" smtClean="0"/>
              <a:t>)</a:t>
            </a:r>
          </a:p>
          <a:p>
            <a:r>
              <a:rPr lang="de-DE" dirty="0" smtClean="0"/>
              <a:t>Exchange</a:t>
            </a:r>
          </a:p>
          <a:p>
            <a:r>
              <a:rPr lang="de-DE" dirty="0" smtClean="0"/>
              <a:t>PGP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3437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Participation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Authors</a:t>
            </a:r>
            <a:r>
              <a:rPr lang="de-DE" dirty="0" smtClean="0"/>
              <a:t>: </a:t>
            </a:r>
            <a:r>
              <a:rPr lang="de-DE" dirty="0" err="1" smtClean="0"/>
              <a:t>cryptologists</a:t>
            </a:r>
            <a:r>
              <a:rPr lang="de-DE" dirty="0" smtClean="0"/>
              <a:t>, sysadmins, </a:t>
            </a:r>
            <a:r>
              <a:rPr lang="de-DE" dirty="0" err="1" smtClean="0"/>
              <a:t>hackers</a:t>
            </a:r>
            <a:endParaRPr lang="de-DE" dirty="0" smtClean="0"/>
          </a:p>
          <a:p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r>
              <a:rPr lang="de-DE" dirty="0" smtClean="0"/>
              <a:t>-perms</a:t>
            </a:r>
          </a:p>
          <a:p>
            <a:r>
              <a:rPr lang="de-DE" dirty="0" smtClean="0"/>
              <a:t>World-</a:t>
            </a:r>
            <a:r>
              <a:rPr lang="de-DE" dirty="0" err="1" smtClean="0"/>
              <a:t>readable</a:t>
            </a:r>
            <a:endParaRPr lang="de-DE" dirty="0" smtClean="0"/>
          </a:p>
          <a:p>
            <a:r>
              <a:rPr lang="de-DE" dirty="0" smtClean="0"/>
              <a:t>Variantes: </a:t>
            </a:r>
          </a:p>
          <a:p>
            <a:pPr lvl="1"/>
            <a:r>
              <a:rPr lang="de-DE" dirty="0" smtClean="0"/>
              <a:t>(A) </a:t>
            </a:r>
            <a:r>
              <a:rPr lang="de-DE" dirty="0" err="1" smtClean="0"/>
              <a:t>reviewer</a:t>
            </a:r>
            <a:r>
              <a:rPr lang="de-DE" dirty="0" smtClean="0"/>
              <a:t>: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harder</a:t>
            </a:r>
            <a:r>
              <a:rPr lang="de-DE" dirty="0" smtClean="0"/>
              <a:t> </a:t>
            </a:r>
            <a:r>
              <a:rPr lang="de-DE" dirty="0" err="1" smtClean="0"/>
              <a:t>job</a:t>
            </a:r>
            <a:r>
              <a:rPr lang="de-DE" dirty="0" smtClean="0"/>
              <a:t> ;-)</a:t>
            </a:r>
          </a:p>
          <a:p>
            <a:pPr lvl="1"/>
            <a:r>
              <a:rPr lang="de-DE" dirty="0" smtClean="0"/>
              <a:t>(B) </a:t>
            </a:r>
            <a:r>
              <a:rPr lang="de-DE" dirty="0" err="1" smtClean="0"/>
              <a:t>co-author</a:t>
            </a:r>
            <a:r>
              <a:rPr lang="de-DE" dirty="0" smtClean="0"/>
              <a:t>: </a:t>
            </a:r>
            <a:r>
              <a:rPr lang="de-DE" dirty="0" err="1" smtClean="0"/>
              <a:t>add</a:t>
            </a:r>
            <a:r>
              <a:rPr lang="de-DE" dirty="0" smtClean="0"/>
              <a:t> a </a:t>
            </a:r>
            <a:r>
              <a:rPr lang="de-DE" dirty="0" err="1" smtClean="0"/>
              <a:t>section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6292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Website: </a:t>
            </a:r>
            <a:r>
              <a:rPr lang="de-DE" dirty="0" smtClean="0">
                <a:hlinkClick r:id="rId2"/>
              </a:rPr>
              <a:t>www.bettercrypto.org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 smtClean="0"/>
              <a:t>: </a:t>
            </a:r>
            <a:r>
              <a:rPr lang="de-DE" dirty="0" smtClean="0">
                <a:hlinkClick r:id="rId3"/>
              </a:rPr>
              <a:t>https://git.bettercrypto.org</a:t>
            </a:r>
            <a:endParaRPr lang="de-DE" dirty="0" smtClean="0"/>
          </a:p>
          <a:p>
            <a:r>
              <a:rPr lang="de-DE" dirty="0" smtClean="0"/>
              <a:t>Mailing </a:t>
            </a:r>
            <a:r>
              <a:rPr lang="de-DE" dirty="0" err="1" smtClean="0"/>
              <a:t>list</a:t>
            </a:r>
            <a:r>
              <a:rPr lang="de-DE" dirty="0"/>
              <a:t>: </a:t>
            </a:r>
            <a:r>
              <a:rPr lang="de-DE" dirty="0" smtClean="0">
                <a:hlinkClick r:id="rId4"/>
              </a:rPr>
              <a:t>http://lists.cert.at</a:t>
            </a:r>
            <a:r>
              <a:rPr lang="de-DE" dirty="0">
                <a:hlinkClick r:id="rId4"/>
              </a:rPr>
              <a:t>/cgi-bin/mailman/listinfo/</a:t>
            </a:r>
            <a:r>
              <a:rPr lang="de-DE" dirty="0" smtClean="0">
                <a:hlinkClick r:id="rId4"/>
              </a:rPr>
              <a:t>ach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5888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de-DE" dirty="0" err="1" smtClean="0"/>
              <a:t>Authors</a:t>
            </a:r>
            <a:r>
              <a:rPr lang="de-DE" dirty="0" smtClean="0"/>
              <a:t>:</a:t>
            </a:r>
          </a:p>
          <a:p>
            <a:r>
              <a:rPr lang="de-DE" dirty="0" smtClean="0"/>
              <a:t>L. Aaron Kaplan </a:t>
            </a:r>
            <a:r>
              <a:rPr lang="de-DE" dirty="0" smtClean="0">
                <a:hlinkClick r:id="rId2"/>
              </a:rPr>
              <a:t>kaplan@cert.at</a:t>
            </a:r>
            <a:endParaRPr lang="de-DE" dirty="0" smtClean="0"/>
          </a:p>
          <a:p>
            <a:r>
              <a:rPr lang="de-DE" dirty="0" smtClean="0"/>
              <a:t>Manuel </a:t>
            </a:r>
            <a:r>
              <a:rPr lang="de-DE" dirty="0" err="1" smtClean="0"/>
              <a:t>Koschuch</a:t>
            </a:r>
            <a:endParaRPr lang="de-DE" dirty="0" smtClean="0"/>
          </a:p>
          <a:p>
            <a:r>
              <a:rPr lang="de-DE" dirty="0" smtClean="0"/>
              <a:t>Adi </a:t>
            </a:r>
            <a:r>
              <a:rPr lang="de-DE" dirty="0" err="1" smtClean="0"/>
              <a:t>Kriegisch</a:t>
            </a:r>
            <a:r>
              <a:rPr lang="de-DE" dirty="0" smtClean="0"/>
              <a:t> </a:t>
            </a:r>
            <a:r>
              <a:rPr lang="de-DE" dirty="0" smtClean="0">
                <a:hlinkClick r:id="rId3"/>
              </a:rPr>
              <a:t>adi@kriegisch.at</a:t>
            </a:r>
            <a:endParaRPr lang="de-DE" dirty="0" smtClean="0"/>
          </a:p>
          <a:p>
            <a:r>
              <a:rPr lang="de-DE" dirty="0" smtClean="0"/>
              <a:t>Christian Mock</a:t>
            </a:r>
          </a:p>
          <a:p>
            <a:r>
              <a:rPr lang="de-DE" dirty="0" smtClean="0"/>
              <a:t>Ramin </a:t>
            </a:r>
            <a:r>
              <a:rPr lang="de-DE" dirty="0" err="1" smtClean="0"/>
              <a:t>Sabet</a:t>
            </a:r>
            <a:r>
              <a:rPr lang="de-DE" dirty="0" smtClean="0"/>
              <a:t> </a:t>
            </a:r>
          </a:p>
          <a:p>
            <a:r>
              <a:rPr lang="de-DE" dirty="0" smtClean="0"/>
              <a:t>Aaron Zauner &lt;</a:t>
            </a:r>
            <a:r>
              <a:rPr lang="de-DE" dirty="0" err="1" smtClean="0"/>
              <a:t>azet.org</a:t>
            </a:r>
            <a:r>
              <a:rPr lang="de-DE" dirty="0" smtClean="0"/>
              <a:t>&gt; </a:t>
            </a:r>
          </a:p>
          <a:p>
            <a:r>
              <a:rPr lang="de-DE" dirty="0" smtClean="0"/>
              <a:t>Pepi </a:t>
            </a:r>
            <a:r>
              <a:rPr lang="de-DE" dirty="0" err="1" smtClean="0"/>
              <a:t>Zawodsky</a:t>
            </a:r>
            <a:r>
              <a:rPr lang="de-DE" dirty="0" smtClean="0"/>
              <a:t> </a:t>
            </a:r>
            <a:r>
              <a:rPr lang="de-DE" dirty="0" smtClean="0">
                <a:hlinkClick r:id="rId4"/>
              </a:rPr>
              <a:t>pepi@maclemon.at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0588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give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anything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free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home</a:t>
            </a:r>
            <a:r>
              <a:rPr lang="de-DE" dirty="0" smtClean="0"/>
              <a:t>,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fight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945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TL;DR - Quickinfos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Website: </a:t>
            </a:r>
            <a:r>
              <a:rPr lang="de-DE" dirty="0" smtClean="0">
                <a:hlinkClick r:id="rId2"/>
              </a:rPr>
              <a:t>www.bettercrypto.org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 smtClean="0"/>
              <a:t>: </a:t>
            </a:r>
            <a:r>
              <a:rPr lang="de-DE" dirty="0" smtClean="0">
                <a:hlinkClick r:id="rId3"/>
              </a:rPr>
              <a:t>https://git.bettercrypto.org</a:t>
            </a:r>
            <a:endParaRPr lang="de-DE" dirty="0" smtClean="0"/>
          </a:p>
          <a:p>
            <a:r>
              <a:rPr lang="de-DE" dirty="0" smtClean="0"/>
              <a:t>Mailing </a:t>
            </a:r>
            <a:r>
              <a:rPr lang="de-DE" dirty="0" err="1" smtClean="0"/>
              <a:t>list</a:t>
            </a:r>
            <a:r>
              <a:rPr lang="de-DE" dirty="0"/>
              <a:t>: </a:t>
            </a:r>
            <a:r>
              <a:rPr lang="de-DE" dirty="0" smtClean="0">
                <a:hlinkClick r:id="rId4"/>
              </a:rPr>
              <a:t>http://lists.cert.at</a:t>
            </a:r>
            <a:r>
              <a:rPr lang="de-DE" dirty="0">
                <a:hlinkClick r:id="rId4"/>
              </a:rPr>
              <a:t>/cgi-bin/mailman/listinfo/</a:t>
            </a:r>
            <a:r>
              <a:rPr lang="de-DE" dirty="0" smtClean="0">
                <a:hlinkClick r:id="rId4"/>
              </a:rPr>
              <a:t>ach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3853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Do </a:t>
            </a:r>
            <a:r>
              <a:rPr lang="de-DE" dirty="0" err="1" smtClean="0"/>
              <a:t>at</a:t>
            </a:r>
            <a:r>
              <a:rPr lang="de-DE" dirty="0" smtClean="0"/>
              <a:t> least </a:t>
            </a:r>
            <a:r>
              <a:rPr lang="de-DE" dirty="0" err="1" smtClean="0"/>
              <a:t>something</a:t>
            </a:r>
            <a:r>
              <a:rPr lang="de-DE" dirty="0" smtClean="0"/>
              <a:t> </a:t>
            </a:r>
            <a:r>
              <a:rPr lang="de-DE" dirty="0" err="1" smtClean="0"/>
              <a:t>against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008000"/>
                </a:solidFill>
              </a:rPr>
              <a:t>Cryptocalypse</a:t>
            </a:r>
            <a:endParaRPr lang="de-DE" b="1" dirty="0" smtClean="0">
              <a:solidFill>
                <a:srgbClr val="000000"/>
              </a:solidFill>
            </a:endParaRPr>
          </a:p>
          <a:p>
            <a:r>
              <a:rPr lang="de-DE" dirty="0" smtClean="0">
                <a:solidFill>
                  <a:srgbClr val="000000"/>
                </a:solidFill>
              </a:rPr>
              <a:t>Check SSL, SSH, PGP</a:t>
            </a:r>
            <a:r>
              <a:rPr lang="de-DE" dirty="0"/>
              <a:t> </a:t>
            </a:r>
            <a:r>
              <a:rPr lang="de-DE" dirty="0" err="1" smtClean="0"/>
              <a:t>c</a:t>
            </a:r>
            <a:r>
              <a:rPr lang="de-DE" dirty="0" err="1" smtClean="0">
                <a:solidFill>
                  <a:srgbClr val="000000"/>
                </a:solidFill>
              </a:rPr>
              <a:t>rypto</a:t>
            </a:r>
            <a:r>
              <a:rPr lang="de-DE" dirty="0" smtClean="0">
                <a:solidFill>
                  <a:srgbClr val="000000"/>
                </a:solidFill>
              </a:rPr>
              <a:t> Settings in </a:t>
            </a:r>
            <a:r>
              <a:rPr lang="de-DE" dirty="0" err="1" smtClean="0">
                <a:solidFill>
                  <a:srgbClr val="000000"/>
                </a:solidFill>
              </a:rPr>
              <a:t>the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most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common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services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and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certificates</a:t>
            </a:r>
            <a:r>
              <a:rPr lang="de-DE" dirty="0" smtClean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Apache, </a:t>
            </a:r>
            <a:r>
              <a:rPr lang="de-DE" dirty="0" err="1" smtClean="0">
                <a:solidFill>
                  <a:srgbClr val="000000"/>
                </a:solidFill>
              </a:rPr>
              <a:t>Nginx</a:t>
            </a:r>
            <a:r>
              <a:rPr lang="de-DE" dirty="0" smtClean="0">
                <a:solidFill>
                  <a:srgbClr val="000000"/>
                </a:solidFill>
              </a:rPr>
              <a:t>, </a:t>
            </a:r>
            <a:r>
              <a:rPr lang="de-DE" dirty="0" err="1" smtClean="0">
                <a:solidFill>
                  <a:srgbClr val="000000"/>
                </a:solidFill>
              </a:rPr>
              <a:t>lighthttp</a:t>
            </a:r>
            <a:endParaRPr lang="de-DE" dirty="0" smtClean="0">
              <a:solidFill>
                <a:srgbClr val="000000"/>
              </a:solidFill>
            </a:endParaRP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IMAP/POP </a:t>
            </a:r>
            <a:r>
              <a:rPr lang="de-DE" dirty="0" err="1" smtClean="0">
                <a:solidFill>
                  <a:srgbClr val="000000"/>
                </a:solidFill>
              </a:rPr>
              <a:t>servers</a:t>
            </a:r>
            <a:r>
              <a:rPr lang="de-DE" dirty="0" smtClean="0">
                <a:solidFill>
                  <a:srgbClr val="000000"/>
                </a:solidFill>
              </a:rPr>
              <a:t> (</a:t>
            </a:r>
            <a:r>
              <a:rPr lang="de-DE" dirty="0" err="1" smtClean="0">
                <a:solidFill>
                  <a:srgbClr val="000000"/>
                </a:solidFill>
              </a:rPr>
              <a:t>dovecot</a:t>
            </a:r>
            <a:r>
              <a:rPr lang="de-DE" dirty="0" smtClean="0">
                <a:solidFill>
                  <a:srgbClr val="000000"/>
                </a:solidFill>
              </a:rPr>
              <a:t>, </a:t>
            </a:r>
            <a:r>
              <a:rPr lang="de-DE" dirty="0" err="1" smtClean="0">
                <a:solidFill>
                  <a:srgbClr val="000000"/>
                </a:solidFill>
              </a:rPr>
              <a:t>cyrus</a:t>
            </a:r>
            <a:r>
              <a:rPr lang="de-DE" dirty="0" smtClean="0">
                <a:solidFill>
                  <a:srgbClr val="000000"/>
                </a:solidFill>
              </a:rPr>
              <a:t>, ...)</a:t>
            </a:r>
          </a:p>
          <a:p>
            <a:pPr lvl="1"/>
            <a:r>
              <a:rPr lang="de-DE" dirty="0" err="1" smtClean="0">
                <a:solidFill>
                  <a:srgbClr val="000000"/>
                </a:solidFill>
              </a:rPr>
              <a:t>openssl.conf</a:t>
            </a:r>
            <a:endParaRPr lang="de-DE" dirty="0" smtClean="0">
              <a:solidFill>
                <a:srgbClr val="000000"/>
              </a:solidFill>
            </a:endParaRP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Etc.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Create </a:t>
            </a:r>
            <a:r>
              <a:rPr lang="de-DE" b="1" dirty="0" smtClean="0">
                <a:solidFill>
                  <a:srgbClr val="008000"/>
                </a:solidFill>
              </a:rPr>
              <a:t>easy, </a:t>
            </a:r>
            <a:r>
              <a:rPr lang="de-DE" b="1" dirty="0" err="1" smtClean="0">
                <a:solidFill>
                  <a:srgbClr val="008000"/>
                </a:solidFill>
              </a:rPr>
              <a:t>copy</a:t>
            </a:r>
            <a:r>
              <a:rPr lang="de-DE" b="1" dirty="0" smtClean="0">
                <a:solidFill>
                  <a:srgbClr val="008000"/>
                </a:solidFill>
              </a:rPr>
              <a:t> &amp; </a:t>
            </a:r>
            <a:r>
              <a:rPr lang="de-DE" b="1" dirty="0" err="1" smtClean="0">
                <a:solidFill>
                  <a:srgbClr val="008000"/>
                </a:solidFill>
              </a:rPr>
              <a:t>paste-able</a:t>
            </a:r>
            <a:r>
              <a:rPr lang="de-DE" b="1" dirty="0" smtClean="0">
                <a:solidFill>
                  <a:srgbClr val="008000"/>
                </a:solidFill>
              </a:rPr>
              <a:t> </a:t>
            </a:r>
            <a:r>
              <a:rPr lang="de-DE" b="1" dirty="0" err="1" smtClean="0">
                <a:solidFill>
                  <a:srgbClr val="008000"/>
                </a:solidFill>
              </a:rPr>
              <a:t>settings</a:t>
            </a:r>
            <a:r>
              <a:rPr lang="de-DE" b="1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which</a:t>
            </a:r>
            <a:r>
              <a:rPr lang="de-DE" dirty="0" smtClean="0">
                <a:solidFill>
                  <a:srgbClr val="000000"/>
                </a:solidFill>
              </a:rPr>
              <a:t> are „OK“ (</a:t>
            </a:r>
            <a:r>
              <a:rPr lang="de-DE" dirty="0" err="1" smtClean="0">
                <a:solidFill>
                  <a:srgbClr val="000000"/>
                </a:solidFill>
              </a:rPr>
              <a:t>as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far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as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we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know</a:t>
            </a:r>
            <a:r>
              <a:rPr lang="de-DE" dirty="0" smtClean="0">
                <a:solidFill>
                  <a:srgbClr val="000000"/>
                </a:solidFill>
              </a:rPr>
              <a:t>) </a:t>
            </a:r>
            <a:r>
              <a:rPr lang="de-DE" dirty="0" err="1" smtClean="0">
                <a:solidFill>
                  <a:srgbClr val="000000"/>
                </a:solidFill>
              </a:rPr>
              <a:t>for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b="1" dirty="0" smtClean="0">
                <a:solidFill>
                  <a:srgbClr val="008000"/>
                </a:solidFill>
              </a:rPr>
              <a:t>sysadmins</a:t>
            </a:r>
            <a:r>
              <a:rPr lang="de-DE" b="1" dirty="0" smtClean="0">
                <a:solidFill>
                  <a:srgbClr val="000000"/>
                </a:solidFill>
              </a:rPr>
              <a:t>.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Keep </a:t>
            </a:r>
            <a:r>
              <a:rPr lang="de-DE" dirty="0" err="1" smtClean="0">
                <a:solidFill>
                  <a:srgbClr val="000000"/>
                </a:solidFill>
              </a:rPr>
              <a:t>it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short</a:t>
            </a:r>
            <a:r>
              <a:rPr lang="de-DE" dirty="0" smtClean="0">
                <a:solidFill>
                  <a:srgbClr val="000000"/>
                </a:solidFill>
              </a:rPr>
              <a:t>. </a:t>
            </a:r>
            <a:r>
              <a:rPr lang="de-DE" dirty="0" err="1" smtClean="0">
                <a:solidFill>
                  <a:srgbClr val="000000"/>
                </a:solidFill>
              </a:rPr>
              <a:t>There</a:t>
            </a:r>
            <a:r>
              <a:rPr lang="de-DE" dirty="0" smtClean="0">
                <a:solidFill>
                  <a:srgbClr val="000000"/>
                </a:solidFill>
              </a:rPr>
              <a:t> are </a:t>
            </a:r>
            <a:r>
              <a:rPr lang="de-DE" dirty="0" err="1" smtClean="0">
                <a:solidFill>
                  <a:srgbClr val="000000"/>
                </a:solidFill>
              </a:rPr>
              <a:t>many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good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recommendations</a:t>
            </a:r>
            <a:r>
              <a:rPr lang="de-DE" dirty="0" smtClean="0">
                <a:solidFill>
                  <a:srgbClr val="000000"/>
                </a:solidFill>
              </a:rPr>
              <a:t> out </a:t>
            </a:r>
            <a:r>
              <a:rPr lang="de-DE" dirty="0" err="1" smtClean="0">
                <a:solidFill>
                  <a:srgbClr val="000000"/>
                </a:solidFill>
              </a:rPr>
              <a:t>there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written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by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cryptographers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for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cryptographers</a:t>
            </a:r>
            <a:endParaRPr lang="de-DE" dirty="0" smtClean="0">
              <a:solidFill>
                <a:srgbClr val="000000"/>
              </a:solidFill>
            </a:endParaRPr>
          </a:p>
          <a:p>
            <a:r>
              <a:rPr lang="de-DE" b="1" dirty="0" err="1" smtClean="0">
                <a:solidFill>
                  <a:srgbClr val="000000"/>
                </a:solidFill>
              </a:rPr>
              <a:t>Many</a:t>
            </a:r>
            <a:r>
              <a:rPr lang="de-DE" b="1" dirty="0" smtClean="0">
                <a:solidFill>
                  <a:srgbClr val="000000"/>
                </a:solidFill>
              </a:rPr>
              <a:t> </a:t>
            </a:r>
            <a:r>
              <a:rPr lang="de-DE" b="1" dirty="0" err="1" smtClean="0">
                <a:solidFill>
                  <a:srgbClr val="000000"/>
                </a:solidFill>
              </a:rPr>
              <a:t>eyes</a:t>
            </a:r>
            <a:r>
              <a:rPr lang="de-DE" b="1" dirty="0" smtClean="0">
                <a:solidFill>
                  <a:srgbClr val="000000"/>
                </a:solidFill>
              </a:rPr>
              <a:t> must check </a:t>
            </a:r>
            <a:r>
              <a:rPr lang="de-DE" b="1" dirty="0" err="1" smtClean="0">
                <a:solidFill>
                  <a:srgbClr val="000000"/>
                </a:solidFill>
              </a:rPr>
              <a:t>this</a:t>
            </a:r>
            <a:r>
              <a:rPr lang="de-DE" b="1" dirty="0" smtClean="0">
                <a:solidFill>
                  <a:srgbClr val="000000"/>
                </a:solidFill>
              </a:rPr>
              <a:t>!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713249" y="682999"/>
            <a:ext cx="129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(Aaron)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5008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Table of </a:t>
            </a:r>
            <a:r>
              <a:rPr lang="de-DE" dirty="0" err="1" smtClean="0"/>
              <a:t>contents</a:t>
            </a:r>
            <a:r>
              <a:rPr lang="de-DE" dirty="0" smtClean="0"/>
              <a:t> so </a:t>
            </a:r>
            <a:r>
              <a:rPr lang="de-DE" dirty="0" err="1" smtClean="0"/>
              <a:t>far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Disclaimer </a:t>
            </a:r>
          </a:p>
          <a:p>
            <a:r>
              <a:rPr lang="en-US" dirty="0" smtClean="0"/>
              <a:t>Methods </a:t>
            </a:r>
          </a:p>
          <a:p>
            <a:r>
              <a:rPr lang="en-US" dirty="0" smtClean="0"/>
              <a:t>PKIs</a:t>
            </a:r>
          </a:p>
          <a:p>
            <a:r>
              <a:rPr lang="en-US" dirty="0" smtClean="0"/>
              <a:t>Elliptic Curve Cryptography </a:t>
            </a:r>
          </a:p>
          <a:p>
            <a:r>
              <a:rPr lang="en-US" dirty="0" smtClean="0"/>
              <a:t>Key lengths </a:t>
            </a:r>
          </a:p>
          <a:p>
            <a:r>
              <a:rPr lang="en-US" dirty="0" smtClean="0"/>
              <a:t>Random Number Generators </a:t>
            </a:r>
          </a:p>
          <a:p>
            <a:r>
              <a:rPr lang="en-US" dirty="0"/>
              <a:t>Cipher suites </a:t>
            </a:r>
            <a:endParaRPr lang="en-US" dirty="0"/>
          </a:p>
          <a:p>
            <a:r>
              <a:rPr lang="en-US" dirty="0" smtClean="0">
                <a:solidFill>
                  <a:srgbClr val="008000"/>
                </a:solidFill>
              </a:rPr>
              <a:t>Recommendations on practical settings </a:t>
            </a:r>
          </a:p>
          <a:p>
            <a:r>
              <a:rPr lang="en-US" dirty="0" smtClean="0"/>
              <a:t>Tools </a:t>
            </a:r>
          </a:p>
          <a:p>
            <a:r>
              <a:rPr lang="en-US" dirty="0" smtClean="0"/>
              <a:t>Links</a:t>
            </a:r>
          </a:p>
          <a:p>
            <a:r>
              <a:rPr lang="en-US" dirty="0" smtClean="0"/>
              <a:t>Reviewers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70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Additionally covered in this talk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Attacks: BEAST, CRIME etc.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1116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(Aaron)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7219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Previous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(Aaron)</a:t>
            </a:r>
          </a:p>
          <a:p>
            <a:r>
              <a:rPr lang="de-DE" dirty="0" err="1" smtClean="0"/>
              <a:t>Qualys</a:t>
            </a:r>
            <a:r>
              <a:rPr lang="de-DE" dirty="0" smtClean="0"/>
              <a:t> </a:t>
            </a:r>
            <a:r>
              <a:rPr lang="de-DE" dirty="0" err="1" smtClean="0"/>
              <a:t>blog</a:t>
            </a:r>
            <a:r>
              <a:rPr lang="de-DE" dirty="0" smtClean="0"/>
              <a:t> / </a:t>
            </a:r>
            <a:r>
              <a:rPr lang="de-DE" dirty="0" err="1" smtClean="0"/>
              <a:t>book</a:t>
            </a:r>
            <a:r>
              <a:rPr lang="de-DE" dirty="0" smtClean="0"/>
              <a:t> (Ivan </a:t>
            </a:r>
            <a:r>
              <a:rPr lang="de-DE" dirty="0" err="1" smtClean="0"/>
              <a:t>Rstic</a:t>
            </a:r>
            <a:r>
              <a:rPr lang="de-DE" dirty="0" smtClean="0"/>
              <a:t>): </a:t>
            </a:r>
          </a:p>
          <a:p>
            <a:pPr lvl="1"/>
            <a:r>
              <a:rPr lang="de-DE" dirty="0"/>
              <a:t>SSL/TLS </a:t>
            </a:r>
            <a:r>
              <a:rPr lang="de-DE" dirty="0" err="1"/>
              <a:t>Deployment</a:t>
            </a:r>
            <a:r>
              <a:rPr lang="de-DE" dirty="0"/>
              <a:t> Best Practices</a:t>
            </a:r>
          </a:p>
          <a:p>
            <a:pPr lvl="1"/>
            <a:r>
              <a:rPr lang="de-DE" dirty="0" err="1"/>
              <a:t>OpenSSL</a:t>
            </a:r>
            <a:r>
              <a:rPr lang="de-DE" dirty="0"/>
              <a:t> </a:t>
            </a:r>
            <a:r>
              <a:rPr lang="de-DE" dirty="0" err="1" smtClean="0"/>
              <a:t>Cookbook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ENISA </a:t>
            </a:r>
            <a:r>
              <a:rPr lang="de-DE" dirty="0" err="1" smtClean="0"/>
              <a:t>recommendations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 err="1"/>
              <a:t>Algorithms</a:t>
            </a:r>
            <a:r>
              <a:rPr lang="de-DE" dirty="0"/>
              <a:t>, Key Sizes </a:t>
            </a:r>
            <a:r>
              <a:rPr lang="de-DE" dirty="0" err="1"/>
              <a:t>and</a:t>
            </a:r>
            <a:r>
              <a:rPr lang="de-DE" dirty="0"/>
              <a:t> Parameters </a:t>
            </a:r>
            <a:r>
              <a:rPr lang="de-DE" dirty="0" smtClean="0"/>
              <a:t>Report</a:t>
            </a:r>
          </a:p>
          <a:p>
            <a:r>
              <a:rPr lang="de-DE" dirty="0"/>
              <a:t>BSI: Technische Richtlinie TR-02102-</a:t>
            </a:r>
            <a:r>
              <a:rPr lang="de-DE" dirty="0" smtClean="0"/>
              <a:t>2, Kryptographische Verfahren: Empfehlungen </a:t>
            </a:r>
            <a:r>
              <a:rPr lang="de-DE" dirty="0"/>
              <a:t>und </a:t>
            </a:r>
            <a:r>
              <a:rPr lang="de-DE" dirty="0" smtClean="0"/>
              <a:t>Schlüssellängen. Jan. 2013</a:t>
            </a:r>
          </a:p>
          <a:p>
            <a:r>
              <a:rPr lang="de-DE" dirty="0" smtClean="0"/>
              <a:t>G-</a:t>
            </a:r>
            <a:r>
              <a:rPr lang="de-DE" dirty="0" err="1" smtClean="0"/>
              <a:t>sec.lu</a:t>
            </a:r>
            <a:r>
              <a:rPr lang="de-DE" dirty="0" smtClean="0"/>
              <a:t> (</a:t>
            </a:r>
            <a:r>
              <a:rPr lang="de-DE" dirty="0"/>
              <a:t>Thierry Zoller): TLS/SSL </a:t>
            </a:r>
            <a:r>
              <a:rPr lang="de-DE" dirty="0" err="1"/>
              <a:t>hardening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 smtClean="0"/>
              <a:t>compatibility</a:t>
            </a:r>
            <a:r>
              <a:rPr lang="de-DE" dirty="0" smtClean="0"/>
              <a:t> </a:t>
            </a:r>
            <a:r>
              <a:rPr lang="de-DE" dirty="0"/>
              <a:t>Report 2011 </a:t>
            </a:r>
            <a:endParaRPr lang="de-DE" dirty="0" smtClean="0"/>
          </a:p>
          <a:p>
            <a:r>
              <a:rPr lang="de-DE" dirty="0"/>
              <a:t>NIST: </a:t>
            </a:r>
            <a:r>
              <a:rPr lang="de-DE" dirty="0" err="1"/>
              <a:t>Recommendation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Key </a:t>
            </a:r>
            <a:r>
              <a:rPr lang="de-DE" dirty="0" smtClean="0"/>
              <a:t>Management, </a:t>
            </a:r>
            <a:r>
              <a:rPr lang="de-DE" dirty="0" err="1" smtClean="0"/>
              <a:t>July</a:t>
            </a:r>
            <a:r>
              <a:rPr lang="de-DE" smtClean="0"/>
              <a:t> 2013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342" y="1258701"/>
            <a:ext cx="1813458" cy="223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7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</Words>
  <Application>Microsoft Macintosh PowerPoint</Application>
  <PresentationFormat>Bildschirmpräsentation (4:3)</PresentationFormat>
  <Paragraphs>113</Paragraphs>
  <Slides>25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Office-Design</vt:lpstr>
      <vt:lpstr>Project „ACH“ (Applied Crypto Hardening)</vt:lpstr>
      <vt:lpstr>Motivation</vt:lpstr>
      <vt:lpstr>Don‘t give them anything for free</vt:lpstr>
      <vt:lpstr>TL;DR - Quickinfos</vt:lpstr>
      <vt:lpstr>Idea</vt:lpstr>
      <vt:lpstr>Table of contents so far</vt:lpstr>
      <vt:lpstr>Additionally covered in this talk</vt:lpstr>
      <vt:lpstr>Methods</vt:lpstr>
      <vt:lpstr>Previous work</vt:lpstr>
      <vt:lpstr>Some thoughts on ECC</vt:lpstr>
      <vt:lpstr>Some general thoughts on settings</vt:lpstr>
      <vt:lpstr>Strong settings. Variant A</vt:lpstr>
      <vt:lpstr>Weaker, compatible settings, Variant B</vt:lpstr>
      <vt:lpstr>Random Number Generators </vt:lpstr>
      <vt:lpstr>Keylengths</vt:lpstr>
      <vt:lpstr>A brief overview of common crypto software: libraries </vt:lpstr>
      <vt:lpstr>Attacks: BEAST, CRIME etc.</vt:lpstr>
      <vt:lpstr>How to test? - Tools</vt:lpstr>
      <vt:lpstr>Ssllabs.com Example</vt:lpstr>
      <vt:lpstr>Recommendations on practical settings – our findings so far</vt:lpstr>
      <vt:lpstr>Current state as of 2013/11/13</vt:lpstr>
      <vt:lpstr>Practical settings – still missing</vt:lpstr>
      <vt:lpstr>Participation</vt:lpstr>
      <vt:lpstr>Links</vt:lpstr>
      <vt:lpstr>Thank you!</vt:lpstr>
    </vt:vector>
  </TitlesOfParts>
  <Company>nic.at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„ACH“ (Applied Crypto Hardening)</dc:title>
  <dc:creator>L. Aaron Kaplan</dc:creator>
  <cp:lastModifiedBy>L. Aaron Kaplan</cp:lastModifiedBy>
  <cp:revision>27</cp:revision>
  <cp:lastPrinted>2013-11-04T09:19:08Z</cp:lastPrinted>
  <dcterms:created xsi:type="dcterms:W3CDTF">2013-10-23T07:22:18Z</dcterms:created>
  <dcterms:modified xsi:type="dcterms:W3CDTF">2013-11-13T16:15:28Z</dcterms:modified>
</cp:coreProperties>
</file>