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5" r:id="rId3"/>
    <p:sldId id="263" r:id="rId4"/>
    <p:sldId id="266" r:id="rId5"/>
    <p:sldId id="258" r:id="rId6"/>
    <p:sldId id="283" r:id="rId7"/>
    <p:sldId id="267" r:id="rId8"/>
    <p:sldId id="268" r:id="rId9"/>
    <p:sldId id="269" r:id="rId10"/>
    <p:sldId id="281" r:id="rId11"/>
    <p:sldId id="286" r:id="rId12"/>
    <p:sldId id="282" r:id="rId13"/>
    <p:sldId id="298" r:id="rId14"/>
    <p:sldId id="299" r:id="rId15"/>
    <p:sldId id="284" r:id="rId16"/>
    <p:sldId id="289" r:id="rId17"/>
    <p:sldId id="285" r:id="rId18"/>
    <p:sldId id="287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79" r:id="rId27"/>
    <p:sldId id="297" r:id="rId28"/>
    <p:sldId id="264" r:id="rId29"/>
    <p:sldId id="262" r:id="rId30"/>
    <p:sldId id="275" r:id="rId31"/>
    <p:sldId id="276" r:id="rId3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11/21/13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4" Type="http://schemas.openxmlformats.org/officeDocument/2006/relationships/hyperlink" Target="mailto:pepi@maclemon.a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aplan@cert.a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</a:t>
            </a:r>
            <a:r>
              <a:rPr lang="de-DE" dirty="0" err="1"/>
              <a:t>www.keylength.com</a:t>
            </a:r>
            <a:r>
              <a:rPr lang="de-DE" dirty="0"/>
              <a:t>/ </a:t>
            </a:r>
            <a:endParaRPr lang="de-DE" dirty="0"/>
          </a:p>
          <a:p>
            <a:r>
              <a:rPr lang="de-DE" dirty="0" err="1" smtClean="0"/>
              <a:t>For</a:t>
            </a:r>
            <a:r>
              <a:rPr lang="de-DE" dirty="0" smtClean="0"/>
              <a:t> RSA: &gt;= 2048 </a:t>
            </a:r>
            <a:r>
              <a:rPr lang="de-DE" dirty="0" err="1" smtClean="0"/>
              <a:t>bits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ECC: &gt;= 256</a:t>
            </a:r>
          </a:p>
          <a:p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TODO </a:t>
            </a:r>
            <a:r>
              <a:rPr lang="de-DE" dirty="0" err="1" smtClean="0">
                <a:solidFill>
                  <a:srgbClr val="FF0000"/>
                </a:solidFill>
              </a:rPr>
              <a:t>aaron</a:t>
            </a:r>
            <a:r>
              <a:rPr lang="de-DE" dirty="0" smtClean="0">
                <a:solidFill>
                  <a:srgbClr val="FF0000"/>
                </a:solidFill>
              </a:rPr>
              <a:t>: </a:t>
            </a:r>
            <a:r>
              <a:rPr lang="de-DE" dirty="0" err="1" smtClean="0">
                <a:solidFill>
                  <a:srgbClr val="FF0000"/>
                </a:solidFill>
              </a:rPr>
              <a:t>keylengths.com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screenshot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show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it</a:t>
            </a:r>
            <a:r>
              <a:rPr lang="de-DE" dirty="0" smtClean="0">
                <a:solidFill>
                  <a:srgbClr val="FF0000"/>
                </a:solidFill>
              </a:rPr>
              <a:t> live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Forward Secrecy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DH</a:t>
            </a:r>
            <a:r>
              <a:rPr lang="de-DE" dirty="0" smtClean="0">
                <a:solidFill>
                  <a:srgbClr val="008000"/>
                </a:solidFill>
              </a:rPr>
              <a:t>E</a:t>
            </a:r>
            <a:r>
              <a:rPr lang="de-DE" dirty="0" smtClean="0"/>
              <a:t>: </a:t>
            </a:r>
            <a:r>
              <a:rPr lang="de-DE" dirty="0" err="1" smtClean="0"/>
              <a:t>ephemeral</a:t>
            </a:r>
            <a:r>
              <a:rPr lang="de-DE" dirty="0" smtClean="0"/>
              <a:t> keys</a:t>
            </a:r>
          </a:p>
          <a:p>
            <a:r>
              <a:rPr lang="de-DE" dirty="0" smtClean="0"/>
              <a:t>PFS ==</a:t>
            </a:r>
          </a:p>
          <a:p>
            <a:r>
              <a:rPr lang="de-DE" dirty="0" smtClean="0"/>
              <a:t>Pro: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Contra: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TODO: Daniel, Ramin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Entropy</a:t>
            </a:r>
            <a:r>
              <a:rPr lang="de-DE" dirty="0" smtClean="0"/>
              <a:t> after </a:t>
            </a:r>
            <a:r>
              <a:rPr lang="de-DE" dirty="0" err="1" smtClean="0"/>
              <a:t>startup</a:t>
            </a:r>
            <a:r>
              <a:rPr lang="de-DE" dirty="0" smtClean="0"/>
              <a:t>: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endParaRPr lang="de-DE" dirty="0" smtClean="0"/>
          </a:p>
          <a:p>
            <a:r>
              <a:rPr lang="de-DE" dirty="0" smtClean="0"/>
              <a:t>Dual 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(RSA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)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Daniel: Paper (</a:t>
            </a:r>
            <a:r>
              <a:rPr lang="de-DE" dirty="0" err="1" smtClean="0">
                <a:solidFill>
                  <a:srgbClr val="FF0000"/>
                </a:solidFill>
              </a:rPr>
              <a:t>Lenstra</a:t>
            </a:r>
            <a:r>
              <a:rPr lang="de-DE" dirty="0" smtClean="0">
                <a:solidFill>
                  <a:srgbClr val="FF0000"/>
                </a:solidFill>
              </a:rPr>
              <a:t>?) 2%-5% of </a:t>
            </a:r>
            <a:r>
              <a:rPr lang="de-DE" dirty="0" err="1" smtClean="0">
                <a:solidFill>
                  <a:srgbClr val="FF0000"/>
                </a:solidFill>
              </a:rPr>
              <a:t>p,q</a:t>
            </a:r>
            <a:r>
              <a:rPr lang="de-DE" dirty="0" smtClean="0">
                <a:solidFill>
                  <a:srgbClr val="FF0000"/>
                </a:solidFill>
              </a:rPr>
              <a:t> was </a:t>
            </a:r>
            <a:r>
              <a:rPr lang="de-DE" dirty="0" err="1" smtClean="0">
                <a:solidFill>
                  <a:srgbClr val="FF0000"/>
                </a:solidFill>
              </a:rPr>
              <a:t>guessable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/>
              <a:t>Use</a:t>
            </a:r>
            <a:r>
              <a:rPr lang="de-DE" dirty="0" smtClean="0"/>
              <a:t> tools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HavGE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entropy</a:t>
            </a:r>
            <a:endParaRPr lang="de-DE" dirty="0" smtClean="0"/>
          </a:p>
          <a:p>
            <a:r>
              <a:rPr lang="de-DE" dirty="0" smtClean="0"/>
              <a:t>RNGs are </a:t>
            </a:r>
            <a:r>
              <a:rPr lang="de-DE" i="1" dirty="0" err="1" smtClean="0"/>
              <a:t>important</a:t>
            </a:r>
            <a:r>
              <a:rPr lang="de-DE" dirty="0" smtClean="0"/>
              <a:t>. </a:t>
            </a:r>
            <a:endParaRPr lang="de-DE" dirty="0"/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keys </a:t>
            </a:r>
            <a:r>
              <a:rPr lang="de-DE" dirty="0" err="1" smtClean="0"/>
              <a:t>from</a:t>
            </a:r>
            <a:r>
              <a:rPr lang="de-DE" dirty="0" smtClean="0"/>
              <a:t> time </a:t>
            </a:r>
            <a:r>
              <a:rPr lang="de-DE" dirty="0" err="1" smtClean="0"/>
              <a:t>to</a:t>
            </a:r>
            <a:r>
              <a:rPr lang="de-DE" dirty="0" smtClean="0"/>
              <a:t> time</a:t>
            </a:r>
          </a:p>
          <a:p>
            <a:r>
              <a:rPr lang="de-DE" dirty="0" smtClean="0"/>
              <a:t>Intel RNG: ?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harm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it.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/>
              <a:t> </a:t>
            </a:r>
            <a:r>
              <a:rPr lang="de-DE" dirty="0" smtClean="0"/>
              <a:t>(in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).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Beast</a:t>
            </a:r>
            <a:endParaRPr lang="de-DE" dirty="0" smtClean="0"/>
          </a:p>
          <a:p>
            <a:r>
              <a:rPr lang="de-DE" dirty="0" smtClean="0"/>
              <a:t>Lucky 13</a:t>
            </a:r>
          </a:p>
          <a:p>
            <a:r>
              <a:rPr lang="de-DE" dirty="0" smtClean="0"/>
              <a:t>.... TODO Daniel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8.1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, 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  <a:endParaRPr lang="de-DE" dirty="0"/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TODO </a:t>
            </a:r>
            <a:r>
              <a:rPr lang="de-DE" dirty="0" err="1" smtClean="0">
                <a:solidFill>
                  <a:srgbClr val="FF0000"/>
                </a:solidFill>
              </a:rPr>
              <a:t>aaron</a:t>
            </a:r>
            <a:r>
              <a:rPr lang="de-DE" dirty="0" smtClean="0">
                <a:solidFill>
                  <a:srgbClr val="FF0000"/>
                </a:solidFill>
              </a:rPr>
              <a:t>: </a:t>
            </a:r>
            <a:r>
              <a:rPr lang="de-DE" dirty="0" err="1" smtClean="0">
                <a:solidFill>
                  <a:srgbClr val="FF0000"/>
                </a:solidFill>
              </a:rPr>
              <a:t>screenshot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ssllabs</a:t>
            </a:r>
            <a:endParaRPr lang="de-DE" dirty="0" smtClean="0">
              <a:solidFill>
                <a:srgbClr val="FF0000"/>
              </a:solidFill>
            </a:endParaRP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13" y="3361056"/>
            <a:ext cx="6645568" cy="49841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8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TODO </a:t>
            </a:r>
            <a:r>
              <a:rPr lang="de-DE" dirty="0" err="1" smtClean="0">
                <a:solidFill>
                  <a:srgbClr val="FF0000"/>
                </a:solidFill>
              </a:rPr>
              <a:t>aaron</a:t>
            </a:r>
            <a:r>
              <a:rPr lang="de-DE" dirty="0" smtClean="0">
                <a:solidFill>
                  <a:srgbClr val="FF0000"/>
                </a:solidFill>
              </a:rPr>
              <a:t>: zusammenfassen</a:t>
            </a:r>
          </a:p>
          <a:p>
            <a:r>
              <a:rPr lang="de-DE" dirty="0" smtClean="0"/>
              <a:t>TODO </a:t>
            </a:r>
            <a:r>
              <a:rPr lang="de-DE" dirty="0" err="1" smtClean="0"/>
              <a:t>aaron</a:t>
            </a:r>
            <a:r>
              <a:rPr lang="de-DE" dirty="0" smtClean="0"/>
              <a:t>: </a:t>
            </a:r>
            <a:r>
              <a:rPr lang="de-DE" dirty="0" err="1" smtClean="0"/>
              <a:t>Ask</a:t>
            </a:r>
            <a:r>
              <a:rPr lang="de-DE" dirty="0" smtClean="0"/>
              <a:t> Adi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IIS,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DBs: </a:t>
            </a:r>
            <a:r>
              <a:rPr lang="de-DE" dirty="0" err="1" smtClean="0"/>
              <a:t>Postgresql</a:t>
            </a:r>
            <a:r>
              <a:rPr lang="de-DE" dirty="0" smtClean="0"/>
              <a:t>, Mysql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SSH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VPN: </a:t>
            </a:r>
            <a:r>
              <a:rPr lang="de-DE" dirty="0" err="1">
                <a:solidFill>
                  <a:srgbClr val="FF6600"/>
                </a:solidFill>
              </a:rPr>
              <a:t>OpenVPN</a:t>
            </a:r>
            <a:r>
              <a:rPr lang="de-DE" dirty="0">
                <a:solidFill>
                  <a:srgbClr val="FF6600"/>
                </a:solidFill>
              </a:rPr>
              <a:t>, IPSec, PPTP, Cisco IPSec, </a:t>
            </a:r>
            <a:r>
              <a:rPr lang="de-DE" dirty="0" err="1">
                <a:solidFill>
                  <a:srgbClr val="FF6600"/>
                </a:solidFill>
              </a:rPr>
              <a:t>Juniper</a:t>
            </a:r>
            <a:r>
              <a:rPr lang="de-DE" dirty="0">
                <a:solidFill>
                  <a:srgbClr val="FF6600"/>
                </a:solidFill>
              </a:rPr>
              <a:t> </a:t>
            </a:r>
            <a:r>
              <a:rPr lang="de-DE" dirty="0" err="1">
                <a:solidFill>
                  <a:srgbClr val="FF6600"/>
                </a:solidFill>
              </a:rPr>
              <a:t>Ipsec</a:t>
            </a:r>
            <a:r>
              <a:rPr lang="de-DE" dirty="0">
                <a:solidFill>
                  <a:srgbClr val="FF6600"/>
                </a:solidFill>
              </a:rPr>
              <a:t>, L2TP, </a:t>
            </a:r>
            <a:r>
              <a:rPr lang="de-DE" dirty="0" err="1">
                <a:solidFill>
                  <a:srgbClr val="FF6600"/>
                </a:solidFill>
              </a:rPr>
              <a:t>Racoon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PGP</a:t>
            </a:r>
          </a:p>
          <a:p>
            <a:r>
              <a:rPr lang="de-DE" dirty="0">
                <a:solidFill>
                  <a:srgbClr val="FF6600"/>
                </a:solidFill>
              </a:rPr>
              <a:t>IPMI, ILO, ...</a:t>
            </a:r>
          </a:p>
          <a:p>
            <a:r>
              <a:rPr lang="de-DE" dirty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XMPP</a:t>
            </a:r>
          </a:p>
          <a:p>
            <a:r>
              <a:rPr lang="de-DE" dirty="0">
                <a:solidFill>
                  <a:srgbClr val="FF6600"/>
                </a:solidFill>
              </a:rPr>
              <a:t>DBs: </a:t>
            </a:r>
            <a:r>
              <a:rPr lang="de-DE" dirty="0" smtClean="0">
                <a:solidFill>
                  <a:srgbClr val="FF6600"/>
                </a:solidFill>
              </a:rPr>
              <a:t>Oracle</a:t>
            </a:r>
            <a:r>
              <a:rPr lang="de-DE" dirty="0">
                <a:solidFill>
                  <a:srgbClr val="FF6600"/>
                </a:solidFill>
              </a:rPr>
              <a:t>, DB2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TODO </a:t>
            </a:r>
            <a:r>
              <a:rPr lang="de-DE" dirty="0" err="1" smtClean="0">
                <a:solidFill>
                  <a:srgbClr val="FF0000"/>
                </a:solidFill>
              </a:rPr>
              <a:t>aaron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ssllabs.com</a:t>
            </a:r>
            <a:endParaRPr lang="de-DE" dirty="0" smtClean="0"/>
          </a:p>
          <a:p>
            <a:r>
              <a:rPr lang="de-DE" dirty="0" err="1"/>
              <a:t>x</a:t>
            </a:r>
            <a:r>
              <a:rPr lang="de-DE" dirty="0" err="1" smtClean="0"/>
              <a:t>mpp.org</a:t>
            </a:r>
            <a:endParaRPr lang="de-DE" dirty="0" smtClean="0"/>
          </a:p>
          <a:p>
            <a:r>
              <a:rPr lang="de-DE" dirty="0" err="1" smtClean="0"/>
              <a:t>tlstester</a:t>
            </a:r>
            <a:r>
              <a:rPr lang="de-DE" dirty="0" smtClean="0"/>
              <a:t>...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do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smtClean="0"/>
              <a:t>Potential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config</a:t>
            </a:r>
            <a:r>
              <a:rPr lang="de-DE" dirty="0" smtClean="0"/>
              <a:t> file </a:t>
            </a:r>
            <a:r>
              <a:rPr lang="de-DE" dirty="0" err="1" smtClean="0"/>
              <a:t>generator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)</a:t>
            </a:r>
            <a:r>
              <a:rPr lang="de-DE" dirty="0" smtClean="0"/>
              <a:t>?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Screenshots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</a:t>
            </a:r>
            <a:r>
              <a:rPr lang="de-DE" dirty="0" smtClean="0"/>
              <a:t>/22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Aaron – TODO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Participation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Authors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-perms</a:t>
            </a:r>
          </a:p>
          <a:p>
            <a:r>
              <a:rPr lang="de-DE" dirty="0" smtClean="0"/>
              <a:t>World-</a:t>
            </a:r>
            <a:r>
              <a:rPr lang="de-DE" dirty="0" err="1" smtClean="0"/>
              <a:t>readable</a:t>
            </a:r>
            <a:endParaRPr lang="de-DE" dirty="0" smtClean="0"/>
          </a:p>
          <a:p>
            <a:r>
              <a:rPr lang="de-DE" dirty="0" smtClean="0"/>
              <a:t>Variantes: </a:t>
            </a:r>
          </a:p>
          <a:p>
            <a:pPr lvl="1"/>
            <a:r>
              <a:rPr lang="de-DE" dirty="0" smtClean="0"/>
              <a:t>(A) </a:t>
            </a:r>
            <a:r>
              <a:rPr lang="de-DE" dirty="0" err="1" smtClean="0"/>
              <a:t>reviewer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harder</a:t>
            </a:r>
            <a:r>
              <a:rPr lang="de-DE" dirty="0" smtClean="0"/>
              <a:t> </a:t>
            </a:r>
            <a:r>
              <a:rPr lang="de-DE" dirty="0" err="1" smtClean="0"/>
              <a:t>job</a:t>
            </a:r>
            <a:r>
              <a:rPr lang="de-DE" dirty="0" smtClean="0"/>
              <a:t> ;-)</a:t>
            </a:r>
          </a:p>
          <a:p>
            <a:pPr lvl="1"/>
            <a:r>
              <a:rPr lang="de-DE" dirty="0" smtClean="0"/>
              <a:t>(B) </a:t>
            </a:r>
            <a:r>
              <a:rPr lang="de-DE" dirty="0" err="1" smtClean="0"/>
              <a:t>co-author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section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TODO... Add </a:t>
            </a:r>
            <a:r>
              <a:rPr lang="de-DE" dirty="0" err="1" smtClean="0">
                <a:solidFill>
                  <a:srgbClr val="FF0000"/>
                </a:solidFill>
              </a:rPr>
              <a:t>more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/>
              <a:t>L.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endParaRPr lang="de-DE" dirty="0" smtClean="0"/>
          </a:p>
          <a:p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Mock</a:t>
            </a:r>
          </a:p>
          <a:p>
            <a:r>
              <a:rPr lang="de-DE" dirty="0" smtClean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</a:p>
          <a:p>
            <a:r>
              <a:rPr lang="de-DE" dirty="0" smtClean="0"/>
              <a:t>Aaron 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</a:t>
            </a:r>
            <a:r>
              <a:rPr lang="de-DE" dirty="0" err="1" smtClean="0"/>
              <a:t>KIT.edu</a:t>
            </a:r>
            <a:r>
              <a:rPr lang="de-DE" dirty="0" smtClean="0"/>
              <a:t> CERT),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IAIK: ??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A-</a:t>
            </a:r>
            <a:r>
              <a:rPr lang="de-DE" dirty="0" err="1" smtClean="0">
                <a:solidFill>
                  <a:srgbClr val="FF0000"/>
                </a:solidFill>
              </a:rPr>
              <a:t>Sit</a:t>
            </a:r>
            <a:r>
              <a:rPr lang="de-DE" dirty="0" smtClean="0">
                <a:solidFill>
                  <a:srgbClr val="FF0000"/>
                </a:solidFill>
              </a:rPr>
              <a:t>: ??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713249" y="693410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err="1" smtClean="0"/>
              <a:t>Doubts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of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curves</a:t>
            </a:r>
            <a:r>
              <a:rPr lang="de-DE" dirty="0" smtClean="0"/>
              <a:t> (NIST </a:t>
            </a:r>
            <a:r>
              <a:rPr lang="de-DE" dirty="0" err="1" smtClean="0"/>
              <a:t>curves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Macintosh PowerPoint</Application>
  <PresentationFormat>Bildschirmpräsentation (4:3)</PresentationFormat>
  <Paragraphs>169</Paragraphs>
  <Slides>31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Idea</vt:lpstr>
      <vt:lpstr>Who?</vt:lpstr>
      <vt:lpstr>Contents so far</vt:lpstr>
      <vt:lpstr>Methods</vt:lpstr>
      <vt:lpstr>Some thoughts on ECC</vt:lpstr>
      <vt:lpstr>Keylengths</vt:lpstr>
      <vt:lpstr>Forward Secrecy</vt:lpstr>
      <vt:lpstr>RNGs</vt:lpstr>
      <vt:lpstr>Attacks</vt:lpstr>
      <vt:lpstr>Attacks</vt:lpstr>
      <vt:lpstr>Cipher suites</vt:lpstr>
      <vt:lpstr>Some general thoughts on settings</vt:lpstr>
      <vt:lpstr>Variant A</vt:lpstr>
      <vt:lpstr>Variant B</vt:lpstr>
      <vt:lpstr>Variant B: Compatibility</vt:lpstr>
      <vt:lpstr>Choosing your own cipher string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ssllabs</vt:lpstr>
      <vt:lpstr>Current state as of 2013/11/22</vt:lpstr>
      <vt:lpstr>Participation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25</cp:revision>
  <cp:lastPrinted>2013-11-04T09:19:08Z</cp:lastPrinted>
  <dcterms:created xsi:type="dcterms:W3CDTF">2013-10-23T07:22:18Z</dcterms:created>
  <dcterms:modified xsi:type="dcterms:W3CDTF">2013-11-21T16:56:08Z</dcterms:modified>
</cp:coreProperties>
</file>