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5" r:id="rId3"/>
    <p:sldId id="263" r:id="rId4"/>
    <p:sldId id="266" r:id="rId5"/>
    <p:sldId id="258" r:id="rId6"/>
    <p:sldId id="283" r:id="rId7"/>
    <p:sldId id="267" r:id="rId8"/>
    <p:sldId id="268" r:id="rId9"/>
    <p:sldId id="308" r:id="rId10"/>
    <p:sldId id="269" r:id="rId11"/>
    <p:sldId id="281" r:id="rId12"/>
    <p:sldId id="309" r:id="rId13"/>
    <p:sldId id="286" r:id="rId14"/>
    <p:sldId id="300" r:id="rId15"/>
    <p:sldId id="301" r:id="rId16"/>
    <p:sldId id="282" r:id="rId17"/>
    <p:sldId id="298" r:id="rId18"/>
    <p:sldId id="299" r:id="rId19"/>
    <p:sldId id="302" r:id="rId20"/>
    <p:sldId id="284" r:id="rId21"/>
    <p:sldId id="289" r:id="rId22"/>
    <p:sldId id="285" r:id="rId23"/>
    <p:sldId id="287" r:id="rId24"/>
    <p:sldId id="290" r:id="rId25"/>
    <p:sldId id="306" r:id="rId26"/>
    <p:sldId id="307" r:id="rId27"/>
    <p:sldId id="291" r:id="rId28"/>
    <p:sldId id="292" r:id="rId29"/>
    <p:sldId id="293" r:id="rId30"/>
    <p:sldId id="294" r:id="rId31"/>
    <p:sldId id="295" r:id="rId32"/>
    <p:sldId id="296" r:id="rId33"/>
    <p:sldId id="279" r:id="rId34"/>
    <p:sldId id="311" r:id="rId35"/>
    <p:sldId id="310" r:id="rId36"/>
    <p:sldId id="297" r:id="rId37"/>
    <p:sldId id="303" r:id="rId38"/>
    <p:sldId id="304" r:id="rId39"/>
    <p:sldId id="305" r:id="rId40"/>
    <p:sldId id="264" r:id="rId41"/>
    <p:sldId id="262" r:id="rId42"/>
    <p:sldId id="275" r:id="rId43"/>
    <p:sldId id="276" r:id="rId44"/>
  </p:sldIdLst>
  <p:sldSz cx="9144000" cy="6858000" type="screen4x3"/>
  <p:notesSz cx="6669088" cy="9753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4001-CD18-4312-9795-665ED90C6D88}" type="datetimeFigureOut">
              <a:rPr lang="de-AT" smtClean="0"/>
              <a:t>11/22/13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CB30C-B797-4A21-AB80-7656C9CD21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46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fecurves.cr.yp.to/rigi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acm.org/citation.cfm?id=945516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adi@kriegisch.at" TargetMode="External"/><Relationship Id="rId4" Type="http://schemas.openxmlformats.org/officeDocument/2006/relationships/hyperlink" Target="mailto:pepi@maclemon.a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aplan@cert.a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heavy </a:t>
            </a:r>
            <a:r>
              <a:rPr lang="de-DE" dirty="0" err="1" smtClean="0"/>
              <a:t>debate</a:t>
            </a:r>
            <a:endParaRPr lang="de-DE" dirty="0" smtClean="0"/>
          </a:p>
          <a:p>
            <a:r>
              <a:rPr lang="de-DE" dirty="0" smtClean="0"/>
              <a:t>Trust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endParaRPr lang="de-DE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“Nothing Up My Sleeve Numbers”</a:t>
            </a:r>
            <a:endParaRPr lang="de-DE" sz="3200" dirty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NIST P-256 (</a:t>
            </a:r>
            <a:r>
              <a:rPr lang="de-AT" sz="1600" dirty="0">
                <a:hlinkClick r:id="rId2"/>
              </a:rPr>
              <a:t>http://</a:t>
            </a:r>
            <a:r>
              <a:rPr lang="de-AT" sz="1600" dirty="0" smtClean="0">
                <a:hlinkClick r:id="rId2"/>
              </a:rPr>
              <a:t>safecurves.cr.yp.to/rigid.html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sz="1800" dirty="0" smtClean="0">
                <a:latin typeface="Courier" pitchFamily="49" charset="0"/>
              </a:rPr>
              <a:t>Coefficients </a:t>
            </a:r>
            <a:r>
              <a:rPr lang="en-US" sz="1800" dirty="0">
                <a:latin typeface="Courier" pitchFamily="49" charset="0"/>
              </a:rPr>
              <a:t>generated by hashing the unexplained seed c49d3608 86e70493 6a6678e1 139d26b7 819f7e90.</a:t>
            </a:r>
            <a:endParaRPr lang="de-DE" sz="1800" dirty="0" smtClean="0">
              <a:latin typeface="Courier" pitchFamily="49" charset="0"/>
            </a:endParaRPr>
          </a:p>
          <a:p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NIST-</a:t>
            </a:r>
            <a:r>
              <a:rPr lang="de-DE" dirty="0" err="1" smtClean="0"/>
              <a:t>Curves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http://www.keylength.com/ </a:t>
            </a:r>
          </a:p>
          <a:p>
            <a:r>
              <a:rPr lang="de-DE" dirty="0" smtClean="0"/>
              <a:t>Recommended </a:t>
            </a:r>
            <a:r>
              <a:rPr lang="de-DE" dirty="0" err="1" smtClean="0"/>
              <a:t>Keylengths</a:t>
            </a:r>
            <a:r>
              <a:rPr lang="de-DE" dirty="0" smtClean="0"/>
              <a:t>, </a:t>
            </a:r>
            <a:r>
              <a:rPr lang="de-DE" dirty="0" err="1" smtClean="0"/>
              <a:t>Hashing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, etc.</a:t>
            </a:r>
          </a:p>
          <a:p>
            <a:r>
              <a:rPr lang="de-DE" dirty="0" err="1" smtClean="0"/>
              <a:t>Currently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RSA: &gt;= 2048 </a:t>
            </a:r>
            <a:r>
              <a:rPr lang="de-DE" dirty="0" err="1" smtClean="0"/>
              <a:t>bits</a:t>
            </a:r>
            <a:r>
              <a:rPr lang="de-DE" dirty="0" smtClean="0"/>
              <a:t>	</a:t>
            </a:r>
          </a:p>
          <a:p>
            <a:pPr lvl="1"/>
            <a:r>
              <a:rPr lang="de-DE" dirty="0" smtClean="0"/>
              <a:t>ECC: &gt;= 256	</a:t>
            </a:r>
          </a:p>
          <a:p>
            <a:pPr lvl="1"/>
            <a:r>
              <a:rPr lang="de-DE" dirty="0" smtClean="0"/>
              <a:t>SHA 2+ (SHA 256,…)</a:t>
            </a:r>
          </a:p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6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0"/>
            <a:ext cx="781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Forward </a:t>
            </a:r>
            <a:r>
              <a:rPr lang="de-DE" dirty="0"/>
              <a:t>Secrecy-Motivation: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 err="1" smtClean="0"/>
              <a:t>Three</a:t>
            </a:r>
            <a:r>
              <a:rPr lang="de-DE" sz="2400" dirty="0" smtClean="0"/>
              <a:t> </a:t>
            </a:r>
            <a:r>
              <a:rPr lang="de-DE" sz="2400" dirty="0" err="1" smtClean="0"/>
              <a:t>letter</a:t>
            </a:r>
            <a:r>
              <a:rPr lang="de-DE" sz="2400" dirty="0" smtClean="0"/>
              <a:t> </a:t>
            </a:r>
            <a:r>
              <a:rPr lang="de-DE" sz="2400" dirty="0" err="1" smtClean="0"/>
              <a:t>agency</a:t>
            </a:r>
            <a:r>
              <a:rPr lang="de-DE" sz="2400" dirty="0" smtClean="0"/>
              <a:t> (TLA) </a:t>
            </a:r>
            <a:r>
              <a:rPr lang="de-DE" sz="2400" dirty="0" err="1" smtClean="0"/>
              <a:t>stores</a:t>
            </a:r>
            <a:r>
              <a:rPr lang="de-DE" sz="2400" dirty="0" smtClean="0"/>
              <a:t> all </a:t>
            </a:r>
            <a:r>
              <a:rPr lang="de-DE" sz="2400" dirty="0" err="1" smtClean="0"/>
              <a:t>ssl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  <a:p>
            <a:pPr lvl="1"/>
            <a:r>
              <a:rPr lang="de-DE" sz="2400" dirty="0" err="1" smtClean="0"/>
              <a:t>Someday</a:t>
            </a:r>
            <a:r>
              <a:rPr lang="de-DE" sz="2400" dirty="0" smtClean="0"/>
              <a:t> TLA </a:t>
            </a:r>
            <a:r>
              <a:rPr lang="de-DE" sz="2400" dirty="0" err="1" smtClean="0"/>
              <a:t>gains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ssl</a:t>
            </a:r>
            <a:r>
              <a:rPr lang="de-DE" sz="2400" dirty="0" smtClean="0"/>
              <a:t>-private </a:t>
            </a:r>
            <a:r>
              <a:rPr lang="de-DE" sz="2400" dirty="0" err="1" smtClean="0"/>
              <a:t>key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(</a:t>
            </a:r>
            <a:r>
              <a:rPr lang="de-DE" sz="2400" dirty="0" err="1" smtClean="0"/>
              <a:t>Brute</a:t>
            </a:r>
            <a:r>
              <a:rPr lang="de-DE" sz="2400" dirty="0" smtClean="0"/>
              <a:t> Force, </a:t>
            </a:r>
            <a:r>
              <a:rPr lang="de-DE" sz="2400" dirty="0" err="1" smtClean="0"/>
              <a:t>Physical</a:t>
            </a:r>
            <a:r>
              <a:rPr lang="de-DE" sz="2400" dirty="0" smtClean="0"/>
              <a:t> Force)</a:t>
            </a:r>
          </a:p>
          <a:p>
            <a:pPr lvl="1"/>
            <a:r>
              <a:rPr lang="de-DE" sz="2400" dirty="0" smtClean="0"/>
              <a:t>TLA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decrypt</a:t>
            </a:r>
            <a:r>
              <a:rPr lang="de-DE" sz="2400" dirty="0" smtClean="0"/>
              <a:t> all </a:t>
            </a:r>
            <a:r>
              <a:rPr lang="de-DE" sz="2400" dirty="0" err="1" smtClean="0"/>
              <a:t>stored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15752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2050" name="Picture 2" descr="Z:\Backup\RNS\_Docs\PKI-Workshop-BaCa\xkcd_secu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33" y="3352946"/>
            <a:ext cx="5119688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5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Perfect</a:t>
            </a:r>
            <a:r>
              <a:rPr lang="de-DE" dirty="0" smtClean="0"/>
              <a:t> Forward Secrecy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DH</a:t>
            </a:r>
            <a:r>
              <a:rPr lang="de-DE" dirty="0">
                <a:solidFill>
                  <a:srgbClr val="008000"/>
                </a:solidFill>
              </a:rPr>
              <a:t>E</a:t>
            </a:r>
            <a:r>
              <a:rPr lang="de-DE" dirty="0"/>
              <a:t>: Diffie Hellman </a:t>
            </a:r>
            <a:r>
              <a:rPr lang="de-DE" dirty="0" err="1">
                <a:solidFill>
                  <a:srgbClr val="008000"/>
                </a:solidFill>
              </a:rPr>
              <a:t>E</a:t>
            </a:r>
            <a:r>
              <a:rPr lang="de-DE" dirty="0" err="1"/>
              <a:t>phemeral</a:t>
            </a:r>
            <a:endParaRPr lang="de-DE" dirty="0"/>
          </a:p>
          <a:p>
            <a:r>
              <a:rPr lang="de-DE" dirty="0" err="1"/>
              <a:t>Ephemeral</a:t>
            </a:r>
            <a:r>
              <a:rPr lang="de-DE" dirty="0"/>
              <a:t>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 smtClean="0"/>
              <a:t>SSL private-Key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authentication</a:t>
            </a:r>
            <a:endParaRPr lang="de-DE" dirty="0"/>
          </a:p>
          <a:p>
            <a:r>
              <a:rPr lang="de-DE" dirty="0" smtClean="0"/>
              <a:t>Alternative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ssl</a:t>
            </a:r>
            <a:r>
              <a:rPr lang="de-DE" dirty="0" smtClean="0"/>
              <a:t> private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x </a:t>
            </a:r>
            <a:r>
              <a:rPr lang="de-DE" strike="sngStrik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months</a:t>
            </a:r>
            <a:endParaRPr lang="de-DE" dirty="0"/>
          </a:p>
          <a:p>
            <a:r>
              <a:rPr lang="de-DE" dirty="0"/>
              <a:t>Pro:</a:t>
            </a:r>
          </a:p>
          <a:p>
            <a:pPr lvl="1"/>
            <a:r>
              <a:rPr lang="de-DE" dirty="0" err="1" smtClean="0"/>
              <a:t>Highest</a:t>
            </a:r>
            <a:r>
              <a:rPr lang="de-DE" dirty="0" smtClean="0"/>
              <a:t> Security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/>
          </a:p>
          <a:p>
            <a:r>
              <a:rPr lang="de-DE" dirty="0"/>
              <a:t>Contra: </a:t>
            </a:r>
          </a:p>
          <a:p>
            <a:pPr lvl="1"/>
            <a:r>
              <a:rPr lang="de-DE" dirty="0" err="1" smtClean="0"/>
              <a:t>Elliptic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endParaRPr lang="de-DE" dirty="0" smtClean="0"/>
          </a:p>
          <a:p>
            <a:pPr lvl="1"/>
            <a:r>
              <a:rPr lang="de-DE" dirty="0" smtClean="0"/>
              <a:t>Processing </a:t>
            </a:r>
            <a:r>
              <a:rPr lang="de-DE" dirty="0" err="1" smtClean="0"/>
              <a:t>costs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847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i="1" dirty="0" err="1"/>
              <a:t>important</a:t>
            </a:r>
            <a:r>
              <a:rPr lang="de-DE" dirty="0"/>
              <a:t>. </a:t>
            </a:r>
            <a:endParaRPr lang="de-AT" dirty="0" smtClean="0"/>
          </a:p>
          <a:p>
            <a:r>
              <a:rPr lang="de-AT" dirty="0" smtClean="0"/>
              <a:t>Nadia </a:t>
            </a:r>
            <a:r>
              <a:rPr lang="de-AT" dirty="0" err="1" smtClean="0"/>
              <a:t>Heninger</a:t>
            </a:r>
            <a:r>
              <a:rPr lang="de-AT" dirty="0" smtClean="0"/>
              <a:t> et al / </a:t>
            </a:r>
            <a:r>
              <a:rPr lang="de-AT" dirty="0" err="1" smtClean="0"/>
              <a:t>Lenstra</a:t>
            </a:r>
            <a:r>
              <a:rPr lang="de-AT" dirty="0" smtClean="0"/>
              <a:t> et al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/>
              <a:t>after </a:t>
            </a:r>
            <a:r>
              <a:rPr lang="de-DE" dirty="0" err="1"/>
              <a:t>startup</a:t>
            </a:r>
            <a:r>
              <a:rPr lang="de-DE" dirty="0"/>
              <a:t>: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92" y="2707545"/>
            <a:ext cx="6619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69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Weak</a:t>
            </a:r>
            <a:r>
              <a:rPr lang="de-DE" dirty="0" smtClean="0"/>
              <a:t> RNG</a:t>
            </a:r>
          </a:p>
          <a:p>
            <a:pPr lvl="1"/>
            <a:r>
              <a:rPr lang="de-DE" dirty="0" smtClean="0"/>
              <a:t>Dual EC_DRBG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 (</a:t>
            </a:r>
            <a:r>
              <a:rPr lang="de-DE" dirty="0" err="1" smtClean="0"/>
              <a:t>slow</a:t>
            </a:r>
            <a:r>
              <a:rPr lang="de-DE" dirty="0" smtClean="0"/>
              <a:t>, </a:t>
            </a:r>
            <a:r>
              <a:rPr lang="de-DE" dirty="0" err="1" smtClean="0"/>
              <a:t>used</a:t>
            </a:r>
            <a:r>
              <a:rPr lang="de-DE" dirty="0" smtClean="0"/>
              <a:t> in RSA-</a:t>
            </a:r>
            <a:r>
              <a:rPr lang="de-DE" dirty="0" err="1" smtClean="0"/>
              <a:t>toolkit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Intel RNG 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  <a:r>
              <a:rPr lang="de-DE" dirty="0" err="1" smtClean="0"/>
              <a:t>Recommendation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System-</a:t>
            </a:r>
            <a:r>
              <a:rPr lang="de-DE" dirty="0" err="1" smtClean="0"/>
              <a:t>Entropy</a:t>
            </a:r>
            <a:r>
              <a:rPr lang="de-DE" dirty="0" smtClean="0"/>
              <a:t> (Network). </a:t>
            </a:r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  <a:p>
            <a:r>
              <a:rPr lang="de-DE" dirty="0" smtClean="0"/>
              <a:t>Tools (</a:t>
            </a: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DE" dirty="0" err="1" smtClean="0"/>
              <a:t>HavGE</a:t>
            </a:r>
            <a:r>
              <a:rPr lang="de-DE" dirty="0" smtClean="0"/>
              <a:t> </a:t>
            </a:r>
            <a:r>
              <a:rPr lang="de-AT" sz="1800" dirty="0">
                <a:hlinkClick r:id="rId2"/>
              </a:rPr>
              <a:t>http://dl.acm.org/citation.cfm?id=945516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RTFM 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router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endParaRPr lang="de-DE" dirty="0"/>
          </a:p>
          <a:p>
            <a:pPr lvl="1"/>
            <a:r>
              <a:rPr lang="de-DE" dirty="0" smtClean="0"/>
              <a:t>Default Keys ?</a:t>
            </a:r>
          </a:p>
          <a:p>
            <a:r>
              <a:rPr lang="de-DE" dirty="0" smtClean="0"/>
              <a:t>Re-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1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30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r>
              <a:rPr lang="de-DE" dirty="0" smtClean="0"/>
              <a:t> - BEAST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Browser </a:t>
            </a:r>
            <a:r>
              <a:rPr lang="en-US" sz="2600" dirty="0"/>
              <a:t>Exploit Against SSL/TLS (</a:t>
            </a:r>
            <a:r>
              <a:rPr lang="en-US" sz="2600" b="1" i="1" dirty="0"/>
              <a:t>BEAST</a:t>
            </a:r>
            <a:r>
              <a:rPr lang="en-US" sz="2600" dirty="0"/>
              <a:t>) </a:t>
            </a:r>
            <a:r>
              <a:rPr lang="en-US" sz="2600" dirty="0" smtClean="0"/>
              <a:t>attack</a:t>
            </a:r>
            <a:endParaRPr lang="de-DE" sz="2600" dirty="0" smtClean="0"/>
          </a:p>
          <a:p>
            <a:pPr marL="742950" lvl="2" indent="-342900"/>
            <a:r>
              <a:rPr lang="de-DE" dirty="0" err="1" smtClean="0"/>
              <a:t>Predict</a:t>
            </a:r>
            <a:r>
              <a:rPr lang="de-DE" dirty="0" smtClean="0"/>
              <a:t> IV </a:t>
            </a:r>
            <a:r>
              <a:rPr lang="de-DE" dirty="0" err="1" smtClean="0"/>
              <a:t>of</a:t>
            </a:r>
            <a:r>
              <a:rPr lang="de-DE" dirty="0" smtClean="0"/>
              <a:t> CBC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smtClean="0"/>
              <a:t>Subsequent packet </a:t>
            </a:r>
            <a:r>
              <a:rPr lang="de-DE" dirty="0" err="1" smtClean="0"/>
              <a:t>use</a:t>
            </a:r>
            <a:r>
              <a:rPr lang="de-DE" dirty="0" smtClean="0"/>
              <a:t> IV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cyphertext</a:t>
            </a:r>
            <a:r>
              <a:rPr lang="de-DE" dirty="0" smtClean="0"/>
              <a:t> block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packet</a:t>
            </a:r>
          </a:p>
          <a:p>
            <a:pPr lvl="1"/>
            <a:r>
              <a:rPr lang="de-DE" dirty="0"/>
              <a:t>Chosen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eg</a:t>
            </a:r>
            <a:r>
              <a:rPr lang="de-DE" dirty="0"/>
              <a:t>. Cookie-name)</a:t>
            </a:r>
          </a:p>
          <a:p>
            <a:pPr lvl="1"/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2" y="2213275"/>
            <a:ext cx="6107361" cy="233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Attacks</a:t>
            </a:r>
            <a:r>
              <a:rPr lang="de-DE" dirty="0"/>
              <a:t> - </a:t>
            </a:r>
            <a:r>
              <a:rPr lang="de-DE" dirty="0" smtClean="0"/>
              <a:t>CRIME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Ratio Info-leak Made Easy (CRIME) </a:t>
            </a:r>
            <a:r>
              <a:rPr lang="en-US" dirty="0" smtClean="0"/>
              <a:t>attack</a:t>
            </a:r>
          </a:p>
          <a:p>
            <a:pPr lvl="1"/>
            <a:r>
              <a:rPr lang="en-US" sz="2400" dirty="0" err="1" smtClean="0"/>
              <a:t>Sidechannel</a:t>
            </a:r>
            <a:r>
              <a:rPr lang="en-US" sz="2400" dirty="0" smtClean="0"/>
              <a:t> attack</a:t>
            </a:r>
          </a:p>
          <a:p>
            <a:pPr lvl="1"/>
            <a:r>
              <a:rPr lang="en-US" sz="2400" dirty="0" smtClean="0"/>
              <a:t>Information based on compressed size of http requests</a:t>
            </a:r>
          </a:p>
          <a:p>
            <a:pPr lvl="1"/>
            <a:r>
              <a:rPr lang="en-US" sz="2400" dirty="0" smtClean="0"/>
              <a:t>MITM, </a:t>
            </a:r>
            <a:r>
              <a:rPr lang="en-US" sz="2400" dirty="0" err="1"/>
              <a:t>Bruteforce</a:t>
            </a:r>
            <a:r>
              <a:rPr lang="en-US" sz="2400" dirty="0"/>
              <a:t>: </a:t>
            </a:r>
            <a:r>
              <a:rPr lang="en-US" sz="2400" dirty="0" smtClean="0"/>
              <a:t>Client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Browse to …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Compressed size smaller when </a:t>
            </a:r>
            <a:r>
              <a:rPr lang="en-US" sz="2400" dirty="0" err="1" smtClean="0"/>
              <a:t>secretcookie</a:t>
            </a:r>
            <a:r>
              <a:rPr lang="en-US" sz="2400" dirty="0" smtClean="0"/>
              <a:t> correct.</a:t>
            </a:r>
          </a:p>
          <a:p>
            <a:pPr lvl="1"/>
            <a:endParaRPr lang="en-US" sz="2400" dirty="0"/>
          </a:p>
          <a:p>
            <a:pPr lvl="1"/>
            <a:endParaRPr lang="de-AT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4" y="3995480"/>
            <a:ext cx="7244608" cy="11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9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  <p:sp>
        <p:nvSpPr>
          <p:cNvPr id="4" name="Textfeld 3"/>
          <p:cNvSpPr txBox="1"/>
          <p:nvPr/>
        </p:nvSpPr>
        <p:spPr>
          <a:xfrm>
            <a:off x="7852580" y="6488668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2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General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2.0 (</a:t>
            </a:r>
            <a:r>
              <a:rPr lang="de-DE" sz="2200" dirty="0" err="1"/>
              <a:t>weak</a:t>
            </a:r>
            <a:r>
              <a:rPr lang="de-DE" sz="2200" dirty="0"/>
              <a:t> </a:t>
            </a:r>
            <a:r>
              <a:rPr lang="de-DE" sz="2200" dirty="0" err="1"/>
              <a:t>algorithms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3.0 (BEAST </a:t>
            </a:r>
            <a:r>
              <a:rPr lang="de-DE" sz="2200" dirty="0" err="1"/>
              <a:t>vs</a:t>
            </a:r>
            <a:r>
              <a:rPr lang="de-DE" sz="2200" dirty="0"/>
              <a:t> IE/XP)</a:t>
            </a:r>
          </a:p>
          <a:p>
            <a:pPr lvl="1"/>
            <a:r>
              <a:rPr lang="de-DE" sz="2200" dirty="0" err="1"/>
              <a:t>Enable</a:t>
            </a:r>
            <a:r>
              <a:rPr lang="de-DE" sz="2200" dirty="0"/>
              <a:t> TLS 1.0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better</a:t>
            </a:r>
            <a:endParaRPr lang="de-DE" sz="2200" dirty="0"/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TLS-</a:t>
            </a:r>
            <a:r>
              <a:rPr lang="de-DE" sz="2200" dirty="0" err="1"/>
              <a:t>Compression</a:t>
            </a:r>
            <a:r>
              <a:rPr lang="de-DE" sz="2200" dirty="0"/>
              <a:t> (SSL-CRIME </a:t>
            </a:r>
            <a:r>
              <a:rPr lang="de-DE" sz="2200" dirty="0" err="1"/>
              <a:t>Attack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Implement</a:t>
            </a:r>
            <a:r>
              <a:rPr lang="de-DE" sz="2200" dirty="0"/>
              <a:t> HSTS (HTTP </a:t>
            </a:r>
            <a:r>
              <a:rPr lang="de-DE" sz="2200" dirty="0" err="1"/>
              <a:t>Strict</a:t>
            </a:r>
            <a:r>
              <a:rPr lang="de-DE" sz="2200" dirty="0"/>
              <a:t> Transport Security)</a:t>
            </a:r>
          </a:p>
          <a:p>
            <a:r>
              <a:rPr lang="de-DE" dirty="0" smtClean="0"/>
              <a:t>Variant 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06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’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ECDH+aRSA+AES256:EDH+aRSA+AES256:!SSLv3’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Compatibility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support TLS1.2 are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suites</a:t>
            </a:r>
            <a:r>
              <a:rPr lang="de-DE" dirty="0"/>
              <a:t> (Chrome 30, </a:t>
            </a:r>
            <a:r>
              <a:rPr lang="de-DE" dirty="0" err="1"/>
              <a:t>Win</a:t>
            </a:r>
            <a:r>
              <a:rPr lang="de-DE" dirty="0"/>
              <a:t> 7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smtClean="0"/>
              <a:t>8.1, </a:t>
            </a:r>
            <a:r>
              <a:rPr lang="de-DE" dirty="0"/>
              <a:t>Opera 17, </a:t>
            </a:r>
            <a:r>
              <a:rPr lang="de-DE" dirty="0" err="1"/>
              <a:t>OpenSSL</a:t>
            </a:r>
            <a:r>
              <a:rPr lang="de-DE" dirty="0"/>
              <a:t> ≥ 1.0.1e, Safari 6 / </a:t>
            </a:r>
            <a:r>
              <a:rPr lang="de-DE" dirty="0" err="1"/>
              <a:t>iOS</a:t>
            </a:r>
            <a:r>
              <a:rPr lang="de-DE" dirty="0"/>
              <a:t> 6.0.1, Safari 7 / OS X 10.9)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9" y="2337415"/>
            <a:ext cx="7686582" cy="14627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979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,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000"/>
            <a:ext cx="9144000" cy="371716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02" y="1344749"/>
            <a:ext cx="6645568" cy="498417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8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78" y="1179885"/>
            <a:ext cx="6502408" cy="5315610"/>
          </a:xfrm>
          <a:prstGeom prst="rect">
            <a:avLst/>
          </a:prstGeom>
        </p:spPr>
      </p:pic>
      <p:sp>
        <p:nvSpPr>
          <p:cNvPr id="8" name="Ovale Legende 7"/>
          <p:cNvSpPr/>
          <p:nvPr/>
        </p:nvSpPr>
        <p:spPr>
          <a:xfrm>
            <a:off x="3404113" y="3789468"/>
            <a:ext cx="2852377" cy="645459"/>
          </a:xfrm>
          <a:prstGeom prst="wedgeEllipseCallout">
            <a:avLst>
              <a:gd name="adj1" fmla="val -76308"/>
              <a:gd name="adj2" fmla="val 673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JCE</a:t>
            </a:r>
            <a:endParaRPr lang="de-DE" dirty="0"/>
          </a:p>
        </p:txBody>
      </p:sp>
      <p:sp>
        <p:nvSpPr>
          <p:cNvPr id="9" name="Ovale Legende 8"/>
          <p:cNvSpPr/>
          <p:nvPr/>
        </p:nvSpPr>
        <p:spPr>
          <a:xfrm>
            <a:off x="3816766" y="2411506"/>
            <a:ext cx="2852377" cy="645459"/>
          </a:xfrm>
          <a:prstGeom prst="wedgeEllipseCallout">
            <a:avLst>
              <a:gd name="adj1" fmla="val -67549"/>
              <a:gd name="adj2" fmla="val 54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End-of-</a:t>
            </a:r>
            <a:r>
              <a:rPr lang="de-DE" dirty="0" err="1" smtClean="0"/>
              <a:t>life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99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Rolling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involves</a:t>
            </a:r>
            <a:r>
              <a:rPr lang="de-DE" dirty="0" smtClean="0"/>
              <a:t> a</a:t>
            </a:r>
            <a:r>
              <a:rPr lang="de-DE" dirty="0" smtClean="0"/>
              <a:t> trade-off </a:t>
            </a:r>
            <a:r>
              <a:rPr lang="de-DE" dirty="0" err="1" smtClean="0"/>
              <a:t>between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Compatibility</a:t>
            </a:r>
            <a:r>
              <a:rPr lang="de-DE" dirty="0" smtClean="0"/>
              <a:t> (server &lt;-&gt; </a:t>
            </a:r>
            <a:r>
              <a:rPr lang="de-DE" dirty="0" err="1" smtClean="0"/>
              <a:t>client</a:t>
            </a:r>
            <a:r>
              <a:rPr lang="de-DE" dirty="0" smtClean="0"/>
              <a:t>), vs.</a:t>
            </a:r>
          </a:p>
          <a:p>
            <a:pPr lvl="1"/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/</a:t>
            </a:r>
            <a:r>
              <a:rPr lang="de-DE" dirty="0" err="1"/>
              <a:t>hashes</a:t>
            </a:r>
            <a:r>
              <a:rPr lang="de-DE" dirty="0"/>
              <a:t>/</a:t>
            </a:r>
            <a:r>
              <a:rPr lang="de-DE" dirty="0" smtClean="0"/>
              <a:t>MACs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choice</a:t>
            </a:r>
            <a:r>
              <a:rPr lang="de-DE" dirty="0" smtClean="0"/>
              <a:t> ECC </a:t>
            </a:r>
            <a:r>
              <a:rPr lang="de-DE" dirty="0" err="1" smtClean="0"/>
              <a:t>or</a:t>
            </a:r>
            <a:r>
              <a:rPr lang="de-DE" dirty="0" smtClean="0"/>
              <a:t> not, vs.</a:t>
            </a:r>
          </a:p>
          <a:p>
            <a:pPr lvl="1"/>
            <a:r>
              <a:rPr lang="de-DE" dirty="0" smtClean="0"/>
              <a:t>Support </a:t>
            </a:r>
            <a:r>
              <a:rPr lang="de-DE" dirty="0" err="1" smtClean="0"/>
              <a:t>by</a:t>
            </a:r>
            <a:r>
              <a:rPr lang="de-DE" dirty="0" smtClean="0"/>
              <a:t> different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r>
              <a:rPr lang="de-DE" dirty="0" smtClean="0"/>
              <a:t> (</a:t>
            </a:r>
            <a:r>
              <a:rPr lang="de-DE" dirty="0" err="1" smtClean="0"/>
              <a:t>gnutls</a:t>
            </a:r>
            <a:r>
              <a:rPr lang="de-DE" dirty="0" smtClean="0"/>
              <a:t>, openssl,...) vs.</a:t>
            </a:r>
          </a:p>
          <a:p>
            <a:pPr lvl="1"/>
            <a:r>
              <a:rPr lang="de-DE" dirty="0" smtClean="0"/>
              <a:t>Different </a:t>
            </a:r>
            <a:r>
              <a:rPr lang="de-DE" dirty="0" err="1" smtClean="0"/>
              <a:t>versions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: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server?</a:t>
            </a:r>
          </a:p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/>
              <a:t>aware</a:t>
            </a:r>
            <a:r>
              <a:rPr lang="de-DE" dirty="0"/>
              <a:t> of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82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Complexity</a:t>
            </a:r>
            <a:endParaRPr lang="de-DE" dirty="0" smtClean="0"/>
          </a:p>
          <a:p>
            <a:r>
              <a:rPr lang="de-DE" dirty="0" smtClean="0"/>
              <a:t>Multi-dimensional </a:t>
            </a:r>
            <a:r>
              <a:rPr lang="de-DE" dirty="0" err="1" smtClean="0"/>
              <a:t>optimisation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Potential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: </a:t>
            </a:r>
            <a:r>
              <a:rPr lang="de-DE" dirty="0" err="1" smtClean="0"/>
              <a:t>generator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?</a:t>
            </a:r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Adi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48043"/>
            <a:ext cx="3949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8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75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 server: Apache, </a:t>
            </a:r>
            <a:r>
              <a:rPr lang="de-DE" dirty="0" err="1" smtClean="0"/>
              <a:t>nginx</a:t>
            </a:r>
            <a:r>
              <a:rPr lang="de-DE" dirty="0" smtClean="0"/>
              <a:t>, IIS, </a:t>
            </a:r>
            <a:r>
              <a:rPr lang="de-DE" dirty="0" err="1" smtClean="0"/>
              <a:t>lighttpd</a:t>
            </a:r>
            <a:endParaRPr lang="de-DE" dirty="0"/>
          </a:p>
          <a:p>
            <a:r>
              <a:rPr lang="de-DE" dirty="0" smtClean="0"/>
              <a:t>Mail: </a:t>
            </a:r>
            <a:r>
              <a:rPr lang="de-DE" dirty="0" err="1" smtClean="0"/>
              <a:t>Dovecot</a:t>
            </a:r>
            <a:r>
              <a:rPr lang="de-DE" dirty="0" smtClean="0"/>
              <a:t>, </a:t>
            </a:r>
            <a:r>
              <a:rPr lang="de-DE" dirty="0" err="1" smtClean="0"/>
              <a:t>cyrus</a:t>
            </a:r>
            <a:r>
              <a:rPr lang="de-DE" dirty="0" smtClean="0"/>
              <a:t>, </a:t>
            </a:r>
            <a:r>
              <a:rPr lang="de-DE" dirty="0" err="1" smtClean="0"/>
              <a:t>Postfix</a:t>
            </a:r>
            <a:r>
              <a:rPr lang="de-DE" dirty="0" smtClean="0"/>
              <a:t>, </a:t>
            </a:r>
            <a:r>
              <a:rPr lang="de-DE" dirty="0" err="1" smtClean="0"/>
              <a:t>Exim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DBs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  <a:r>
              <a:rPr lang="de-DE" dirty="0" smtClean="0"/>
              <a:t> </a:t>
            </a:r>
            <a:r>
              <a:rPr lang="de-DE" dirty="0" smtClean="0"/>
              <a:t>Mysql</a:t>
            </a:r>
          </a:p>
          <a:p>
            <a:r>
              <a:rPr lang="de-DE" dirty="0" err="1" smtClean="0">
                <a:solidFill>
                  <a:srgbClr val="000000"/>
                </a:solidFill>
              </a:rPr>
              <a:t>Proxies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67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rgbClr val="FF6600"/>
                </a:solidFill>
              </a:rPr>
              <a:t>Mail: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SSH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VPN: </a:t>
            </a:r>
            <a:r>
              <a:rPr lang="de-DE" dirty="0" err="1">
                <a:solidFill>
                  <a:srgbClr val="FF6600"/>
                </a:solidFill>
              </a:rPr>
              <a:t>OpenVPN</a:t>
            </a:r>
            <a:r>
              <a:rPr lang="de-DE" dirty="0">
                <a:solidFill>
                  <a:srgbClr val="FF6600"/>
                </a:solidFill>
              </a:rPr>
              <a:t>, IPSec, PPTP, Cisco IPSec, </a:t>
            </a:r>
            <a:r>
              <a:rPr lang="de-DE" dirty="0" err="1">
                <a:solidFill>
                  <a:srgbClr val="FF6600"/>
                </a:solidFill>
              </a:rPr>
              <a:t>Juniper</a:t>
            </a:r>
            <a:r>
              <a:rPr lang="de-DE" dirty="0">
                <a:solidFill>
                  <a:srgbClr val="FF6600"/>
                </a:solidFill>
              </a:rPr>
              <a:t> </a:t>
            </a:r>
            <a:r>
              <a:rPr lang="de-DE" dirty="0" err="1">
                <a:solidFill>
                  <a:srgbClr val="FF6600"/>
                </a:solidFill>
              </a:rPr>
              <a:t>Ipsec</a:t>
            </a:r>
            <a:r>
              <a:rPr lang="de-DE" dirty="0">
                <a:solidFill>
                  <a:srgbClr val="FF6600"/>
                </a:solidFill>
              </a:rPr>
              <a:t>, L2TP, </a:t>
            </a:r>
            <a:r>
              <a:rPr lang="de-DE" dirty="0" err="1">
                <a:solidFill>
                  <a:srgbClr val="FF6600"/>
                </a:solidFill>
              </a:rPr>
              <a:t>Racoon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PGP</a:t>
            </a:r>
          </a:p>
          <a:p>
            <a:r>
              <a:rPr lang="de-DE" dirty="0">
                <a:solidFill>
                  <a:srgbClr val="FF6600"/>
                </a:solidFill>
              </a:rPr>
              <a:t>IPMI, ILO, ...</a:t>
            </a:r>
          </a:p>
          <a:p>
            <a:r>
              <a:rPr lang="de-DE" dirty="0">
                <a:solidFill>
                  <a:srgbClr val="FF6600"/>
                </a:solidFill>
              </a:rPr>
              <a:t>SIP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XMPP</a:t>
            </a:r>
          </a:p>
          <a:p>
            <a:r>
              <a:rPr lang="de-DE" dirty="0">
                <a:solidFill>
                  <a:srgbClr val="FF6600"/>
                </a:solidFill>
              </a:rPr>
              <a:t>DBs: </a:t>
            </a:r>
            <a:r>
              <a:rPr lang="de-DE" dirty="0" err="1" smtClean="0">
                <a:solidFill>
                  <a:srgbClr val="FF6600"/>
                </a:solidFill>
              </a:rPr>
              <a:t>Postgresql</a:t>
            </a:r>
            <a:r>
              <a:rPr lang="de-DE" dirty="0" smtClean="0">
                <a:solidFill>
                  <a:srgbClr val="FF6600"/>
                </a:solidFill>
              </a:rPr>
              <a:t>, Oracle</a:t>
            </a:r>
            <a:r>
              <a:rPr lang="de-DE" dirty="0">
                <a:solidFill>
                  <a:srgbClr val="FF6600"/>
                </a:solidFill>
              </a:rPr>
              <a:t>, </a:t>
            </a:r>
            <a:r>
              <a:rPr lang="de-DE" dirty="0" smtClean="0">
                <a:solidFill>
                  <a:srgbClr val="FF6600"/>
                </a:solidFill>
              </a:rPr>
              <a:t>DB2, Informix</a:t>
            </a:r>
            <a:endParaRPr lang="de-DE" dirty="0">
              <a:solidFill>
                <a:srgbClr val="FF6600"/>
              </a:solidFill>
            </a:endParaRP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01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Apache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Selecting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Additionally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0" y="2272250"/>
            <a:ext cx="7561660" cy="229621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0" y="5182155"/>
            <a:ext cx="7561660" cy="1313340"/>
          </a:xfrm>
          <a:prstGeom prst="rect">
            <a:avLst/>
          </a:prstGeom>
        </p:spPr>
      </p:pic>
      <p:sp>
        <p:nvSpPr>
          <p:cNvPr id="7" name="Ring 6"/>
          <p:cNvSpPr/>
          <p:nvPr/>
        </p:nvSpPr>
        <p:spPr>
          <a:xfrm>
            <a:off x="2779505" y="4268357"/>
            <a:ext cx="749530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ing 8"/>
          <p:cNvSpPr/>
          <p:nvPr/>
        </p:nvSpPr>
        <p:spPr>
          <a:xfrm>
            <a:off x="6547973" y="4268357"/>
            <a:ext cx="1696852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7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7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</a:t>
            </a:r>
            <a:r>
              <a:rPr lang="de-DE" dirty="0" smtClean="0"/>
              <a:t>penssl </a:t>
            </a:r>
            <a:r>
              <a:rPr lang="de-DE" dirty="0" err="1" smtClean="0"/>
              <a:t>s_client</a:t>
            </a:r>
            <a:r>
              <a:rPr lang="de-DE" dirty="0" smtClean="0"/>
              <a:t> 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gnutls</a:t>
            </a:r>
            <a:r>
              <a:rPr lang="de-DE" dirty="0" smtClean="0"/>
              <a:t>-cli)</a:t>
            </a:r>
          </a:p>
          <a:p>
            <a:r>
              <a:rPr lang="de-DE" dirty="0" err="1" smtClean="0"/>
              <a:t>ssllabs.com</a:t>
            </a:r>
            <a:r>
              <a:rPr lang="de-DE" dirty="0" smtClean="0"/>
              <a:t>: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servers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err="1" smtClean="0"/>
              <a:t>x</a:t>
            </a:r>
            <a:r>
              <a:rPr lang="de-DE" dirty="0" err="1" smtClean="0"/>
              <a:t>mpp.net</a:t>
            </a:r>
            <a:endParaRPr lang="de-DE" dirty="0" smtClean="0"/>
          </a:p>
          <a:p>
            <a:r>
              <a:rPr lang="de-DE" dirty="0" err="1" smtClean="0"/>
              <a:t>sslscan</a:t>
            </a:r>
            <a:endParaRPr lang="de-DE" dirty="0" smtClean="0"/>
          </a:p>
          <a:p>
            <a:r>
              <a:rPr lang="de-DE" dirty="0" err="1" smtClean="0"/>
              <a:t>SSLyze</a:t>
            </a:r>
            <a:endParaRPr lang="de-DE" dirty="0" smtClean="0"/>
          </a:p>
          <a:p>
            <a:r>
              <a:rPr lang="de-DE" dirty="0" smtClean="0"/>
              <a:t>Potential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config</a:t>
            </a:r>
            <a:r>
              <a:rPr lang="de-DE" dirty="0" smtClean="0"/>
              <a:t> file </a:t>
            </a:r>
            <a:r>
              <a:rPr lang="de-DE" dirty="0" err="1" smtClean="0"/>
              <a:t>generator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r>
              <a:rPr lang="de-DE" dirty="0" smtClean="0"/>
              <a:t>)?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openss</a:t>
            </a:r>
            <a:r>
              <a:rPr lang="de-DE" dirty="0" smtClean="0"/>
              <a:t> </a:t>
            </a:r>
            <a:r>
              <a:rPr lang="de-DE" dirty="0" err="1" smtClean="0"/>
              <a:t>s_client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openssl </a:t>
            </a:r>
            <a:r>
              <a:rPr lang="de-DE" sz="2400" dirty="0" err="1"/>
              <a:t>s_client</a:t>
            </a:r>
            <a:r>
              <a:rPr lang="de-DE" sz="2400" dirty="0"/>
              <a:t> -</a:t>
            </a:r>
            <a:r>
              <a:rPr lang="de-DE" sz="2400" dirty="0" err="1"/>
              <a:t>showcerts</a:t>
            </a:r>
            <a:r>
              <a:rPr lang="de-DE" sz="2400" dirty="0"/>
              <a:t> </a:t>
            </a:r>
            <a:r>
              <a:rPr lang="de-DE" sz="2400" dirty="0" smtClean="0"/>
              <a:t>–</a:t>
            </a:r>
            <a:r>
              <a:rPr lang="de-DE" sz="2400" dirty="0" err="1" smtClean="0"/>
              <a:t>connect</a:t>
            </a:r>
            <a:r>
              <a:rPr lang="de-DE" sz="2400" dirty="0" smtClean="0"/>
              <a:t> git.bettercrypto.org:443</a:t>
            </a:r>
            <a:endParaRPr lang="de-DE" sz="24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263"/>
            <a:ext cx="9144000" cy="44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sslscan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75" y="1715151"/>
            <a:ext cx="4217158" cy="47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ssllabs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3932" r="-13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391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sllabs</a:t>
            </a:r>
            <a:r>
              <a:rPr lang="de-DE" dirty="0" smtClean="0"/>
              <a:t> (2)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2" y="1277604"/>
            <a:ext cx="8007576" cy="53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</a:t>
            </a:r>
            <a:r>
              <a:rPr lang="de-DE" dirty="0" smtClean="0"/>
              <a:t> (3)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0"/>
            <a:ext cx="8389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Wrap-up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51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2013/11/22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de-DE" dirty="0" smtClean="0"/>
              <a:t>Solid </a:t>
            </a:r>
            <a:r>
              <a:rPr lang="de-DE" dirty="0" err="1" smtClean="0"/>
              <a:t>basis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</a:t>
            </a:r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“ still a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messy</a:t>
            </a:r>
            <a:r>
              <a:rPr lang="de-DE" dirty="0" smtClean="0"/>
              <a:t>,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“ – WIP. Need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on VPNs, PGP, SSH, IPMI, SIP, XMPP, DBs</a:t>
            </a:r>
          </a:p>
          <a:p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?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participate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, find </a:t>
            </a:r>
            <a:r>
              <a:rPr lang="de-DE" dirty="0" err="1" smtClean="0"/>
              <a:t>bugs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Subscribe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mailing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proposing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propose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subsection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a sample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(B)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err="1" smtClean="0"/>
              <a:t>-</a:t>
            </a:r>
            <a:r>
              <a:rPr lang="de-DE" dirty="0" err="1" smtClean="0"/>
              <a:t>readable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Add a </a:t>
            </a:r>
            <a:r>
              <a:rPr lang="de-DE" dirty="0" err="1" smtClean="0"/>
              <a:t>subsection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TODO </a:t>
            </a:r>
            <a:r>
              <a:rPr lang="de-DE" dirty="0" err="1" smtClean="0"/>
              <a:t>list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b="1" dirty="0" err="1" smtClean="0">
                <a:solidFill>
                  <a:srgbClr val="008000"/>
                </a:solidFill>
              </a:rPr>
              <a:t>Reviewers</a:t>
            </a:r>
            <a:r>
              <a:rPr lang="de-DE" b="1" dirty="0" smtClean="0">
                <a:solidFill>
                  <a:srgbClr val="008000"/>
                </a:solidFill>
              </a:rPr>
              <a:t>!</a:t>
            </a:r>
            <a:endParaRPr lang="de-DE" b="1" dirty="0" smtClean="0">
              <a:solidFill>
                <a:srgbClr val="008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 smtClean="0"/>
              <a:t>Authors</a:t>
            </a:r>
            <a:r>
              <a:rPr lang="de-DE" dirty="0" smtClean="0"/>
              <a:t>:</a:t>
            </a:r>
          </a:p>
          <a:p>
            <a:r>
              <a:rPr lang="de-DE" dirty="0"/>
              <a:t>Wolfgang </a:t>
            </a:r>
            <a:r>
              <a:rPr lang="de-DE" dirty="0" err="1"/>
              <a:t>Breyha</a:t>
            </a:r>
            <a:r>
              <a:rPr lang="de-DE" dirty="0" smtClean="0"/>
              <a:t>, </a:t>
            </a:r>
            <a:r>
              <a:rPr lang="de-DE" dirty="0"/>
              <a:t>David </a:t>
            </a:r>
            <a:r>
              <a:rPr lang="de-DE" dirty="0" err="1"/>
              <a:t>Durvaux</a:t>
            </a:r>
            <a:r>
              <a:rPr lang="de-DE" dirty="0"/>
              <a:t>, Tobias Dussa, </a:t>
            </a:r>
            <a:r>
              <a:rPr lang="de-DE" dirty="0" smtClean="0"/>
              <a:t>L</a:t>
            </a:r>
            <a:r>
              <a:rPr lang="de-DE" dirty="0" smtClean="0"/>
              <a:t>. Aaron Kaplan </a:t>
            </a:r>
            <a:r>
              <a:rPr lang="de-DE" dirty="0" smtClean="0">
                <a:hlinkClick r:id="rId2"/>
              </a:rPr>
              <a:t>kaplan@cert.at</a:t>
            </a:r>
            <a:endParaRPr lang="de-DE" dirty="0" smtClean="0"/>
          </a:p>
          <a:p>
            <a:r>
              <a:rPr lang="de-DE" dirty="0" smtClean="0"/>
              <a:t>Manuel </a:t>
            </a:r>
            <a:r>
              <a:rPr lang="de-DE" dirty="0" err="1" smtClean="0"/>
              <a:t>Koschuch</a:t>
            </a:r>
            <a:r>
              <a:rPr lang="de-DE" dirty="0" smtClean="0"/>
              <a:t>, Daniel </a:t>
            </a:r>
            <a:r>
              <a:rPr lang="de-DE" dirty="0" err="1" smtClean="0"/>
              <a:t>Kovacic</a:t>
            </a:r>
            <a:r>
              <a:rPr lang="de-DE" dirty="0" smtClean="0"/>
              <a:t>, </a:t>
            </a:r>
            <a:r>
              <a:rPr lang="de-DE" dirty="0" smtClean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adi@kriegisch.at</a:t>
            </a:r>
            <a:endParaRPr lang="de-DE" dirty="0" smtClean="0"/>
          </a:p>
          <a:p>
            <a:r>
              <a:rPr lang="de-DE" dirty="0" smtClean="0"/>
              <a:t>Christian </a:t>
            </a:r>
            <a:r>
              <a:rPr lang="de-DE" dirty="0" smtClean="0"/>
              <a:t>Mock, Ramin </a:t>
            </a:r>
            <a:r>
              <a:rPr lang="de-DE" dirty="0" err="1" smtClean="0"/>
              <a:t>Sabet</a:t>
            </a:r>
            <a:r>
              <a:rPr lang="de-DE" dirty="0" smtClean="0"/>
              <a:t> </a:t>
            </a:r>
            <a:r>
              <a:rPr lang="de-DE" dirty="0" smtClean="0"/>
              <a:t>, Aaron </a:t>
            </a:r>
            <a:r>
              <a:rPr lang="de-DE" dirty="0" smtClean="0"/>
              <a:t>Zauner &lt;</a:t>
            </a:r>
            <a:r>
              <a:rPr lang="de-DE" dirty="0" err="1" smtClean="0"/>
              <a:t>azet.org</a:t>
            </a:r>
            <a:r>
              <a:rPr lang="de-DE" dirty="0" smtClean="0"/>
              <a:t>&gt; </a:t>
            </a:r>
          </a:p>
          <a:p>
            <a:r>
              <a:rPr lang="de-DE" dirty="0" smtClean="0"/>
              <a:t>Pepi </a:t>
            </a:r>
            <a:r>
              <a:rPr lang="de-DE" dirty="0" err="1" smtClean="0"/>
              <a:t>Zawodsky</a:t>
            </a:r>
            <a:r>
              <a:rPr lang="de-DE" dirty="0" smtClean="0"/>
              <a:t> </a:t>
            </a:r>
            <a:r>
              <a:rPr lang="de-DE" dirty="0" smtClean="0">
                <a:hlinkClick r:id="rId4"/>
              </a:rPr>
              <a:t>pepi@maclemon.at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13249" y="682999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Wolfgang </a:t>
            </a:r>
            <a:r>
              <a:rPr lang="de-DE" dirty="0" err="1" smtClean="0"/>
              <a:t>Breyha</a:t>
            </a:r>
            <a:r>
              <a:rPr lang="de-DE" dirty="0" smtClean="0"/>
              <a:t> (uni VIE), </a:t>
            </a:r>
            <a:r>
              <a:rPr lang="de-DE" dirty="0"/>
              <a:t>David </a:t>
            </a:r>
            <a:r>
              <a:rPr lang="de-DE" dirty="0" err="1" smtClean="0"/>
              <a:t>Durvaux</a:t>
            </a:r>
            <a:r>
              <a:rPr lang="de-DE" dirty="0" smtClean="0"/>
              <a:t> (</a:t>
            </a:r>
            <a:r>
              <a:rPr lang="de-DE" dirty="0" err="1" smtClean="0"/>
              <a:t>CERT.be</a:t>
            </a:r>
            <a:r>
              <a:rPr lang="de-DE" dirty="0" smtClean="0"/>
              <a:t>), </a:t>
            </a:r>
            <a:r>
              <a:rPr lang="de-DE" dirty="0"/>
              <a:t>Tobias </a:t>
            </a:r>
            <a:r>
              <a:rPr lang="de-DE" dirty="0" smtClean="0"/>
              <a:t>Dussa (</a:t>
            </a:r>
            <a:r>
              <a:rPr lang="de-DE" dirty="0" err="1" smtClean="0"/>
              <a:t>KIT.edu</a:t>
            </a:r>
            <a:r>
              <a:rPr lang="de-DE" dirty="0" smtClean="0"/>
              <a:t> CERT), </a:t>
            </a:r>
            <a:r>
              <a:rPr lang="de-DE" dirty="0"/>
              <a:t>L. Aaron </a:t>
            </a:r>
            <a:r>
              <a:rPr lang="de-DE" dirty="0" smtClean="0"/>
              <a:t>Kaplan (</a:t>
            </a:r>
            <a:r>
              <a:rPr lang="de-DE" dirty="0" err="1" smtClean="0"/>
              <a:t>CERT.at</a:t>
            </a:r>
            <a:r>
              <a:rPr lang="de-DE" dirty="0" smtClean="0"/>
              <a:t>), </a:t>
            </a:r>
            <a:r>
              <a:rPr lang="de-DE" dirty="0"/>
              <a:t>Christian </a:t>
            </a:r>
            <a:r>
              <a:rPr lang="de-DE" dirty="0" smtClean="0"/>
              <a:t>Mock (</a:t>
            </a:r>
            <a:r>
              <a:rPr lang="de-DE" dirty="0" err="1" smtClean="0"/>
              <a:t>coretec</a:t>
            </a:r>
            <a:r>
              <a:rPr lang="de-DE" dirty="0" smtClean="0"/>
              <a:t>), Daniel </a:t>
            </a:r>
            <a:r>
              <a:rPr lang="de-DE" dirty="0" err="1" smtClean="0"/>
              <a:t>Kovacic</a:t>
            </a:r>
            <a:r>
              <a:rPr lang="de-DE" dirty="0" smtClean="0"/>
              <a:t> (A-Trust), Manuel </a:t>
            </a:r>
            <a:r>
              <a:rPr lang="de-DE" dirty="0" err="1" smtClean="0"/>
              <a:t>Koschuch</a:t>
            </a:r>
            <a:r>
              <a:rPr lang="de-DE" dirty="0" smtClean="0"/>
              <a:t> (FH Campus Wien), </a:t>
            </a:r>
            <a:r>
              <a:rPr lang="de-DE" dirty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(</a:t>
            </a:r>
            <a:r>
              <a:rPr lang="de-DE" dirty="0" err="1" smtClean="0"/>
              <a:t>VRVis</a:t>
            </a:r>
            <a:r>
              <a:rPr lang="de-DE" dirty="0" smtClean="0"/>
              <a:t>), </a:t>
            </a:r>
            <a:r>
              <a:rPr lang="de-DE" dirty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(A-Trust), </a:t>
            </a:r>
            <a:r>
              <a:rPr lang="de-DE" dirty="0"/>
              <a:t>Aaron </a:t>
            </a:r>
            <a:r>
              <a:rPr lang="de-DE" dirty="0" smtClean="0"/>
              <a:t>Zauner (</a:t>
            </a:r>
            <a:r>
              <a:rPr lang="de-DE" dirty="0" err="1" smtClean="0"/>
              <a:t>azet.org</a:t>
            </a:r>
            <a:r>
              <a:rPr lang="de-DE" dirty="0" smtClean="0"/>
              <a:t>), </a:t>
            </a:r>
            <a:r>
              <a:rPr lang="de-DE" dirty="0"/>
              <a:t>Pepi </a:t>
            </a:r>
            <a:r>
              <a:rPr lang="de-DE" dirty="0" err="1"/>
              <a:t>Zawodsky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maclemon.at</a:t>
            </a:r>
            <a:r>
              <a:rPr lang="de-DE" dirty="0" smtClean="0"/>
              <a:t>),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</a:rPr>
              <a:t>New </a:t>
            </a:r>
            <a:r>
              <a:rPr lang="de-DE" dirty="0" err="1" smtClean="0">
                <a:solidFill>
                  <a:srgbClr val="000000"/>
                </a:solidFill>
              </a:rPr>
              <a:t>contributors</a:t>
            </a:r>
            <a:r>
              <a:rPr lang="de-DE" dirty="0" smtClean="0">
                <a:solidFill>
                  <a:srgbClr val="000000"/>
                </a:solidFill>
              </a:rPr>
              <a:t>: IAIK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smtClean="0">
                <a:solidFill>
                  <a:srgbClr val="000000"/>
                </a:solidFill>
              </a:rPr>
              <a:t>A</a:t>
            </a:r>
            <a:r>
              <a:rPr lang="de-DE" dirty="0" smtClean="0">
                <a:solidFill>
                  <a:srgbClr val="000000"/>
                </a:solidFill>
              </a:rPr>
              <a:t>-</a:t>
            </a:r>
            <a:r>
              <a:rPr lang="de-DE" dirty="0" err="1" smtClean="0">
                <a:solidFill>
                  <a:srgbClr val="000000"/>
                </a:solidFill>
              </a:rPr>
              <a:t>Sit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60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Disclaimer</a:t>
            </a:r>
            <a:r>
              <a:rPr lang="de-DE" dirty="0"/>
              <a:t> </a:t>
            </a:r>
          </a:p>
          <a:p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r>
              <a:rPr lang="de-DE" dirty="0" err="1"/>
              <a:t>Elliptic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Cryptography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Keylengths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  <a:endParaRPr lang="de-DE" dirty="0" smtClean="0"/>
          </a:p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 –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&amp;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>
                <a:solidFill>
                  <a:srgbClr val="008000"/>
                </a:solidFill>
              </a:rPr>
              <a:t>Recommendations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>
                <a:solidFill>
                  <a:srgbClr val="008000"/>
                </a:solidFill>
              </a:rPr>
              <a:t>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</a:p>
          <a:p>
            <a:r>
              <a:rPr lang="de-DE" dirty="0"/>
              <a:t>Tools </a:t>
            </a:r>
          </a:p>
          <a:p>
            <a:r>
              <a:rPr lang="de-DE" dirty="0" smtClean="0"/>
              <a:t>Links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whitepaper</a:t>
            </a:r>
            <a:endParaRPr lang="de-DE" dirty="0" smtClean="0"/>
          </a:p>
          <a:p>
            <a:r>
              <a:rPr lang="de-DE" dirty="0" smtClean="0"/>
              <a:t>Public </a:t>
            </a:r>
            <a:r>
              <a:rPr lang="de-DE" dirty="0" err="1" smtClean="0"/>
              <a:t>review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remarks</a:t>
            </a:r>
            <a:r>
              <a:rPr lang="de-DE" dirty="0" smtClean="0"/>
              <a:t> on </a:t>
            </a:r>
            <a:r>
              <a:rPr lang="de-DE" dirty="0" err="1" smtClean="0"/>
              <a:t>crypto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74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Microsoft Macintosh PowerPoint</Application>
  <PresentationFormat>Bildschirmpräsentation (4:3)</PresentationFormat>
  <Paragraphs>239</Paragraphs>
  <Slides>43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4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Idea</vt:lpstr>
      <vt:lpstr>Who?</vt:lpstr>
      <vt:lpstr>Contents so far</vt:lpstr>
      <vt:lpstr>Methods</vt:lpstr>
      <vt:lpstr>General remarks on crypto</vt:lpstr>
      <vt:lpstr>Some thoughts on ECC</vt:lpstr>
      <vt:lpstr>Keylengths</vt:lpstr>
      <vt:lpstr>PowerPoint-Präsentation</vt:lpstr>
      <vt:lpstr>Forward Secrecy-Motivation: </vt:lpstr>
      <vt:lpstr>Perfect Forward Secrecy</vt:lpstr>
      <vt:lpstr>RNGs</vt:lpstr>
      <vt:lpstr>RNGs</vt:lpstr>
      <vt:lpstr>Attacks</vt:lpstr>
      <vt:lpstr>Attacks - BEAST</vt:lpstr>
      <vt:lpstr>Attacks - CRIME</vt:lpstr>
      <vt:lpstr>Cipher suites</vt:lpstr>
      <vt:lpstr>Some general thoughts on settings</vt:lpstr>
      <vt:lpstr>Variant A</vt:lpstr>
      <vt:lpstr>Variant B</vt:lpstr>
      <vt:lpstr>Variant B: Compatibility</vt:lpstr>
      <vt:lpstr>Variant B: Compatibility</vt:lpstr>
      <vt:lpstr>Choosing your own cipher string (1)</vt:lpstr>
      <vt:lpstr>Choosing your own cipher string (2)</vt:lpstr>
      <vt:lpstr>Practical settings</vt:lpstr>
      <vt:lpstr>What we have so far</vt:lpstr>
      <vt:lpstr>What we would like to see</vt:lpstr>
      <vt:lpstr>Example: Apache</vt:lpstr>
      <vt:lpstr>Testing</vt:lpstr>
      <vt:lpstr>How to test? - Tools</vt:lpstr>
      <vt:lpstr>Tools: openss s_client</vt:lpstr>
      <vt:lpstr>Tools: sslscan</vt:lpstr>
      <vt:lpstr>Tools: ssllabs</vt:lpstr>
      <vt:lpstr>ssllabs (2)</vt:lpstr>
      <vt:lpstr>Ssllabs (3)</vt:lpstr>
      <vt:lpstr>Wrap-up</vt:lpstr>
      <vt:lpstr>Current state as of 2013/11/22</vt:lpstr>
      <vt:lpstr>How to participate</vt:lpstr>
      <vt:lpstr>Links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54</cp:revision>
  <cp:lastPrinted>2013-11-21T19:58:30Z</cp:lastPrinted>
  <dcterms:created xsi:type="dcterms:W3CDTF">2013-10-23T07:22:18Z</dcterms:created>
  <dcterms:modified xsi:type="dcterms:W3CDTF">2013-11-22T11:23:00Z</dcterms:modified>
</cp:coreProperties>
</file>