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65" r:id="rId3"/>
    <p:sldId id="263" r:id="rId4"/>
    <p:sldId id="266" r:id="rId5"/>
    <p:sldId id="313" r:id="rId6"/>
    <p:sldId id="283" r:id="rId7"/>
    <p:sldId id="258" r:id="rId8"/>
    <p:sldId id="267" r:id="rId9"/>
    <p:sldId id="268" r:id="rId10"/>
    <p:sldId id="308" r:id="rId11"/>
    <p:sldId id="269" r:id="rId12"/>
    <p:sldId id="281" r:id="rId13"/>
    <p:sldId id="312" r:id="rId14"/>
    <p:sldId id="309" r:id="rId15"/>
    <p:sldId id="286" r:id="rId16"/>
    <p:sldId id="300" r:id="rId17"/>
    <p:sldId id="301" r:id="rId18"/>
    <p:sldId id="282" r:id="rId19"/>
    <p:sldId id="298" r:id="rId20"/>
    <p:sldId id="299" r:id="rId21"/>
    <p:sldId id="302" r:id="rId22"/>
    <p:sldId id="284" r:id="rId23"/>
    <p:sldId id="289" r:id="rId24"/>
    <p:sldId id="285" r:id="rId25"/>
    <p:sldId id="287" r:id="rId26"/>
    <p:sldId id="306" r:id="rId27"/>
    <p:sldId id="307" r:id="rId28"/>
    <p:sldId id="291" r:id="rId29"/>
    <p:sldId id="292" r:id="rId30"/>
    <p:sldId id="293" r:id="rId31"/>
    <p:sldId id="294" r:id="rId32"/>
    <p:sldId id="295" r:id="rId33"/>
    <p:sldId id="296" r:id="rId34"/>
    <p:sldId id="279" r:id="rId35"/>
    <p:sldId id="311" r:id="rId36"/>
    <p:sldId id="310" r:id="rId37"/>
    <p:sldId id="297" r:id="rId38"/>
    <p:sldId id="303" r:id="rId39"/>
    <p:sldId id="304" r:id="rId40"/>
    <p:sldId id="305" r:id="rId41"/>
    <p:sldId id="264" r:id="rId42"/>
    <p:sldId id="262" r:id="rId43"/>
    <p:sldId id="275" r:id="rId44"/>
    <p:sldId id="276" r:id="rId45"/>
  </p:sldIdLst>
  <p:sldSz cx="9144000" cy="6858000" type="screen4x3"/>
  <p:notesSz cx="6669088" cy="97536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4001-CD18-4312-9795-665ED90C6D88}" type="datetimeFigureOut">
              <a:rPr lang="de-AT" smtClean="0"/>
              <a:t>3/17/14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CB30C-B797-4A21-AB80-7656C9CD21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5468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BA35-4792-AE4F-B7A6-A4BCD39DEB01}" type="datetimeFigureOut">
              <a:rPr lang="de-DE" smtClean="0"/>
              <a:t>3/17/14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31838"/>
            <a:ext cx="4875212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632960"/>
            <a:ext cx="5335270" cy="43891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17737-5246-D948-AAEB-6011A7915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99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Green ==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chapter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17737-5246-D948-AAEB-6011A791592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99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3/17/14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23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3/17/14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18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3/17/14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18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3/17/14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72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3/17/14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28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3/17/14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870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3/17/14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30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3/17/14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78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3/17/14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29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3/17/14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94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3/17/14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98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424E-C109-F440-84A3-689A668A7AFE}" type="datetimeFigureOut">
              <a:rPr lang="de-DE" smtClean="0"/>
              <a:t>3/17/14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52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fecurves.cr.yp.to/rigid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l.acm.org/citation.cfm?id=945516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bettercrypto.org" TargetMode="External"/><Relationship Id="rId4" Type="http://schemas.openxmlformats.org/officeDocument/2006/relationships/hyperlink" Target="http://lists.cert.at/cgi-bin/mailman/listinfo/ach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ettercrypto.org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bettercrypto.org" TargetMode="External"/><Relationship Id="rId4" Type="http://schemas.openxmlformats.org/officeDocument/2006/relationships/hyperlink" Target="http://lists.cert.at/cgi-bin/mailman/listinfo/ach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ettercrypto.org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Project „ACH“</a:t>
            </a:r>
            <a:br>
              <a:rPr lang="de-DE" dirty="0" smtClean="0"/>
            </a:br>
            <a:r>
              <a:rPr lang="de-DE" dirty="0" smtClean="0"/>
              <a:t>(Applied </a:t>
            </a:r>
            <a:r>
              <a:rPr lang="de-DE" dirty="0" err="1" smtClean="0"/>
              <a:t>Crypto</a:t>
            </a:r>
            <a:r>
              <a:rPr lang="de-DE" dirty="0" smtClean="0"/>
              <a:t> </a:t>
            </a:r>
            <a:r>
              <a:rPr lang="de-DE" dirty="0" err="1" smtClean="0"/>
              <a:t>Hardening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www.bettercrypto.org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4845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General </a:t>
            </a:r>
            <a:r>
              <a:rPr lang="de-DE" dirty="0" err="1" smtClean="0"/>
              <a:t>remarks</a:t>
            </a:r>
            <a:r>
              <a:rPr lang="de-DE" dirty="0" smtClean="0"/>
              <a:t> on </a:t>
            </a:r>
            <a:r>
              <a:rPr lang="de-DE" dirty="0" err="1" smtClean="0"/>
              <a:t>crypto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747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thoughts</a:t>
            </a:r>
            <a:r>
              <a:rPr lang="de-DE" dirty="0" smtClean="0"/>
              <a:t> on ECC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Currently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heavy </a:t>
            </a:r>
            <a:r>
              <a:rPr lang="de-DE" dirty="0" err="1" smtClean="0"/>
              <a:t>debate</a:t>
            </a:r>
            <a:endParaRPr lang="de-DE" dirty="0" smtClean="0"/>
          </a:p>
          <a:p>
            <a:r>
              <a:rPr lang="de-DE" dirty="0" smtClean="0"/>
              <a:t>Trust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Math</a:t>
            </a:r>
            <a:endParaRPr lang="de-DE" dirty="0" smtClean="0"/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“Nothing Up My Sleeve Numbers”</a:t>
            </a:r>
            <a:endParaRPr lang="de-DE" sz="3200" dirty="0"/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NIST P-256 (</a:t>
            </a:r>
            <a:r>
              <a:rPr lang="de-AT" sz="1600" dirty="0">
                <a:hlinkClick r:id="rId2"/>
              </a:rPr>
              <a:t>http://</a:t>
            </a:r>
            <a:r>
              <a:rPr lang="de-AT" sz="1600" dirty="0" smtClean="0">
                <a:hlinkClick r:id="rId2"/>
              </a:rPr>
              <a:t>safecurves.cr.yp.to/rigid.html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sz="1800" dirty="0" smtClean="0">
                <a:latin typeface="Courier" pitchFamily="49" charset="0"/>
              </a:rPr>
              <a:t>Coefficients </a:t>
            </a:r>
            <a:r>
              <a:rPr lang="en-US" sz="1800" dirty="0">
                <a:latin typeface="Courier" pitchFamily="49" charset="0"/>
              </a:rPr>
              <a:t>generated by hashing the unexplained seed c49d3608 86e70493 6a6678e1 139d26b7 819f7e90.</a:t>
            </a:r>
            <a:endParaRPr lang="de-DE" sz="1800" dirty="0" smtClean="0">
              <a:latin typeface="Courier" pitchFamily="49" charset="0"/>
            </a:endParaRPr>
          </a:p>
          <a:p>
            <a:r>
              <a:rPr lang="de-DE" dirty="0" err="1" smtClean="0"/>
              <a:t>Might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r>
              <a:rPr lang="de-DE" dirty="0" smtClean="0"/>
              <a:t> </a:t>
            </a:r>
            <a:r>
              <a:rPr lang="de-DE" dirty="0" err="1" smtClean="0"/>
              <a:t>tomorrow</a:t>
            </a:r>
            <a:endParaRPr lang="de-DE" dirty="0" smtClean="0"/>
          </a:p>
          <a:p>
            <a:r>
              <a:rPr lang="de-DE" dirty="0" smtClean="0"/>
              <a:t>Most </a:t>
            </a:r>
            <a:r>
              <a:rPr lang="de-DE" dirty="0" err="1" smtClean="0"/>
              <a:t>Applications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NIST-</a:t>
            </a:r>
            <a:r>
              <a:rPr lang="de-DE" dirty="0" err="1" smtClean="0"/>
              <a:t>Curves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1811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Keylengths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http://www.keylength.com/ </a:t>
            </a:r>
          </a:p>
          <a:p>
            <a:r>
              <a:rPr lang="de-DE" dirty="0" smtClean="0"/>
              <a:t>Recommended </a:t>
            </a:r>
            <a:r>
              <a:rPr lang="de-DE" dirty="0" err="1" smtClean="0"/>
              <a:t>Keylengths</a:t>
            </a:r>
            <a:r>
              <a:rPr lang="de-DE" dirty="0" smtClean="0"/>
              <a:t>, </a:t>
            </a:r>
            <a:r>
              <a:rPr lang="de-DE" dirty="0" err="1" smtClean="0"/>
              <a:t>Hashing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r>
              <a:rPr lang="de-DE" dirty="0" smtClean="0"/>
              <a:t>, etc.</a:t>
            </a:r>
          </a:p>
          <a:p>
            <a:r>
              <a:rPr lang="de-DE" dirty="0" err="1" smtClean="0"/>
              <a:t>Currently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RSA: &gt;= 3248 </a:t>
            </a:r>
            <a:r>
              <a:rPr lang="de-DE" dirty="0" err="1" smtClean="0"/>
              <a:t>bits</a:t>
            </a:r>
            <a:r>
              <a:rPr lang="de-DE" dirty="0" smtClean="0"/>
              <a:t> (</a:t>
            </a:r>
            <a:r>
              <a:rPr lang="de-DE" dirty="0" err="1" smtClean="0"/>
              <a:t>Ecrypt</a:t>
            </a:r>
            <a:r>
              <a:rPr lang="de-DE" dirty="0" smtClean="0"/>
              <a:t> II)	</a:t>
            </a:r>
          </a:p>
          <a:p>
            <a:pPr lvl="1"/>
            <a:r>
              <a:rPr lang="de-DE" dirty="0" smtClean="0"/>
              <a:t>ECC: &gt;= 256	</a:t>
            </a:r>
          </a:p>
          <a:p>
            <a:pPr lvl="1"/>
            <a:r>
              <a:rPr lang="de-DE" dirty="0" smtClean="0"/>
              <a:t>SHA 2+ (SHA 256,…)</a:t>
            </a:r>
          </a:p>
          <a:p>
            <a:pPr lvl="1"/>
            <a:r>
              <a:rPr lang="de-DE" dirty="0" smtClean="0"/>
              <a:t>AES 128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enough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956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AES 128? </a:t>
            </a:r>
            <a:r>
              <a:rPr lang="de-DE" dirty="0" err="1" smtClean="0"/>
              <a:t>Isn‘t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enough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“On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choice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AES256 </a:t>
            </a:r>
            <a:r>
              <a:rPr lang="de-DE" dirty="0" err="1"/>
              <a:t>and</a:t>
            </a:r>
            <a:r>
              <a:rPr lang="de-DE" dirty="0"/>
              <a:t> AES128: I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 smtClean="0"/>
              <a:t>never</a:t>
            </a:r>
            <a:r>
              <a:rPr lang="de-DE" dirty="0" smtClean="0"/>
              <a:t> </a:t>
            </a:r>
            <a:r>
              <a:rPr lang="de-DE" dirty="0" err="1" smtClean="0"/>
              <a:t>consider</a:t>
            </a:r>
            <a:r>
              <a:rPr lang="de-DE" dirty="0" smtClean="0"/>
              <a:t> </a:t>
            </a:r>
            <a:r>
              <a:rPr lang="de-DE" dirty="0" err="1"/>
              <a:t>using</a:t>
            </a:r>
            <a:r>
              <a:rPr lang="de-DE" dirty="0"/>
              <a:t> AES256, just </a:t>
            </a:r>
            <a:r>
              <a:rPr lang="de-DE" dirty="0" err="1"/>
              <a:t>like</a:t>
            </a:r>
            <a:r>
              <a:rPr lang="de-DE" dirty="0"/>
              <a:t> I </a:t>
            </a:r>
            <a:r>
              <a:rPr lang="de-DE" dirty="0" err="1"/>
              <a:t>don’t</a:t>
            </a:r>
            <a:r>
              <a:rPr lang="de-DE" dirty="0"/>
              <a:t> </a:t>
            </a:r>
            <a:r>
              <a:rPr lang="de-DE" dirty="0" err="1"/>
              <a:t>wear</a:t>
            </a:r>
            <a:r>
              <a:rPr lang="de-DE" dirty="0"/>
              <a:t> a </a:t>
            </a:r>
            <a:r>
              <a:rPr lang="de-DE" dirty="0" err="1"/>
              <a:t>helmet</a:t>
            </a:r>
            <a:r>
              <a:rPr lang="de-DE" dirty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I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car</a:t>
            </a:r>
            <a:r>
              <a:rPr lang="de-DE" dirty="0"/>
              <a:t>. </a:t>
            </a:r>
            <a:r>
              <a:rPr lang="de-DE" dirty="0" err="1"/>
              <a:t>It’s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bother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epsilon</a:t>
            </a:r>
            <a:r>
              <a:rPr lang="de-DE" dirty="0" smtClean="0"/>
              <a:t> </a:t>
            </a:r>
            <a:r>
              <a:rPr lang="de-DE" dirty="0" err="1" smtClean="0"/>
              <a:t>improvement</a:t>
            </a:r>
            <a:r>
              <a:rPr lang="de-DE" dirty="0" smtClean="0"/>
              <a:t> </a:t>
            </a:r>
            <a:r>
              <a:rPr lang="de-DE" dirty="0"/>
              <a:t>in </a:t>
            </a:r>
            <a:r>
              <a:rPr lang="de-DE" dirty="0" err="1"/>
              <a:t>security</a:t>
            </a:r>
            <a:r>
              <a:rPr lang="de-DE" dirty="0"/>
              <a:t>.”</a:t>
            </a:r>
          </a:p>
          <a:p>
            <a:pPr marL="400050" lvl="1" indent="0">
              <a:buNone/>
            </a:pPr>
            <a:r>
              <a:rPr lang="de-DE" dirty="0" smtClean="0"/>
              <a:t>— </a:t>
            </a:r>
            <a:r>
              <a:rPr lang="de-DE" dirty="0"/>
              <a:t>Vincent </a:t>
            </a:r>
            <a:r>
              <a:rPr lang="de-DE" dirty="0" err="1"/>
              <a:t>Rijmen</a:t>
            </a:r>
            <a:r>
              <a:rPr lang="de-DE" dirty="0"/>
              <a:t> in a personal </a:t>
            </a:r>
            <a:r>
              <a:rPr lang="de-DE" dirty="0" err="1"/>
              <a:t>mail</a:t>
            </a:r>
            <a:r>
              <a:rPr lang="de-DE" dirty="0"/>
              <a:t> </a:t>
            </a:r>
            <a:r>
              <a:rPr lang="de-DE" dirty="0" err="1"/>
              <a:t>exchange</a:t>
            </a:r>
            <a:r>
              <a:rPr lang="de-DE" dirty="0"/>
              <a:t> </a:t>
            </a:r>
            <a:r>
              <a:rPr lang="de-DE" dirty="0" err="1"/>
              <a:t>Dec</a:t>
            </a:r>
            <a:r>
              <a:rPr lang="de-DE" dirty="0"/>
              <a:t> 2013</a:t>
            </a:r>
          </a:p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theoretical</a:t>
            </a:r>
            <a:r>
              <a:rPr lang="de-DE" dirty="0" smtClean="0"/>
              <a:t> </a:t>
            </a:r>
            <a:r>
              <a:rPr lang="de-DE" dirty="0" err="1" smtClean="0"/>
              <a:t>attacks</a:t>
            </a:r>
            <a:r>
              <a:rPr lang="de-DE" dirty="0" smtClean="0"/>
              <a:t> on AES-256</a:t>
            </a:r>
          </a:p>
        </p:txBody>
      </p:sp>
    </p:spTree>
    <p:extLst>
      <p:ext uri="{BB962C8B-B14F-4D97-AF65-F5344CB8AC3E}">
        <p14:creationId xmlns:p14="http://schemas.microsoft.com/office/powerpoint/2010/main" val="2844756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0"/>
            <a:ext cx="7812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9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Forward </a:t>
            </a:r>
            <a:r>
              <a:rPr lang="de-DE" dirty="0"/>
              <a:t>Secrecy-Motivation: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sz="2400" dirty="0" err="1" smtClean="0"/>
              <a:t>Three</a:t>
            </a:r>
            <a:r>
              <a:rPr lang="de-DE" sz="2400" dirty="0" smtClean="0"/>
              <a:t> </a:t>
            </a:r>
            <a:r>
              <a:rPr lang="de-DE" sz="2400" dirty="0" err="1" smtClean="0"/>
              <a:t>letter</a:t>
            </a:r>
            <a:r>
              <a:rPr lang="de-DE" sz="2400" dirty="0" smtClean="0"/>
              <a:t> </a:t>
            </a:r>
            <a:r>
              <a:rPr lang="de-DE" sz="2400" dirty="0" err="1" smtClean="0"/>
              <a:t>agency</a:t>
            </a:r>
            <a:r>
              <a:rPr lang="de-DE" sz="2400" dirty="0" smtClean="0"/>
              <a:t> (TLA) </a:t>
            </a:r>
            <a:r>
              <a:rPr lang="de-DE" sz="2400" dirty="0" err="1" smtClean="0"/>
              <a:t>stores</a:t>
            </a:r>
            <a:r>
              <a:rPr lang="de-DE" sz="2400" dirty="0" smtClean="0"/>
              <a:t> all </a:t>
            </a:r>
            <a:r>
              <a:rPr lang="de-DE" sz="2400" dirty="0" err="1" smtClean="0"/>
              <a:t>ssl</a:t>
            </a:r>
            <a:r>
              <a:rPr lang="de-DE" sz="2400" dirty="0" smtClean="0"/>
              <a:t> </a:t>
            </a:r>
            <a:r>
              <a:rPr lang="de-DE" sz="2400" dirty="0" err="1" smtClean="0"/>
              <a:t>traffic</a:t>
            </a:r>
            <a:endParaRPr lang="de-DE" sz="2400" dirty="0" smtClean="0"/>
          </a:p>
          <a:p>
            <a:pPr lvl="1"/>
            <a:r>
              <a:rPr lang="de-DE" sz="2400" dirty="0" err="1" smtClean="0"/>
              <a:t>Someday</a:t>
            </a:r>
            <a:r>
              <a:rPr lang="de-DE" sz="2400" dirty="0" smtClean="0"/>
              <a:t> TLA </a:t>
            </a:r>
            <a:r>
              <a:rPr lang="de-DE" sz="2400" dirty="0" err="1" smtClean="0"/>
              <a:t>gains</a:t>
            </a:r>
            <a:r>
              <a:rPr lang="de-DE" sz="2400" dirty="0" smtClean="0"/>
              <a:t> </a:t>
            </a:r>
            <a:r>
              <a:rPr lang="de-DE" sz="2400" dirty="0" err="1" smtClean="0"/>
              <a:t>access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ssl</a:t>
            </a:r>
            <a:r>
              <a:rPr lang="de-DE" sz="2400" dirty="0" smtClean="0"/>
              <a:t>-private </a:t>
            </a:r>
            <a:r>
              <a:rPr lang="de-DE" sz="2400" dirty="0" err="1" smtClean="0"/>
              <a:t>key</a:t>
            </a:r>
            <a:r>
              <a:rPr lang="de-DE" sz="2400" dirty="0" smtClean="0"/>
              <a:t> </a:t>
            </a:r>
            <a:br>
              <a:rPr lang="de-DE" sz="2400" dirty="0" smtClean="0"/>
            </a:br>
            <a:r>
              <a:rPr lang="de-DE" sz="2400" dirty="0" smtClean="0"/>
              <a:t>(</a:t>
            </a:r>
            <a:r>
              <a:rPr lang="de-DE" sz="2400" dirty="0" err="1" smtClean="0"/>
              <a:t>Brute</a:t>
            </a:r>
            <a:r>
              <a:rPr lang="de-DE" sz="2400" dirty="0" smtClean="0"/>
              <a:t> Force, </a:t>
            </a:r>
            <a:r>
              <a:rPr lang="de-DE" sz="2400" dirty="0" err="1" smtClean="0"/>
              <a:t>Physical</a:t>
            </a:r>
            <a:r>
              <a:rPr lang="de-DE" sz="2400" dirty="0" smtClean="0"/>
              <a:t> Force)</a:t>
            </a:r>
          </a:p>
          <a:p>
            <a:pPr lvl="1"/>
            <a:r>
              <a:rPr lang="de-DE" sz="2400" dirty="0" smtClean="0"/>
              <a:t>TLA </a:t>
            </a:r>
            <a:r>
              <a:rPr lang="de-DE" sz="2400" dirty="0" err="1" smtClean="0"/>
              <a:t>can</a:t>
            </a:r>
            <a:r>
              <a:rPr lang="de-DE" sz="2400" dirty="0" smtClean="0"/>
              <a:t> </a:t>
            </a:r>
            <a:r>
              <a:rPr lang="de-DE" sz="2400" dirty="0" err="1" smtClean="0"/>
              <a:t>decrypt</a:t>
            </a:r>
            <a:r>
              <a:rPr lang="de-DE" sz="2400" dirty="0" smtClean="0"/>
              <a:t> all </a:t>
            </a:r>
            <a:r>
              <a:rPr lang="de-DE" sz="2400" dirty="0" err="1" smtClean="0"/>
              <a:t>stored</a:t>
            </a:r>
            <a:r>
              <a:rPr lang="de-DE" sz="2400" dirty="0" smtClean="0"/>
              <a:t> </a:t>
            </a:r>
            <a:r>
              <a:rPr lang="de-DE" sz="2400" dirty="0" err="1" smtClean="0"/>
              <a:t>traffic</a:t>
            </a:r>
            <a:endParaRPr lang="de-DE" sz="240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7318323" y="6115752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  <p:pic>
        <p:nvPicPr>
          <p:cNvPr id="2050" name="Picture 2" descr="Z:\Backup\RNS\_Docs\PKI-Workshop-BaCa\xkcd_secur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433" y="3352946"/>
            <a:ext cx="5119688" cy="313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356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Perfect</a:t>
            </a:r>
            <a:r>
              <a:rPr lang="de-DE" dirty="0" smtClean="0"/>
              <a:t> Forward Secrecy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DH</a:t>
            </a:r>
            <a:r>
              <a:rPr lang="de-DE" dirty="0">
                <a:solidFill>
                  <a:srgbClr val="008000"/>
                </a:solidFill>
              </a:rPr>
              <a:t>E</a:t>
            </a:r>
            <a:r>
              <a:rPr lang="de-DE" dirty="0"/>
              <a:t>: Diffie Hellman </a:t>
            </a:r>
            <a:r>
              <a:rPr lang="de-DE" dirty="0" err="1">
                <a:solidFill>
                  <a:srgbClr val="008000"/>
                </a:solidFill>
              </a:rPr>
              <a:t>E</a:t>
            </a:r>
            <a:r>
              <a:rPr lang="de-DE" dirty="0" err="1"/>
              <a:t>phemeral</a:t>
            </a:r>
            <a:endParaRPr lang="de-DE" dirty="0"/>
          </a:p>
          <a:p>
            <a:r>
              <a:rPr lang="de-DE" dirty="0" err="1"/>
              <a:t>Ephemeral</a:t>
            </a:r>
            <a:r>
              <a:rPr lang="de-DE" dirty="0"/>
              <a:t>: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exchange</a:t>
            </a:r>
            <a:r>
              <a:rPr lang="de-DE" dirty="0"/>
              <a:t> </a:t>
            </a:r>
            <a:r>
              <a:rPr lang="de-DE" dirty="0" err="1" smtClean="0"/>
              <a:t>process</a:t>
            </a:r>
            <a:endParaRPr lang="de-DE" dirty="0" smtClean="0"/>
          </a:p>
          <a:p>
            <a:r>
              <a:rPr lang="de-DE" dirty="0" smtClean="0"/>
              <a:t>SSL private-Key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authentication</a:t>
            </a:r>
            <a:endParaRPr lang="de-DE" dirty="0"/>
          </a:p>
          <a:p>
            <a:r>
              <a:rPr lang="de-DE" dirty="0" smtClean="0"/>
              <a:t>Alternative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ssl</a:t>
            </a:r>
            <a:r>
              <a:rPr lang="de-DE" dirty="0" smtClean="0"/>
              <a:t> private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x </a:t>
            </a:r>
            <a:r>
              <a:rPr lang="de-DE" strike="sngStrike" dirty="0" err="1" smtClean="0"/>
              <a:t>days</a:t>
            </a:r>
            <a:r>
              <a:rPr lang="de-DE" dirty="0" smtClean="0"/>
              <a:t> </a:t>
            </a:r>
            <a:r>
              <a:rPr lang="de-DE" dirty="0" err="1" smtClean="0"/>
              <a:t>months</a:t>
            </a:r>
            <a:endParaRPr lang="de-DE" dirty="0"/>
          </a:p>
          <a:p>
            <a:r>
              <a:rPr lang="de-DE" dirty="0"/>
              <a:t>Pro:</a:t>
            </a:r>
          </a:p>
          <a:p>
            <a:pPr lvl="1"/>
            <a:r>
              <a:rPr lang="de-DE" dirty="0" err="1" smtClean="0"/>
              <a:t>Highest</a:t>
            </a:r>
            <a:r>
              <a:rPr lang="de-DE" dirty="0" smtClean="0"/>
              <a:t> Security </a:t>
            </a:r>
            <a:r>
              <a:rPr lang="de-DE" dirty="0" err="1" smtClean="0"/>
              <a:t>against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attacks</a:t>
            </a:r>
            <a:endParaRPr lang="de-DE" dirty="0"/>
          </a:p>
          <a:p>
            <a:r>
              <a:rPr lang="de-DE" dirty="0"/>
              <a:t>Contra: </a:t>
            </a:r>
          </a:p>
          <a:p>
            <a:pPr lvl="1"/>
            <a:r>
              <a:rPr lang="de-DE" dirty="0" err="1" smtClean="0"/>
              <a:t>Elliptic</a:t>
            </a:r>
            <a:r>
              <a:rPr lang="de-DE" dirty="0" smtClean="0"/>
              <a:t> </a:t>
            </a:r>
            <a:r>
              <a:rPr lang="de-DE" dirty="0" err="1" smtClean="0"/>
              <a:t>Curve</a:t>
            </a:r>
            <a:endParaRPr lang="de-DE" dirty="0" smtClean="0"/>
          </a:p>
          <a:p>
            <a:pPr lvl="1"/>
            <a:r>
              <a:rPr lang="de-DE" dirty="0" smtClean="0"/>
              <a:t>Processing </a:t>
            </a:r>
            <a:r>
              <a:rPr lang="de-DE" dirty="0" err="1" smtClean="0"/>
              <a:t>costs</a:t>
            </a:r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58474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RNGs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RNGs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i="1" dirty="0" err="1"/>
              <a:t>important</a:t>
            </a:r>
            <a:r>
              <a:rPr lang="de-DE" dirty="0"/>
              <a:t>. </a:t>
            </a:r>
            <a:endParaRPr lang="de-AT" dirty="0" smtClean="0"/>
          </a:p>
          <a:p>
            <a:r>
              <a:rPr lang="de-AT" dirty="0" smtClean="0"/>
              <a:t>Nadia </a:t>
            </a:r>
            <a:r>
              <a:rPr lang="de-AT" dirty="0" err="1" smtClean="0"/>
              <a:t>Heninger</a:t>
            </a:r>
            <a:r>
              <a:rPr lang="de-AT" dirty="0" smtClean="0"/>
              <a:t> et al / </a:t>
            </a:r>
            <a:r>
              <a:rPr lang="de-AT" dirty="0" err="1" smtClean="0"/>
              <a:t>Lenstra</a:t>
            </a:r>
            <a:r>
              <a:rPr lang="de-AT" dirty="0" smtClean="0"/>
              <a:t> et al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Entropy</a:t>
            </a:r>
            <a:r>
              <a:rPr lang="de-DE" dirty="0" smtClean="0"/>
              <a:t> </a:t>
            </a:r>
            <a:r>
              <a:rPr lang="de-DE" dirty="0"/>
              <a:t>after </a:t>
            </a:r>
            <a:r>
              <a:rPr lang="de-DE" dirty="0" err="1"/>
              <a:t>startup</a:t>
            </a:r>
            <a:r>
              <a:rPr lang="de-DE" dirty="0"/>
              <a:t>: </a:t>
            </a:r>
            <a:r>
              <a:rPr lang="de-DE" dirty="0" err="1"/>
              <a:t>embedded</a:t>
            </a:r>
            <a:r>
              <a:rPr lang="de-DE" dirty="0"/>
              <a:t> </a:t>
            </a:r>
            <a:r>
              <a:rPr lang="de-DE" dirty="0" err="1"/>
              <a:t>devices</a:t>
            </a:r>
            <a:endParaRPr lang="de-DE" dirty="0"/>
          </a:p>
          <a:p>
            <a:endParaRPr lang="de-A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92" y="2707545"/>
            <a:ext cx="66198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5698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Weak</a:t>
            </a:r>
            <a:r>
              <a:rPr lang="de-DE" dirty="0" smtClean="0"/>
              <a:t> RNG</a:t>
            </a:r>
          </a:p>
          <a:p>
            <a:pPr lvl="1"/>
            <a:r>
              <a:rPr lang="de-DE" dirty="0" smtClean="0"/>
              <a:t>Dual EC_DRBG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weak</a:t>
            </a:r>
            <a:r>
              <a:rPr lang="de-DE" dirty="0" smtClean="0"/>
              <a:t> (</a:t>
            </a:r>
            <a:r>
              <a:rPr lang="de-DE" dirty="0" err="1" smtClean="0"/>
              <a:t>slow</a:t>
            </a:r>
            <a:r>
              <a:rPr lang="de-DE" dirty="0" smtClean="0"/>
              <a:t>, </a:t>
            </a:r>
            <a:r>
              <a:rPr lang="de-DE" dirty="0" err="1" smtClean="0"/>
              <a:t>used</a:t>
            </a:r>
            <a:r>
              <a:rPr lang="de-DE" dirty="0" smtClean="0"/>
              <a:t> in RSA-</a:t>
            </a:r>
            <a:r>
              <a:rPr lang="de-DE" dirty="0" err="1" smtClean="0"/>
              <a:t>toolkit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Intel RNG </a:t>
            </a:r>
            <a:r>
              <a:rPr lang="de-DE" b="1" dirty="0" smtClean="0"/>
              <a:t>?</a:t>
            </a:r>
            <a:r>
              <a:rPr lang="de-DE" dirty="0" smtClean="0"/>
              <a:t> </a:t>
            </a:r>
            <a:r>
              <a:rPr lang="de-DE" dirty="0" err="1" smtClean="0"/>
              <a:t>Recommendation</a:t>
            </a:r>
            <a:r>
              <a:rPr lang="de-DE" dirty="0" smtClean="0"/>
              <a:t>: </a:t>
            </a:r>
            <a:r>
              <a:rPr lang="de-DE" dirty="0" err="1" smtClean="0"/>
              <a:t>add</a:t>
            </a:r>
            <a:r>
              <a:rPr lang="de-DE" dirty="0" smtClean="0"/>
              <a:t> System-</a:t>
            </a:r>
            <a:r>
              <a:rPr lang="de-DE" dirty="0" err="1" smtClean="0"/>
              <a:t>Entropy</a:t>
            </a:r>
            <a:r>
              <a:rPr lang="de-DE" dirty="0" smtClean="0"/>
              <a:t> (Network). </a:t>
            </a:r>
            <a:r>
              <a:rPr lang="de-DE" dirty="0" err="1" smtClean="0"/>
              <a:t>Entropy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goes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.</a:t>
            </a:r>
          </a:p>
          <a:p>
            <a:r>
              <a:rPr lang="de-DE" dirty="0" smtClean="0"/>
              <a:t>Tools (</a:t>
            </a:r>
            <a:r>
              <a:rPr lang="de-DE" dirty="0" err="1" smtClean="0"/>
              <a:t>eg</a:t>
            </a:r>
            <a:r>
              <a:rPr lang="de-DE" dirty="0" smtClean="0"/>
              <a:t>. </a:t>
            </a:r>
            <a:r>
              <a:rPr lang="de-DE" dirty="0" err="1" smtClean="0"/>
              <a:t>HaveGE</a:t>
            </a:r>
            <a:r>
              <a:rPr lang="de-DE" dirty="0" smtClean="0"/>
              <a:t> </a:t>
            </a:r>
            <a:r>
              <a:rPr lang="de-AT" sz="1800" dirty="0">
                <a:hlinkClick r:id="rId2"/>
              </a:rPr>
              <a:t>http://dl.acm.org/citation.cfm?id=945516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dirty="0" smtClean="0"/>
              <a:t>RTFM </a:t>
            </a:r>
          </a:p>
          <a:p>
            <a:pPr lvl="1"/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router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generated</a:t>
            </a:r>
            <a:endParaRPr lang="de-DE" dirty="0"/>
          </a:p>
          <a:p>
            <a:pPr lvl="1"/>
            <a:r>
              <a:rPr lang="de-DE" dirty="0" smtClean="0"/>
              <a:t>Default Keys ?</a:t>
            </a:r>
          </a:p>
          <a:p>
            <a:r>
              <a:rPr lang="de-DE" dirty="0" smtClean="0"/>
              <a:t>Re-</a:t>
            </a:r>
            <a:r>
              <a:rPr lang="de-DE" dirty="0" err="1" smtClean="0"/>
              <a:t>generate</a:t>
            </a:r>
            <a:r>
              <a:rPr lang="de-DE" dirty="0" smtClean="0"/>
              <a:t>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time </a:t>
            </a:r>
            <a:r>
              <a:rPr lang="de-DE" dirty="0" err="1"/>
              <a:t>to</a:t>
            </a:r>
            <a:r>
              <a:rPr lang="de-DE" dirty="0"/>
              <a:t> time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01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Attacks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306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rcRect t="5223" b="52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34288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Attacks</a:t>
            </a:r>
            <a:r>
              <a:rPr lang="de-DE" dirty="0" smtClean="0"/>
              <a:t> - BEAST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600" dirty="0" smtClean="0"/>
              <a:t>Browser </a:t>
            </a:r>
            <a:r>
              <a:rPr lang="en-US" sz="2600" dirty="0"/>
              <a:t>Exploit Against SSL/TLS (</a:t>
            </a:r>
            <a:r>
              <a:rPr lang="en-US" sz="2600" b="1" i="1" dirty="0"/>
              <a:t>BEAST</a:t>
            </a:r>
            <a:r>
              <a:rPr lang="en-US" sz="2600" dirty="0"/>
              <a:t>) </a:t>
            </a:r>
            <a:r>
              <a:rPr lang="en-US" sz="2600" dirty="0" smtClean="0"/>
              <a:t>attack</a:t>
            </a:r>
            <a:endParaRPr lang="de-DE" sz="2600" dirty="0" smtClean="0"/>
          </a:p>
          <a:p>
            <a:pPr marL="742950" lvl="2" indent="-342900"/>
            <a:r>
              <a:rPr lang="de-DE" dirty="0" err="1" smtClean="0"/>
              <a:t>Predict</a:t>
            </a:r>
            <a:r>
              <a:rPr lang="de-DE" dirty="0" smtClean="0"/>
              <a:t> IV </a:t>
            </a:r>
            <a:r>
              <a:rPr lang="de-DE" dirty="0" err="1" smtClean="0"/>
              <a:t>of</a:t>
            </a:r>
            <a:r>
              <a:rPr lang="de-DE" dirty="0" smtClean="0"/>
              <a:t> CBC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lvl="1"/>
            <a:r>
              <a:rPr lang="de-DE" dirty="0" smtClean="0"/>
              <a:t>Subsequent packet </a:t>
            </a:r>
            <a:r>
              <a:rPr lang="de-DE" dirty="0" err="1" smtClean="0"/>
              <a:t>use</a:t>
            </a:r>
            <a:r>
              <a:rPr lang="de-DE" dirty="0" smtClean="0"/>
              <a:t> IV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last </a:t>
            </a:r>
            <a:r>
              <a:rPr lang="de-DE" dirty="0" err="1" smtClean="0"/>
              <a:t>cyphertext</a:t>
            </a:r>
            <a:r>
              <a:rPr lang="de-DE" dirty="0" smtClean="0"/>
              <a:t> block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previous</a:t>
            </a:r>
            <a:r>
              <a:rPr lang="de-DE" dirty="0" smtClean="0"/>
              <a:t> packet</a:t>
            </a:r>
          </a:p>
          <a:p>
            <a:pPr lvl="1"/>
            <a:r>
              <a:rPr lang="de-DE" dirty="0"/>
              <a:t>Chosen </a:t>
            </a:r>
            <a:r>
              <a:rPr lang="de-DE" dirty="0" err="1"/>
              <a:t>Plaintext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 (</a:t>
            </a:r>
            <a:r>
              <a:rPr lang="de-DE" dirty="0" err="1"/>
              <a:t>eg</a:t>
            </a:r>
            <a:r>
              <a:rPr lang="de-DE" dirty="0"/>
              <a:t>. Cookie-name)</a:t>
            </a:r>
          </a:p>
          <a:p>
            <a:pPr lvl="1"/>
            <a:endParaRPr lang="de-DE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962" y="2213275"/>
            <a:ext cx="6107361" cy="233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50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Attacks</a:t>
            </a:r>
            <a:r>
              <a:rPr lang="de-DE" dirty="0"/>
              <a:t> - </a:t>
            </a:r>
            <a:r>
              <a:rPr lang="de-DE" dirty="0" smtClean="0"/>
              <a:t>CRIME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Compression Ratio Info-leak Made Easy (CRIME) </a:t>
            </a:r>
            <a:r>
              <a:rPr lang="en-US" dirty="0" smtClean="0"/>
              <a:t>attack</a:t>
            </a:r>
          </a:p>
          <a:p>
            <a:pPr lvl="1"/>
            <a:r>
              <a:rPr lang="en-US" sz="2400" dirty="0" err="1" smtClean="0"/>
              <a:t>Sidechannel</a:t>
            </a:r>
            <a:r>
              <a:rPr lang="en-US" sz="2400" dirty="0" smtClean="0"/>
              <a:t> attack</a:t>
            </a:r>
          </a:p>
          <a:p>
            <a:pPr lvl="1"/>
            <a:r>
              <a:rPr lang="en-US" sz="2400" dirty="0" smtClean="0"/>
              <a:t>Information based on compressed size of http requests</a:t>
            </a:r>
          </a:p>
          <a:p>
            <a:pPr lvl="1"/>
            <a:r>
              <a:rPr lang="en-US" sz="2400" dirty="0" smtClean="0"/>
              <a:t>MITM, </a:t>
            </a:r>
            <a:r>
              <a:rPr lang="en-US" sz="2400" dirty="0" err="1"/>
              <a:t>Bruteforce</a:t>
            </a:r>
            <a:r>
              <a:rPr lang="en-US" sz="2400" dirty="0"/>
              <a:t>: </a:t>
            </a:r>
            <a:r>
              <a:rPr lang="en-US" sz="2400" dirty="0" smtClean="0"/>
              <a:t>Client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to Browse to …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Compressed size smaller when </a:t>
            </a:r>
            <a:r>
              <a:rPr lang="en-US" sz="2400" dirty="0" err="1" smtClean="0"/>
              <a:t>secretcookie</a:t>
            </a:r>
            <a:r>
              <a:rPr lang="en-US" sz="2400" dirty="0" smtClean="0"/>
              <a:t> correct.</a:t>
            </a:r>
          </a:p>
          <a:p>
            <a:pPr lvl="1"/>
            <a:endParaRPr lang="en-US" sz="2400" dirty="0"/>
          </a:p>
          <a:p>
            <a:pPr lvl="1"/>
            <a:endParaRPr lang="de-AT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824" y="3995480"/>
            <a:ext cx="7244608" cy="117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196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12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thoughts</a:t>
            </a:r>
            <a:r>
              <a:rPr lang="de-DE" dirty="0" smtClean="0"/>
              <a:t> on </a:t>
            </a:r>
            <a:r>
              <a:rPr lang="de-DE" dirty="0" err="1" smtClean="0"/>
              <a:t>settings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General</a:t>
            </a:r>
          </a:p>
          <a:p>
            <a:pPr lvl="1"/>
            <a:r>
              <a:rPr lang="de-DE" sz="2200" dirty="0" err="1"/>
              <a:t>Disable</a:t>
            </a:r>
            <a:r>
              <a:rPr lang="de-DE" sz="2200" dirty="0"/>
              <a:t> SSL 2.0 (</a:t>
            </a:r>
            <a:r>
              <a:rPr lang="de-DE" sz="2200" dirty="0" err="1"/>
              <a:t>weak</a:t>
            </a:r>
            <a:r>
              <a:rPr lang="de-DE" sz="2200" dirty="0"/>
              <a:t> </a:t>
            </a:r>
            <a:r>
              <a:rPr lang="de-DE" sz="2200" dirty="0" err="1"/>
              <a:t>algorithms</a:t>
            </a:r>
            <a:r>
              <a:rPr lang="de-DE" sz="2200" dirty="0"/>
              <a:t>)</a:t>
            </a:r>
          </a:p>
          <a:p>
            <a:pPr lvl="1"/>
            <a:r>
              <a:rPr lang="de-DE" sz="2200" dirty="0" err="1"/>
              <a:t>Disable</a:t>
            </a:r>
            <a:r>
              <a:rPr lang="de-DE" sz="2200" dirty="0"/>
              <a:t> SSL 3.0 (BEAST </a:t>
            </a:r>
            <a:r>
              <a:rPr lang="de-DE" sz="2200" dirty="0" err="1"/>
              <a:t>vs</a:t>
            </a:r>
            <a:r>
              <a:rPr lang="de-DE" sz="2200" dirty="0"/>
              <a:t> IE/XP)</a:t>
            </a:r>
          </a:p>
          <a:p>
            <a:pPr lvl="1"/>
            <a:r>
              <a:rPr lang="de-DE" sz="2200" dirty="0" err="1"/>
              <a:t>Enable</a:t>
            </a:r>
            <a:r>
              <a:rPr lang="de-DE" sz="2200" dirty="0"/>
              <a:t> TLS 1.0 </a:t>
            </a:r>
            <a:r>
              <a:rPr lang="de-DE" sz="2200" dirty="0" err="1"/>
              <a:t>or</a:t>
            </a:r>
            <a:r>
              <a:rPr lang="de-DE" sz="2200" dirty="0"/>
              <a:t> </a:t>
            </a:r>
            <a:r>
              <a:rPr lang="de-DE" sz="2200" dirty="0" err="1"/>
              <a:t>better</a:t>
            </a:r>
            <a:endParaRPr lang="de-DE" sz="2200" dirty="0"/>
          </a:p>
          <a:p>
            <a:pPr lvl="1"/>
            <a:r>
              <a:rPr lang="de-DE" sz="2200" dirty="0" err="1"/>
              <a:t>Disable</a:t>
            </a:r>
            <a:r>
              <a:rPr lang="de-DE" sz="2200" dirty="0"/>
              <a:t> TLS-</a:t>
            </a:r>
            <a:r>
              <a:rPr lang="de-DE" sz="2200" dirty="0" err="1"/>
              <a:t>Compression</a:t>
            </a:r>
            <a:r>
              <a:rPr lang="de-DE" sz="2200" dirty="0"/>
              <a:t> (SSL-CRIME </a:t>
            </a:r>
            <a:r>
              <a:rPr lang="de-DE" sz="2200" dirty="0" err="1"/>
              <a:t>Attack</a:t>
            </a:r>
            <a:r>
              <a:rPr lang="de-DE" sz="2200" dirty="0"/>
              <a:t>)</a:t>
            </a:r>
          </a:p>
          <a:p>
            <a:pPr lvl="1"/>
            <a:r>
              <a:rPr lang="de-DE" sz="2200" dirty="0" err="1"/>
              <a:t>Implement</a:t>
            </a:r>
            <a:r>
              <a:rPr lang="de-DE" sz="2200" dirty="0"/>
              <a:t> HSTS (HTTP </a:t>
            </a:r>
            <a:r>
              <a:rPr lang="de-DE" sz="2200" dirty="0" err="1"/>
              <a:t>Strict</a:t>
            </a:r>
            <a:r>
              <a:rPr lang="de-DE" sz="2200" dirty="0"/>
              <a:t> Transport Security)</a:t>
            </a:r>
          </a:p>
          <a:p>
            <a:r>
              <a:rPr lang="de-DE" dirty="0" smtClean="0"/>
              <a:t>Variant A: </a:t>
            </a:r>
            <a:r>
              <a:rPr lang="de-DE" dirty="0" err="1" smtClean="0"/>
              <a:t>fewer</a:t>
            </a:r>
            <a:r>
              <a:rPr lang="de-DE" dirty="0" smtClean="0"/>
              <a:t> </a:t>
            </a:r>
            <a:r>
              <a:rPr lang="de-DE" dirty="0" err="1" smtClean="0"/>
              <a:t>supported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endParaRPr lang="de-DE" dirty="0" smtClean="0"/>
          </a:p>
          <a:p>
            <a:r>
              <a:rPr lang="de-DE" dirty="0" smtClean="0"/>
              <a:t>Variant B: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r>
              <a:rPr lang="de-DE" dirty="0" smtClean="0"/>
              <a:t>, </a:t>
            </a:r>
            <a:r>
              <a:rPr lang="de-DE" dirty="0" err="1" smtClean="0"/>
              <a:t>weaker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1068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 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’</a:t>
            </a:r>
            <a:r>
              <a:rPr lang="de-DE" dirty="0">
                <a:solidFill>
                  <a:srgbClr val="FF0000"/>
                </a:solidFill>
              </a:rPr>
              <a:t>E</a:t>
            </a:r>
            <a:r>
              <a:rPr lang="de-DE" dirty="0"/>
              <a:t>ECDH+aRSA+AES256:EDH+aRSA+AES256:!SSLv3’ 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r>
              <a:rPr lang="de-DE" b="1" dirty="0" err="1" smtClean="0"/>
              <a:t>Compatibility</a:t>
            </a:r>
            <a:r>
              <a:rPr lang="de-DE" dirty="0" smtClean="0"/>
              <a:t>: </a:t>
            </a:r>
          </a:p>
          <a:p>
            <a:pPr marL="0" indent="0">
              <a:buNone/>
            </a:pP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clients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support TLS1.2 are </a:t>
            </a:r>
            <a:r>
              <a:rPr lang="de-DE" dirty="0" err="1"/>
              <a:t>covered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cipher</a:t>
            </a:r>
            <a:r>
              <a:rPr lang="de-DE" dirty="0"/>
              <a:t> </a:t>
            </a:r>
            <a:r>
              <a:rPr lang="de-DE" dirty="0" err="1"/>
              <a:t>suites</a:t>
            </a:r>
            <a:r>
              <a:rPr lang="de-DE" dirty="0"/>
              <a:t> (Chrome 30, </a:t>
            </a:r>
            <a:r>
              <a:rPr lang="de-DE" dirty="0" err="1"/>
              <a:t>Win</a:t>
            </a:r>
            <a:r>
              <a:rPr lang="de-DE" dirty="0"/>
              <a:t> 7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Win</a:t>
            </a:r>
            <a:r>
              <a:rPr lang="de-DE" dirty="0"/>
              <a:t> </a:t>
            </a:r>
            <a:r>
              <a:rPr lang="de-DE" dirty="0" smtClean="0"/>
              <a:t>8.1, </a:t>
            </a:r>
            <a:r>
              <a:rPr lang="de-DE" dirty="0"/>
              <a:t>Opera 17, </a:t>
            </a:r>
            <a:r>
              <a:rPr lang="de-DE" dirty="0" err="1"/>
              <a:t>OpenSSL</a:t>
            </a:r>
            <a:r>
              <a:rPr lang="de-DE" dirty="0"/>
              <a:t> ≥ 1.0.1e, Safari 6 / </a:t>
            </a:r>
            <a:r>
              <a:rPr lang="de-DE" dirty="0" err="1"/>
              <a:t>iOS</a:t>
            </a:r>
            <a:r>
              <a:rPr lang="de-DE" dirty="0"/>
              <a:t> 6.0.1, Safari 7 / OS X 10.9) </a:t>
            </a:r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09" y="2337415"/>
            <a:ext cx="7686582" cy="146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79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 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weaker</a:t>
            </a:r>
            <a:r>
              <a:rPr lang="de-DE" dirty="0"/>
              <a:t> </a:t>
            </a:r>
            <a:r>
              <a:rPr lang="de-DE" dirty="0" err="1"/>
              <a:t>ciphers</a:t>
            </a:r>
            <a:r>
              <a:rPr lang="de-DE" dirty="0"/>
              <a:t>,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clients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9000"/>
            <a:ext cx="9144000" cy="371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98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 B: </a:t>
            </a:r>
            <a:r>
              <a:rPr lang="de-DE" dirty="0" err="1" smtClean="0"/>
              <a:t>Compatibility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678" y="1179885"/>
            <a:ext cx="6502408" cy="5315610"/>
          </a:xfrm>
          <a:prstGeom prst="rect">
            <a:avLst/>
          </a:prstGeom>
        </p:spPr>
      </p:pic>
      <p:sp>
        <p:nvSpPr>
          <p:cNvPr id="9" name="Ovale Legende 8"/>
          <p:cNvSpPr/>
          <p:nvPr/>
        </p:nvSpPr>
        <p:spPr>
          <a:xfrm>
            <a:off x="3816766" y="2411506"/>
            <a:ext cx="2852377" cy="645459"/>
          </a:xfrm>
          <a:prstGeom prst="wedgeEllipseCallout">
            <a:avLst>
              <a:gd name="adj1" fmla="val -67549"/>
              <a:gd name="adj2" fmla="val 5443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End-of-</a:t>
            </a:r>
            <a:r>
              <a:rPr lang="de-DE" dirty="0" err="1" smtClean="0"/>
              <a:t>life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1993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Choosing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string</a:t>
            </a:r>
            <a:r>
              <a:rPr lang="de-DE" dirty="0" smtClean="0"/>
              <a:t>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Rolling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</a:t>
            </a:r>
            <a:r>
              <a:rPr lang="de-DE" dirty="0" smtClean="0"/>
              <a:t> </a:t>
            </a:r>
            <a:r>
              <a:rPr lang="de-DE" dirty="0" err="1" smtClean="0"/>
              <a:t>string</a:t>
            </a:r>
            <a:r>
              <a:rPr lang="de-DE" dirty="0" smtClean="0"/>
              <a:t> </a:t>
            </a:r>
            <a:r>
              <a:rPr lang="de-DE" dirty="0" err="1" smtClean="0"/>
              <a:t>involves</a:t>
            </a:r>
            <a:r>
              <a:rPr lang="de-DE" dirty="0" smtClean="0"/>
              <a:t> a trade-off </a:t>
            </a:r>
            <a:r>
              <a:rPr lang="de-DE" dirty="0" err="1" smtClean="0"/>
              <a:t>between</a:t>
            </a:r>
            <a:r>
              <a:rPr lang="de-DE" dirty="0"/>
              <a:t>:</a:t>
            </a:r>
            <a:endParaRPr lang="de-DE" dirty="0" smtClean="0"/>
          </a:p>
          <a:p>
            <a:pPr lvl="1"/>
            <a:r>
              <a:rPr lang="de-DE" dirty="0" err="1" smtClean="0"/>
              <a:t>Compatibility</a:t>
            </a:r>
            <a:r>
              <a:rPr lang="de-DE" dirty="0" smtClean="0"/>
              <a:t> (server &lt;-&gt; </a:t>
            </a:r>
            <a:r>
              <a:rPr lang="de-DE" dirty="0" err="1" smtClean="0"/>
              <a:t>client</a:t>
            </a:r>
            <a:r>
              <a:rPr lang="de-DE" dirty="0" smtClean="0"/>
              <a:t>), vs.</a:t>
            </a:r>
          </a:p>
          <a:p>
            <a:pPr lvl="1"/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weak</a:t>
            </a:r>
            <a:r>
              <a:rPr lang="de-DE" dirty="0"/>
              <a:t> </a:t>
            </a:r>
            <a:r>
              <a:rPr lang="de-DE" dirty="0" err="1"/>
              <a:t>ciphers</a:t>
            </a:r>
            <a:r>
              <a:rPr lang="de-DE" dirty="0"/>
              <a:t>/</a:t>
            </a:r>
            <a:r>
              <a:rPr lang="de-DE" dirty="0" err="1"/>
              <a:t>hashes</a:t>
            </a:r>
            <a:r>
              <a:rPr lang="de-DE" dirty="0"/>
              <a:t>/</a:t>
            </a:r>
            <a:r>
              <a:rPr lang="de-DE" dirty="0" smtClean="0"/>
              <a:t>MACs</a:t>
            </a:r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choice</a:t>
            </a:r>
            <a:r>
              <a:rPr lang="de-DE" dirty="0" smtClean="0"/>
              <a:t> ECC </a:t>
            </a:r>
            <a:r>
              <a:rPr lang="de-DE" dirty="0" err="1" smtClean="0"/>
              <a:t>or</a:t>
            </a:r>
            <a:r>
              <a:rPr lang="de-DE" dirty="0" smtClean="0"/>
              <a:t> not, vs.</a:t>
            </a:r>
          </a:p>
          <a:p>
            <a:pPr lvl="1"/>
            <a:r>
              <a:rPr lang="de-DE" dirty="0" smtClean="0"/>
              <a:t>Support </a:t>
            </a:r>
            <a:r>
              <a:rPr lang="de-DE" dirty="0" err="1" smtClean="0"/>
              <a:t>by</a:t>
            </a:r>
            <a:r>
              <a:rPr lang="de-DE" dirty="0" smtClean="0"/>
              <a:t> different </a:t>
            </a:r>
            <a:r>
              <a:rPr lang="de-DE" dirty="0" err="1" smtClean="0"/>
              <a:t>ssl</a:t>
            </a:r>
            <a:r>
              <a:rPr lang="de-DE" dirty="0" smtClean="0"/>
              <a:t> </a:t>
            </a:r>
            <a:r>
              <a:rPr lang="de-DE" dirty="0" err="1" smtClean="0"/>
              <a:t>libs</a:t>
            </a:r>
            <a:r>
              <a:rPr lang="de-DE" dirty="0" smtClean="0"/>
              <a:t> (</a:t>
            </a:r>
            <a:r>
              <a:rPr lang="de-DE" dirty="0" err="1" smtClean="0"/>
              <a:t>gnutls</a:t>
            </a:r>
            <a:r>
              <a:rPr lang="de-DE" dirty="0" smtClean="0"/>
              <a:t>, openssl,...) vs.</a:t>
            </a:r>
          </a:p>
          <a:p>
            <a:pPr lvl="1"/>
            <a:r>
              <a:rPr lang="de-DE" dirty="0" smtClean="0"/>
              <a:t>Different </a:t>
            </a:r>
            <a:r>
              <a:rPr lang="de-DE" dirty="0" err="1" smtClean="0"/>
              <a:t>versions</a:t>
            </a:r>
            <a:r>
              <a:rPr lang="de-DE" dirty="0" smtClean="0"/>
              <a:t> of </a:t>
            </a:r>
            <a:r>
              <a:rPr lang="de-DE" dirty="0" err="1" smtClean="0"/>
              <a:t>ssl</a:t>
            </a:r>
            <a:r>
              <a:rPr lang="de-DE" dirty="0" smtClean="0"/>
              <a:t> </a:t>
            </a:r>
            <a:r>
              <a:rPr lang="de-DE" dirty="0" err="1" smtClean="0"/>
              <a:t>libs</a:t>
            </a:r>
            <a:endParaRPr lang="de-DE" dirty="0" smtClean="0"/>
          </a:p>
          <a:p>
            <a:r>
              <a:rPr lang="de-DE" dirty="0" smtClean="0"/>
              <a:t>In </a:t>
            </a:r>
            <a:r>
              <a:rPr lang="de-DE" dirty="0" err="1" smtClean="0"/>
              <a:t>case</a:t>
            </a:r>
            <a:r>
              <a:rPr lang="de-DE" dirty="0" smtClean="0"/>
              <a:t> of </a:t>
            </a:r>
            <a:r>
              <a:rPr lang="de-DE" dirty="0" err="1" smtClean="0"/>
              <a:t>ssl</a:t>
            </a:r>
            <a:r>
              <a:rPr lang="de-DE" dirty="0" smtClean="0"/>
              <a:t> </a:t>
            </a:r>
            <a:r>
              <a:rPr lang="de-DE" dirty="0" err="1" smtClean="0"/>
              <a:t>lib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 </a:t>
            </a:r>
            <a:r>
              <a:rPr lang="de-DE" dirty="0" err="1" smtClean="0"/>
              <a:t>issues</a:t>
            </a:r>
            <a:r>
              <a:rPr lang="de-DE" dirty="0" smtClean="0"/>
              <a:t>: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re-compile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whole</a:t>
            </a:r>
            <a:r>
              <a:rPr lang="de-DE" dirty="0" smtClean="0"/>
              <a:t> server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newer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/>
              <a:t>aware</a:t>
            </a:r>
            <a:r>
              <a:rPr lang="de-DE" dirty="0"/>
              <a:t> of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choosing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cipher</a:t>
            </a:r>
            <a:r>
              <a:rPr lang="de-DE" dirty="0"/>
              <a:t> </a:t>
            </a:r>
            <a:r>
              <a:rPr lang="de-DE" dirty="0" err="1"/>
              <a:t>suite</a:t>
            </a:r>
            <a:endParaRPr lang="de-DE" dirty="0"/>
          </a:p>
          <a:p>
            <a:pPr marL="457200" lvl="1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86823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Choosing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string</a:t>
            </a:r>
            <a:r>
              <a:rPr lang="de-DE" dirty="0" smtClean="0"/>
              <a:t>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Complexity</a:t>
            </a:r>
            <a:endParaRPr lang="de-DE" dirty="0" smtClean="0"/>
          </a:p>
          <a:p>
            <a:r>
              <a:rPr lang="de-DE" dirty="0" smtClean="0"/>
              <a:t>Multi-dimensional </a:t>
            </a:r>
            <a:br>
              <a:rPr lang="de-DE" dirty="0" smtClean="0"/>
            </a:br>
            <a:r>
              <a:rPr lang="de-DE" dirty="0" err="1" smtClean="0"/>
              <a:t>optimisation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err="1" smtClean="0"/>
              <a:t>Consider</a:t>
            </a:r>
            <a:r>
              <a:rPr lang="de-DE" dirty="0" smtClean="0"/>
              <a:t> strong alternatives</a:t>
            </a:r>
            <a:br>
              <a:rPr lang="de-DE" dirty="0" smtClean="0"/>
            </a:br>
            <a:r>
              <a:rPr lang="de-DE" dirty="0" err="1" smtClean="0"/>
              <a:t>to</a:t>
            </a:r>
            <a:r>
              <a:rPr lang="de-DE" dirty="0" smtClean="0"/>
              <a:t> de-facto </a:t>
            </a:r>
            <a:r>
              <a:rPr lang="de-DE" dirty="0" err="1" smtClean="0"/>
              <a:t>standards</a:t>
            </a:r>
            <a:endParaRPr lang="de-DE" dirty="0"/>
          </a:p>
          <a:p>
            <a:r>
              <a:rPr lang="de-DE" dirty="0" smtClean="0"/>
              <a:t>Potential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r>
              <a:rPr lang="de-DE" dirty="0" smtClean="0"/>
              <a:t>: </a:t>
            </a:r>
            <a:r>
              <a:rPr lang="de-DE" dirty="0" err="1" smtClean="0"/>
              <a:t>generator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r>
              <a:rPr lang="de-DE" dirty="0" smtClean="0"/>
              <a:t>?</a:t>
            </a:r>
          </a:p>
          <a:p>
            <a:endParaRPr lang="de-DE" dirty="0" smtClean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198" y="1417638"/>
            <a:ext cx="3072602" cy="21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80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752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give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anything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home</a:t>
            </a:r>
            <a:r>
              <a:rPr lang="de-DE" dirty="0" smtClean="0"/>
              <a:t>,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fight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945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so </a:t>
            </a:r>
            <a:r>
              <a:rPr lang="de-DE" dirty="0" err="1" smtClean="0"/>
              <a:t>far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Web server: Apache, </a:t>
            </a:r>
            <a:r>
              <a:rPr lang="de-DE" dirty="0" err="1" smtClean="0"/>
              <a:t>nginx</a:t>
            </a:r>
            <a:r>
              <a:rPr lang="de-DE" dirty="0" smtClean="0"/>
              <a:t>, MS IIS, </a:t>
            </a:r>
            <a:r>
              <a:rPr lang="de-DE" dirty="0" err="1" smtClean="0"/>
              <a:t>lighttpd</a:t>
            </a:r>
            <a:endParaRPr lang="de-DE" dirty="0"/>
          </a:p>
          <a:p>
            <a:r>
              <a:rPr lang="de-DE" dirty="0" smtClean="0"/>
              <a:t>Mail: </a:t>
            </a:r>
            <a:r>
              <a:rPr lang="de-DE" dirty="0" err="1" smtClean="0"/>
              <a:t>Dovecot</a:t>
            </a:r>
            <a:r>
              <a:rPr lang="de-DE" dirty="0" smtClean="0"/>
              <a:t>, </a:t>
            </a:r>
            <a:r>
              <a:rPr lang="de-DE" dirty="0" err="1" smtClean="0"/>
              <a:t>cyrus</a:t>
            </a:r>
            <a:r>
              <a:rPr lang="de-DE" dirty="0" smtClean="0"/>
              <a:t>, </a:t>
            </a:r>
            <a:r>
              <a:rPr lang="de-DE" dirty="0" err="1" smtClean="0"/>
              <a:t>Postfix</a:t>
            </a:r>
            <a:r>
              <a:rPr lang="de-DE" dirty="0" smtClean="0"/>
              <a:t>, </a:t>
            </a:r>
            <a:r>
              <a:rPr lang="de-DE" dirty="0" err="1" smtClean="0"/>
              <a:t>Exim</a:t>
            </a:r>
            <a:endParaRPr lang="de-DE" dirty="0" smtClean="0">
              <a:solidFill>
                <a:srgbClr val="FF6600"/>
              </a:solidFill>
            </a:endParaRPr>
          </a:p>
          <a:p>
            <a:r>
              <a:rPr lang="de-DE" dirty="0" smtClean="0">
                <a:solidFill>
                  <a:srgbClr val="000000"/>
                </a:solidFill>
              </a:rPr>
              <a:t>DBs:</a:t>
            </a:r>
            <a:r>
              <a:rPr lang="de-DE" dirty="0" smtClean="0"/>
              <a:t> Mysql, Oracle, </a:t>
            </a:r>
            <a:r>
              <a:rPr lang="de-DE" dirty="0" err="1" smtClean="0"/>
              <a:t>Postgresql</a:t>
            </a:r>
            <a:r>
              <a:rPr lang="de-DE" dirty="0" smtClean="0"/>
              <a:t>, DB2</a:t>
            </a:r>
          </a:p>
          <a:p>
            <a:r>
              <a:rPr lang="de-DE" dirty="0" smtClean="0"/>
              <a:t>VPN: </a:t>
            </a:r>
            <a:r>
              <a:rPr lang="de-DE" dirty="0" err="1" smtClean="0"/>
              <a:t>OpenVPN</a:t>
            </a:r>
            <a:r>
              <a:rPr lang="de-DE" dirty="0" smtClean="0"/>
              <a:t>, IPSec, Checkpoint, ...</a:t>
            </a:r>
          </a:p>
          <a:p>
            <a:r>
              <a:rPr lang="de-DE" dirty="0" err="1" smtClean="0">
                <a:solidFill>
                  <a:srgbClr val="000000"/>
                </a:solidFill>
              </a:rPr>
              <a:t>Proxies</a:t>
            </a:r>
            <a:r>
              <a:rPr lang="de-DE" dirty="0" smtClean="0">
                <a:solidFill>
                  <a:srgbClr val="000000"/>
                </a:solidFill>
              </a:rPr>
              <a:t>: </a:t>
            </a:r>
            <a:r>
              <a:rPr lang="de-DE" dirty="0" err="1" smtClean="0">
                <a:solidFill>
                  <a:srgbClr val="000000"/>
                </a:solidFill>
              </a:rPr>
              <a:t>Squid</a:t>
            </a:r>
            <a:r>
              <a:rPr lang="de-DE" dirty="0" smtClean="0">
                <a:solidFill>
                  <a:srgbClr val="000000"/>
                </a:solidFill>
              </a:rPr>
              <a:t>, Pound</a:t>
            </a:r>
          </a:p>
          <a:p>
            <a:r>
              <a:rPr lang="de-DE" dirty="0" err="1" smtClean="0">
                <a:solidFill>
                  <a:srgbClr val="000000"/>
                </a:solidFill>
              </a:rPr>
              <a:t>GnuPG</a:t>
            </a:r>
            <a:endParaRPr lang="de-DE" dirty="0" smtClean="0">
              <a:solidFill>
                <a:srgbClr val="000000"/>
              </a:solidFill>
            </a:endParaRPr>
          </a:p>
          <a:p>
            <a:r>
              <a:rPr lang="de-DE" dirty="0" smtClean="0">
                <a:solidFill>
                  <a:srgbClr val="000000"/>
                </a:solidFill>
              </a:rPr>
              <a:t>SSH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IM </a:t>
            </a:r>
            <a:r>
              <a:rPr lang="de-DE" dirty="0" err="1" smtClean="0">
                <a:solidFill>
                  <a:srgbClr val="000000"/>
                </a:solidFill>
              </a:rPr>
              <a:t>servers</a:t>
            </a:r>
            <a:r>
              <a:rPr lang="de-DE" dirty="0" smtClean="0">
                <a:solidFill>
                  <a:srgbClr val="000000"/>
                </a:solidFill>
              </a:rPr>
              <a:t> (</a:t>
            </a:r>
            <a:r>
              <a:rPr lang="de-DE" dirty="0" err="1" smtClean="0">
                <a:solidFill>
                  <a:srgbClr val="000000"/>
                </a:solidFill>
              </a:rPr>
              <a:t>jabber</a:t>
            </a:r>
            <a:r>
              <a:rPr lang="de-DE" dirty="0" smtClean="0">
                <a:solidFill>
                  <a:srgbClr val="000000"/>
                </a:solidFill>
              </a:rPr>
              <a:t>, </a:t>
            </a:r>
            <a:r>
              <a:rPr lang="de-DE" dirty="0" err="1" smtClean="0">
                <a:solidFill>
                  <a:srgbClr val="000000"/>
                </a:solidFill>
              </a:rPr>
              <a:t>irc</a:t>
            </a:r>
            <a:r>
              <a:rPr lang="de-DE" dirty="0" smtClean="0">
                <a:solidFill>
                  <a:srgbClr val="000000"/>
                </a:solidFill>
              </a:rPr>
              <a:t>)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670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FF6600"/>
                </a:solidFill>
              </a:rPr>
              <a:t>Mail: </a:t>
            </a:r>
            <a:r>
              <a:rPr lang="de-DE" dirty="0" smtClean="0">
                <a:solidFill>
                  <a:srgbClr val="FF6600"/>
                </a:solidFill>
              </a:rPr>
              <a:t>Exchange</a:t>
            </a:r>
          </a:p>
          <a:p>
            <a:r>
              <a:rPr lang="de-DE" dirty="0" smtClean="0">
                <a:solidFill>
                  <a:srgbClr val="FF6600"/>
                </a:solidFill>
              </a:rPr>
              <a:t>SIP</a:t>
            </a:r>
          </a:p>
          <a:p>
            <a:r>
              <a:rPr lang="de-DE" dirty="0" smtClean="0">
                <a:solidFill>
                  <a:srgbClr val="FF6600"/>
                </a:solidFill>
              </a:rPr>
              <a:t>RDP</a:t>
            </a:r>
          </a:p>
          <a:p>
            <a:endParaRPr lang="de-DE" dirty="0" smtClean="0">
              <a:solidFill>
                <a:srgbClr val="FF6600"/>
              </a:solidFill>
            </a:endParaRPr>
          </a:p>
          <a:p>
            <a:r>
              <a:rPr lang="de-DE" dirty="0" err="1" smtClean="0">
                <a:solidFill>
                  <a:srgbClr val="FF6600"/>
                </a:solidFill>
              </a:rPr>
              <a:t>Everything</a:t>
            </a:r>
            <a:r>
              <a:rPr lang="de-DE" dirty="0" smtClean="0">
                <a:solidFill>
                  <a:srgbClr val="FF6600"/>
                </a:solidFill>
              </a:rPr>
              <a:t> </a:t>
            </a:r>
            <a:r>
              <a:rPr lang="de-DE" dirty="0" err="1" smtClean="0">
                <a:solidFill>
                  <a:srgbClr val="FF6600"/>
                </a:solidFill>
              </a:rPr>
              <a:t>as</a:t>
            </a:r>
            <a:r>
              <a:rPr lang="de-DE" dirty="0" smtClean="0">
                <a:solidFill>
                  <a:srgbClr val="FF6600"/>
                </a:solidFill>
              </a:rPr>
              <a:t> HTML (</a:t>
            </a:r>
            <a:r>
              <a:rPr lang="de-DE" dirty="0" err="1" smtClean="0">
                <a:solidFill>
                  <a:srgbClr val="FF6600"/>
                </a:solidFill>
              </a:rPr>
              <a:t>easier</a:t>
            </a:r>
            <a:r>
              <a:rPr lang="de-DE" dirty="0" smtClean="0">
                <a:solidFill>
                  <a:srgbClr val="FF6600"/>
                </a:solidFill>
              </a:rPr>
              <a:t> </a:t>
            </a:r>
            <a:r>
              <a:rPr lang="de-DE" dirty="0" err="1" smtClean="0">
                <a:solidFill>
                  <a:srgbClr val="FF6600"/>
                </a:solidFill>
              </a:rPr>
              <a:t>to</a:t>
            </a:r>
            <a:r>
              <a:rPr lang="de-DE" dirty="0" smtClean="0">
                <a:solidFill>
                  <a:srgbClr val="FF6600"/>
                </a:solidFill>
              </a:rPr>
              <a:t> </a:t>
            </a:r>
            <a:r>
              <a:rPr lang="de-DE" dirty="0" err="1" smtClean="0">
                <a:solidFill>
                  <a:srgbClr val="FF6600"/>
                </a:solidFill>
              </a:rPr>
              <a:t>copy</a:t>
            </a:r>
            <a:r>
              <a:rPr lang="de-DE" dirty="0" smtClean="0">
                <a:solidFill>
                  <a:srgbClr val="FF6600"/>
                </a:solidFill>
              </a:rPr>
              <a:t> &amp; </a:t>
            </a:r>
            <a:r>
              <a:rPr lang="de-DE" dirty="0" err="1" smtClean="0">
                <a:solidFill>
                  <a:srgbClr val="FF6600"/>
                </a:solidFill>
              </a:rPr>
              <a:t>paste</a:t>
            </a:r>
            <a:r>
              <a:rPr lang="de-DE" dirty="0" smtClean="0">
                <a:solidFill>
                  <a:srgbClr val="FF6600"/>
                </a:solidFill>
              </a:rPr>
              <a:t>)</a:t>
            </a:r>
          </a:p>
          <a:p>
            <a:r>
              <a:rPr lang="de-DE" dirty="0" err="1" smtClean="0">
                <a:solidFill>
                  <a:srgbClr val="FF6600"/>
                </a:solidFill>
              </a:rPr>
              <a:t>Config</a:t>
            </a:r>
            <a:r>
              <a:rPr lang="de-DE" dirty="0" smtClean="0">
                <a:solidFill>
                  <a:srgbClr val="FF6600"/>
                </a:solidFill>
              </a:rPr>
              <a:t> </a:t>
            </a:r>
            <a:r>
              <a:rPr lang="de-DE" dirty="0" err="1" smtClean="0">
                <a:solidFill>
                  <a:srgbClr val="FF6600"/>
                </a:solidFill>
              </a:rPr>
              <a:t>generator</a:t>
            </a:r>
            <a:r>
              <a:rPr lang="de-DE" dirty="0" smtClean="0">
                <a:solidFill>
                  <a:srgbClr val="FF6600"/>
                </a:solidFill>
              </a:rPr>
              <a:t> on </a:t>
            </a:r>
            <a:r>
              <a:rPr lang="de-DE" dirty="0" err="1" smtClean="0">
                <a:solidFill>
                  <a:srgbClr val="FF6600"/>
                </a:solidFill>
              </a:rPr>
              <a:t>the</a:t>
            </a:r>
            <a:r>
              <a:rPr lang="de-DE" dirty="0" smtClean="0">
                <a:solidFill>
                  <a:srgbClr val="FF6600"/>
                </a:solidFill>
              </a:rPr>
              <a:t> </a:t>
            </a:r>
            <a:r>
              <a:rPr lang="de-DE" dirty="0" err="1" smtClean="0">
                <a:solidFill>
                  <a:srgbClr val="FF6600"/>
                </a:solidFill>
              </a:rPr>
              <a:t>website</a:t>
            </a:r>
            <a:endParaRPr lang="de-DE" dirty="0" smtClean="0">
              <a:solidFill>
                <a:srgbClr val="FF6600"/>
              </a:solidFill>
            </a:endParaRPr>
          </a:p>
          <a:p>
            <a:endParaRPr lang="de-DE" dirty="0" smtClean="0">
              <a:solidFill>
                <a:srgbClr val="FF6600"/>
              </a:solidFill>
            </a:endParaRPr>
          </a:p>
          <a:p>
            <a:endParaRPr lang="de-DE" dirty="0">
              <a:solidFill>
                <a:srgbClr val="FF6600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8012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: Apache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Selecting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suites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Additionally</a:t>
            </a:r>
            <a:r>
              <a:rPr lang="de-DE" dirty="0" smtClean="0"/>
              <a:t>: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70" y="2272250"/>
            <a:ext cx="7561660" cy="2296212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70" y="5182155"/>
            <a:ext cx="7561660" cy="1313340"/>
          </a:xfrm>
          <a:prstGeom prst="rect">
            <a:avLst/>
          </a:prstGeom>
        </p:spPr>
      </p:pic>
      <p:sp>
        <p:nvSpPr>
          <p:cNvPr id="7" name="Ring 6"/>
          <p:cNvSpPr/>
          <p:nvPr/>
        </p:nvSpPr>
        <p:spPr>
          <a:xfrm>
            <a:off x="2779505" y="4268357"/>
            <a:ext cx="749530" cy="406014"/>
          </a:xfrm>
          <a:prstGeom prst="donut">
            <a:avLst>
              <a:gd name="adj" fmla="val 961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Ring 8"/>
          <p:cNvSpPr/>
          <p:nvPr/>
        </p:nvSpPr>
        <p:spPr>
          <a:xfrm>
            <a:off x="6547973" y="4268357"/>
            <a:ext cx="1696852" cy="406014"/>
          </a:xfrm>
          <a:prstGeom prst="donut">
            <a:avLst>
              <a:gd name="adj" fmla="val 961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37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Testing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773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? - Tools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o</a:t>
            </a:r>
            <a:r>
              <a:rPr lang="de-DE" dirty="0" smtClean="0"/>
              <a:t>penssl </a:t>
            </a:r>
            <a:r>
              <a:rPr lang="de-DE" dirty="0" err="1" smtClean="0"/>
              <a:t>s_client</a:t>
            </a:r>
            <a:r>
              <a:rPr lang="de-DE" dirty="0" smtClean="0"/>
              <a:t>  (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gnutls</a:t>
            </a:r>
            <a:r>
              <a:rPr lang="de-DE" dirty="0" smtClean="0"/>
              <a:t>-cli)</a:t>
            </a:r>
          </a:p>
          <a:p>
            <a:r>
              <a:rPr lang="de-DE" dirty="0" err="1" smtClean="0"/>
              <a:t>ssllabs.com</a:t>
            </a:r>
            <a:r>
              <a:rPr lang="de-DE" dirty="0" smtClean="0"/>
              <a:t>: </a:t>
            </a:r>
            <a:r>
              <a:rPr lang="de-DE" dirty="0" err="1" smtClean="0"/>
              <a:t>checks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servers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well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endParaRPr lang="de-DE" dirty="0" smtClean="0"/>
          </a:p>
          <a:p>
            <a:r>
              <a:rPr lang="de-DE" dirty="0" err="1" smtClean="0"/>
              <a:t>xmpp.net</a:t>
            </a:r>
            <a:endParaRPr lang="de-DE" dirty="0" smtClean="0"/>
          </a:p>
          <a:p>
            <a:r>
              <a:rPr lang="de-DE" dirty="0" err="1" smtClean="0"/>
              <a:t>sslscan</a:t>
            </a:r>
            <a:endParaRPr lang="de-DE" dirty="0" smtClean="0"/>
          </a:p>
          <a:p>
            <a:r>
              <a:rPr lang="de-DE" dirty="0" err="1" smtClean="0"/>
              <a:t>SSLyze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7855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Tools: </a:t>
            </a:r>
            <a:r>
              <a:rPr lang="de-DE" dirty="0" err="1" smtClean="0"/>
              <a:t>openss</a:t>
            </a:r>
            <a:r>
              <a:rPr lang="de-DE" dirty="0" smtClean="0"/>
              <a:t> </a:t>
            </a:r>
            <a:r>
              <a:rPr lang="de-DE" dirty="0" err="1" smtClean="0"/>
              <a:t>s_client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openssl </a:t>
            </a:r>
            <a:r>
              <a:rPr lang="de-DE" sz="2400" dirty="0" err="1"/>
              <a:t>s_client</a:t>
            </a:r>
            <a:r>
              <a:rPr lang="de-DE" sz="2400" dirty="0"/>
              <a:t> -</a:t>
            </a:r>
            <a:r>
              <a:rPr lang="de-DE" sz="2400" dirty="0" err="1"/>
              <a:t>showcerts</a:t>
            </a:r>
            <a:r>
              <a:rPr lang="de-DE" sz="2400" dirty="0"/>
              <a:t> </a:t>
            </a:r>
            <a:r>
              <a:rPr lang="de-DE" sz="2400" dirty="0" smtClean="0"/>
              <a:t>–</a:t>
            </a:r>
            <a:r>
              <a:rPr lang="de-DE" sz="2400" dirty="0" err="1" smtClean="0"/>
              <a:t>connect</a:t>
            </a:r>
            <a:r>
              <a:rPr lang="de-DE" sz="2400" dirty="0" smtClean="0"/>
              <a:t> git.bettercrypto.org:443</a:t>
            </a:r>
            <a:endParaRPr lang="de-DE" sz="2400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0263"/>
            <a:ext cx="9144000" cy="440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89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Tools: </a:t>
            </a:r>
            <a:r>
              <a:rPr lang="de-DE" dirty="0" err="1" smtClean="0"/>
              <a:t>sslscan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75" y="1715151"/>
            <a:ext cx="4217158" cy="478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4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Tools: </a:t>
            </a:r>
            <a:r>
              <a:rPr lang="de-DE" dirty="0" err="1" smtClean="0"/>
              <a:t>ssllabs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rcRect l="-13932" r="-139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3919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</a:t>
            </a:r>
            <a:r>
              <a:rPr lang="de-DE" dirty="0" err="1" smtClean="0"/>
              <a:t>sllabs</a:t>
            </a:r>
            <a:r>
              <a:rPr lang="de-DE" dirty="0" smtClean="0"/>
              <a:t> (2)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12" y="1277604"/>
            <a:ext cx="8007576" cy="53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18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Ssllabs</a:t>
            </a:r>
            <a:r>
              <a:rPr lang="de-DE" dirty="0" smtClean="0"/>
              <a:t> (3)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0"/>
            <a:ext cx="8389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01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TL;DR - Quickinfos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Website: </a:t>
            </a:r>
            <a:r>
              <a:rPr lang="de-DE" dirty="0" smtClean="0">
                <a:hlinkClick r:id="rId2"/>
              </a:rPr>
              <a:t>www.bettercrypto.org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: </a:t>
            </a:r>
            <a:r>
              <a:rPr lang="de-DE" dirty="0" smtClean="0">
                <a:hlinkClick r:id="rId3"/>
              </a:rPr>
              <a:t>https://git.bettercrypto.org</a:t>
            </a:r>
            <a:endParaRPr lang="de-DE" dirty="0" smtClean="0"/>
          </a:p>
          <a:p>
            <a:r>
              <a:rPr lang="de-DE" dirty="0" smtClean="0"/>
              <a:t>Mailing </a:t>
            </a:r>
            <a:r>
              <a:rPr lang="de-DE" dirty="0" err="1" smtClean="0"/>
              <a:t>list</a:t>
            </a:r>
            <a:r>
              <a:rPr lang="de-DE" dirty="0"/>
              <a:t>: </a:t>
            </a:r>
            <a:r>
              <a:rPr lang="de-DE" dirty="0" smtClean="0">
                <a:hlinkClick r:id="rId4"/>
              </a:rPr>
              <a:t>http://lists.cert.at</a:t>
            </a:r>
            <a:r>
              <a:rPr lang="de-DE" dirty="0">
                <a:hlinkClick r:id="rId4"/>
              </a:rPr>
              <a:t>/cgi-bin/mailman/listinfo/</a:t>
            </a:r>
            <a:r>
              <a:rPr lang="de-DE" dirty="0" smtClean="0">
                <a:hlinkClick r:id="rId4"/>
              </a:rPr>
              <a:t>ach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3853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Wrap-up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511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of 2014/02/11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de-DE" dirty="0" smtClean="0"/>
              <a:t>Solid </a:t>
            </a:r>
            <a:r>
              <a:rPr lang="de-DE" dirty="0" err="1" smtClean="0"/>
              <a:t>basis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Variant (A) </a:t>
            </a:r>
            <a:r>
              <a:rPr lang="de-DE" dirty="0" err="1" smtClean="0"/>
              <a:t>and</a:t>
            </a:r>
            <a:r>
              <a:rPr lang="de-DE" dirty="0" smtClean="0"/>
              <a:t> (B)</a:t>
            </a:r>
          </a:p>
          <a:p>
            <a:pPr>
              <a:buFont typeface="Wingdings" charset="2"/>
              <a:buChar char="ü"/>
            </a:pPr>
            <a:r>
              <a:rPr lang="de-DE" dirty="0" smtClean="0"/>
              <a:t>Public </a:t>
            </a:r>
            <a:r>
              <a:rPr lang="de-DE" dirty="0" err="1" smtClean="0"/>
              <a:t>draft</a:t>
            </a:r>
            <a:r>
              <a:rPr lang="de-DE" dirty="0" smtClean="0"/>
              <a:t> was </a:t>
            </a:r>
            <a:r>
              <a:rPr lang="de-DE" dirty="0" err="1" smtClean="0"/>
              <a:t>presented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CCC</a:t>
            </a:r>
          </a:p>
          <a:p>
            <a:r>
              <a:rPr lang="de-DE" dirty="0" err="1" smtClean="0"/>
              <a:t>Section</a:t>
            </a:r>
            <a:r>
              <a:rPr lang="de-DE" dirty="0" smtClean="0"/>
              <a:t> „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suites</a:t>
            </a:r>
            <a:r>
              <a:rPr lang="de-DE" dirty="0" smtClean="0"/>
              <a:t>“ still a </a:t>
            </a:r>
            <a:r>
              <a:rPr lang="de-DE" dirty="0" err="1" smtClean="0"/>
              <a:t>bit</a:t>
            </a:r>
            <a:r>
              <a:rPr lang="de-DE" dirty="0" smtClean="0"/>
              <a:t> </a:t>
            </a:r>
            <a:r>
              <a:rPr lang="de-DE" dirty="0" err="1" smtClean="0"/>
              <a:t>messy</a:t>
            </a:r>
            <a:r>
              <a:rPr lang="de-DE" dirty="0" smtClean="0"/>
              <a:t>,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de-DE" dirty="0" smtClean="0"/>
          </a:p>
          <a:p>
            <a:r>
              <a:rPr lang="de-DE" dirty="0" smtClean="0"/>
              <a:t>Need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convert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044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participate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: </a:t>
            </a:r>
            <a:r>
              <a:rPr lang="de-DE" dirty="0" err="1" smtClean="0"/>
              <a:t>cryptologists</a:t>
            </a:r>
            <a:r>
              <a:rPr lang="de-DE" dirty="0" smtClean="0"/>
              <a:t>, sysadmins, </a:t>
            </a:r>
            <a:r>
              <a:rPr lang="de-DE" dirty="0" err="1" smtClean="0"/>
              <a:t>hackers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Read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r>
              <a:rPr lang="de-DE" dirty="0" smtClean="0"/>
              <a:t>, find </a:t>
            </a:r>
            <a:r>
              <a:rPr lang="de-DE" dirty="0" err="1" smtClean="0"/>
              <a:t>bugs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Subscribe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mailing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strings</a:t>
            </a:r>
            <a:r>
              <a:rPr lang="de-DE" dirty="0" smtClean="0"/>
              <a:t> Variant (A) </a:t>
            </a:r>
            <a:r>
              <a:rPr lang="de-DE" dirty="0" err="1" smtClean="0"/>
              <a:t>and</a:t>
            </a:r>
            <a:r>
              <a:rPr lang="de-DE" dirty="0" smtClean="0"/>
              <a:t> (B)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proposing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subsection</a:t>
            </a:r>
            <a:r>
              <a:rPr lang="de-DE" dirty="0" smtClean="0"/>
              <a:t>, </a:t>
            </a:r>
            <a:r>
              <a:rPr lang="de-DE" dirty="0" err="1" smtClean="0"/>
              <a:t>make</a:t>
            </a:r>
            <a:r>
              <a:rPr lang="de-DE" dirty="0" smtClean="0"/>
              <a:t> a sample </a:t>
            </a:r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variant (B)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world-readable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: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Add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an </a:t>
            </a:r>
            <a:r>
              <a:rPr lang="de-DE" dirty="0" err="1" smtClean="0"/>
              <a:t>subsection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TODO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>
                <a:sym typeface="Wingdings"/>
              </a:rPr>
              <a:t> send </a:t>
            </a:r>
            <a:r>
              <a:rPr lang="de-DE" dirty="0" err="1" smtClean="0">
                <a:sym typeface="Wingdings"/>
              </a:rPr>
              <a:t>us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diffs</a:t>
            </a:r>
            <a:endParaRPr lang="de-DE" dirty="0" smtClean="0"/>
          </a:p>
          <a:p>
            <a:pPr marL="914400" lvl="1" indent="-514350">
              <a:buFont typeface="+mj-lt"/>
              <a:buAutoNum type="arabicPeriod"/>
            </a:pPr>
            <a:r>
              <a:rPr lang="de-DE" b="1" dirty="0" err="1" smtClean="0">
                <a:solidFill>
                  <a:srgbClr val="008000"/>
                </a:solidFill>
              </a:rPr>
              <a:t>Reviewers</a:t>
            </a:r>
            <a:r>
              <a:rPr lang="de-DE" b="1" dirty="0" smtClean="0">
                <a:solidFill>
                  <a:srgbClr val="008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76292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Website: </a:t>
            </a:r>
            <a:r>
              <a:rPr lang="de-DE" dirty="0" smtClean="0">
                <a:hlinkClick r:id="rId2"/>
              </a:rPr>
              <a:t>www.bettercrypto.org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: </a:t>
            </a:r>
            <a:r>
              <a:rPr lang="de-DE" dirty="0" smtClean="0">
                <a:hlinkClick r:id="rId3"/>
              </a:rPr>
              <a:t>https://git.bettercrypto.org</a:t>
            </a:r>
            <a:endParaRPr lang="de-DE" dirty="0" smtClean="0"/>
          </a:p>
          <a:p>
            <a:r>
              <a:rPr lang="de-DE" dirty="0" smtClean="0"/>
              <a:t>Mailing </a:t>
            </a:r>
            <a:r>
              <a:rPr lang="de-DE" dirty="0" err="1" smtClean="0"/>
              <a:t>list</a:t>
            </a:r>
            <a:r>
              <a:rPr lang="de-DE" dirty="0"/>
              <a:t>: </a:t>
            </a:r>
            <a:r>
              <a:rPr lang="de-DE" dirty="0" smtClean="0">
                <a:hlinkClick r:id="rId4"/>
              </a:rPr>
              <a:t>http://lists.cert.at</a:t>
            </a:r>
            <a:r>
              <a:rPr lang="de-DE" dirty="0">
                <a:hlinkClick r:id="rId4"/>
              </a:rPr>
              <a:t>/cgi-bin/mailman/listinfo/</a:t>
            </a:r>
            <a:r>
              <a:rPr lang="de-DE" dirty="0" smtClean="0">
                <a:hlinkClick r:id="rId4"/>
              </a:rPr>
              <a:t>ach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5888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0588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relevant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 </a:t>
            </a:r>
            <a:r>
              <a:rPr lang="de-DE" dirty="0" err="1" smtClean="0"/>
              <a:t>networks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services</a:t>
            </a:r>
            <a:r>
              <a:rPr lang="de-DE" dirty="0" smtClean="0"/>
              <a:t>. These are </a:t>
            </a:r>
            <a:r>
              <a:rPr lang="de-DE" dirty="0" err="1" smtClean="0"/>
              <a:t>targets</a:t>
            </a:r>
            <a:r>
              <a:rPr lang="de-DE" dirty="0" smtClean="0"/>
              <a:t>.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believe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not.</a:t>
            </a:r>
          </a:p>
          <a:p>
            <a:endParaRPr lang="de-DE" dirty="0" smtClean="0"/>
          </a:p>
          <a:p>
            <a:r>
              <a:rPr lang="de-DE" dirty="0" err="1" smtClean="0"/>
              <a:t>However</a:t>
            </a:r>
            <a:r>
              <a:rPr lang="de-DE" dirty="0" smtClean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crypto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 smtClean="0"/>
              <a:t>hard</a:t>
            </a:r>
            <a:r>
              <a:rPr lang="de-DE" dirty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achieve</a:t>
            </a:r>
            <a:endParaRPr lang="de-DE" dirty="0"/>
          </a:p>
          <a:p>
            <a:r>
              <a:rPr lang="de-DE" dirty="0" err="1" smtClean="0"/>
              <a:t>Crypto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solve</a:t>
            </a:r>
            <a:r>
              <a:rPr lang="de-DE" dirty="0" smtClean="0"/>
              <a:t> all </a:t>
            </a:r>
            <a:r>
              <a:rPr lang="de-DE" dirty="0" err="1" smtClean="0"/>
              <a:t>problems</a:t>
            </a:r>
            <a:r>
              <a:rPr lang="de-DE" dirty="0" smtClean="0"/>
              <a:t>, </a:t>
            </a:r>
            <a:r>
              <a:rPr lang="de-DE" b="1" dirty="0" smtClean="0"/>
              <a:t>but </a:t>
            </a:r>
            <a:r>
              <a:rPr lang="de-DE" b="1" dirty="0" err="1" smtClean="0"/>
              <a:t>it</a:t>
            </a:r>
            <a:r>
              <a:rPr lang="de-DE" b="1" dirty="0" smtClean="0"/>
              <a:t> </a:t>
            </a:r>
            <a:r>
              <a:rPr lang="de-DE" b="1" dirty="0" err="1" smtClean="0"/>
              <a:t>helps</a:t>
            </a:r>
            <a:endParaRPr lang="de-DE" b="1" dirty="0" smtClean="0"/>
          </a:p>
          <a:p>
            <a:pPr marL="0" indent="0" algn="ctr">
              <a:buNone/>
            </a:pPr>
            <a:r>
              <a:rPr lang="de-DE" b="1" dirty="0" smtClean="0"/>
              <a:t>"</a:t>
            </a:r>
            <a:r>
              <a:rPr lang="de-DE" b="1" dirty="0"/>
              <a:t>The </a:t>
            </a:r>
            <a:r>
              <a:rPr lang="de-DE" b="1" dirty="0" err="1"/>
              <a:t>Bottom</a:t>
            </a:r>
            <a:r>
              <a:rPr lang="de-DE" b="1" dirty="0"/>
              <a:t> Line </a:t>
            </a:r>
            <a:r>
              <a:rPr lang="de-DE" b="1" dirty="0" err="1"/>
              <a:t>Is</a:t>
            </a:r>
            <a:r>
              <a:rPr lang="de-DE" b="1" dirty="0"/>
              <a:t> </a:t>
            </a:r>
            <a:r>
              <a:rPr lang="de-DE" b="1" dirty="0" err="1"/>
              <a:t>That</a:t>
            </a:r>
            <a:r>
              <a:rPr lang="de-DE" b="1" dirty="0"/>
              <a:t> Encryption </a:t>
            </a:r>
            <a:r>
              <a:rPr lang="de-DE" b="1" dirty="0" err="1"/>
              <a:t>Does</a:t>
            </a:r>
            <a:r>
              <a:rPr lang="de-DE" b="1" dirty="0"/>
              <a:t> </a:t>
            </a:r>
            <a:r>
              <a:rPr lang="de-DE" b="1" dirty="0" smtClean="0"/>
              <a:t>Work“, </a:t>
            </a:r>
            <a:r>
              <a:rPr lang="de-DE" b="1" dirty="0"/>
              <a:t>Edward Snowden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51160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Who?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Wolfgang </a:t>
            </a:r>
            <a:r>
              <a:rPr lang="de-DE" dirty="0" err="1" smtClean="0"/>
              <a:t>Breyha</a:t>
            </a:r>
            <a:r>
              <a:rPr lang="de-DE" dirty="0" smtClean="0"/>
              <a:t> (uni VIE), </a:t>
            </a:r>
            <a:r>
              <a:rPr lang="de-DE" dirty="0"/>
              <a:t>David </a:t>
            </a:r>
            <a:r>
              <a:rPr lang="de-DE" dirty="0" err="1" smtClean="0"/>
              <a:t>Durvaux</a:t>
            </a:r>
            <a:r>
              <a:rPr lang="de-DE" dirty="0" smtClean="0"/>
              <a:t> (</a:t>
            </a:r>
            <a:r>
              <a:rPr lang="de-DE" dirty="0" err="1" smtClean="0"/>
              <a:t>CERT.be</a:t>
            </a:r>
            <a:r>
              <a:rPr lang="de-DE" dirty="0" smtClean="0"/>
              <a:t>), </a:t>
            </a:r>
            <a:r>
              <a:rPr lang="de-DE" dirty="0"/>
              <a:t>Tobias </a:t>
            </a:r>
            <a:r>
              <a:rPr lang="de-DE" dirty="0" smtClean="0"/>
              <a:t>Dussa (KIT-CERT), </a:t>
            </a:r>
            <a:r>
              <a:rPr lang="de-DE" dirty="0"/>
              <a:t>L. Aaron </a:t>
            </a:r>
            <a:r>
              <a:rPr lang="de-DE" dirty="0" smtClean="0"/>
              <a:t>Kaplan (</a:t>
            </a:r>
            <a:r>
              <a:rPr lang="de-DE" dirty="0" err="1" smtClean="0"/>
              <a:t>CERT.at</a:t>
            </a:r>
            <a:r>
              <a:rPr lang="de-DE" dirty="0" smtClean="0"/>
              <a:t>), </a:t>
            </a:r>
            <a:r>
              <a:rPr lang="de-DE" dirty="0"/>
              <a:t>Christian </a:t>
            </a:r>
            <a:r>
              <a:rPr lang="de-DE" dirty="0" smtClean="0"/>
              <a:t>Mock (</a:t>
            </a:r>
            <a:r>
              <a:rPr lang="de-DE" dirty="0" err="1" smtClean="0"/>
              <a:t>coretec</a:t>
            </a:r>
            <a:r>
              <a:rPr lang="de-DE" dirty="0" smtClean="0"/>
              <a:t>), Daniel </a:t>
            </a:r>
            <a:r>
              <a:rPr lang="de-DE" dirty="0" err="1" smtClean="0"/>
              <a:t>Kovacic</a:t>
            </a:r>
            <a:r>
              <a:rPr lang="de-DE" dirty="0" smtClean="0"/>
              <a:t> (A-Trust), Manuel </a:t>
            </a:r>
            <a:r>
              <a:rPr lang="de-DE" dirty="0" err="1" smtClean="0"/>
              <a:t>Koschuch</a:t>
            </a:r>
            <a:r>
              <a:rPr lang="de-DE" dirty="0" smtClean="0"/>
              <a:t> (FH Campus Wien), </a:t>
            </a:r>
            <a:r>
              <a:rPr lang="de-DE" dirty="0"/>
              <a:t>Adi </a:t>
            </a:r>
            <a:r>
              <a:rPr lang="de-DE" dirty="0" err="1" smtClean="0"/>
              <a:t>Kriegisch</a:t>
            </a:r>
            <a:r>
              <a:rPr lang="de-DE" dirty="0" smtClean="0"/>
              <a:t> (</a:t>
            </a:r>
            <a:r>
              <a:rPr lang="de-DE" dirty="0" err="1" smtClean="0"/>
              <a:t>VRVis</a:t>
            </a:r>
            <a:r>
              <a:rPr lang="de-DE" dirty="0" smtClean="0"/>
              <a:t>), </a:t>
            </a:r>
            <a:r>
              <a:rPr lang="de-DE" dirty="0"/>
              <a:t>Ramin </a:t>
            </a:r>
            <a:r>
              <a:rPr lang="de-DE" dirty="0" err="1" smtClean="0"/>
              <a:t>Sabet</a:t>
            </a:r>
            <a:r>
              <a:rPr lang="de-DE" dirty="0" smtClean="0"/>
              <a:t> (A-Trust), </a:t>
            </a:r>
            <a:r>
              <a:rPr lang="de-DE" dirty="0"/>
              <a:t>Aaron </a:t>
            </a:r>
            <a:r>
              <a:rPr lang="de-DE" dirty="0" smtClean="0"/>
              <a:t>Zauner (</a:t>
            </a:r>
            <a:r>
              <a:rPr lang="de-DE" dirty="0" err="1" smtClean="0"/>
              <a:t>azet.org</a:t>
            </a:r>
            <a:r>
              <a:rPr lang="de-DE" dirty="0" smtClean="0"/>
              <a:t>), </a:t>
            </a:r>
            <a:r>
              <a:rPr lang="de-DE" dirty="0"/>
              <a:t>Pepi </a:t>
            </a:r>
            <a:r>
              <a:rPr lang="de-DE" dirty="0" err="1"/>
              <a:t>Zawodsky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maclemon.at</a:t>
            </a:r>
            <a:r>
              <a:rPr lang="de-DE" dirty="0" smtClean="0"/>
              <a:t>), 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</a:rPr>
              <a:t>New </a:t>
            </a:r>
            <a:r>
              <a:rPr lang="de-DE" dirty="0" err="1" smtClean="0">
                <a:solidFill>
                  <a:srgbClr val="000000"/>
                </a:solidFill>
              </a:rPr>
              <a:t>contributors</a:t>
            </a:r>
            <a:r>
              <a:rPr lang="de-DE" dirty="0" smtClean="0">
                <a:solidFill>
                  <a:srgbClr val="000000"/>
                </a:solidFill>
              </a:rPr>
              <a:t>: IAIK, A-</a:t>
            </a:r>
            <a:r>
              <a:rPr lang="de-DE" dirty="0" err="1" smtClean="0">
                <a:solidFill>
                  <a:srgbClr val="000000"/>
                </a:solidFill>
              </a:rPr>
              <a:t>Sit</a:t>
            </a:r>
            <a:endParaRPr lang="de-DE" dirty="0">
              <a:solidFill>
                <a:srgbClr val="000000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4600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Do </a:t>
            </a:r>
            <a:r>
              <a:rPr lang="de-DE" dirty="0" err="1" smtClean="0"/>
              <a:t>at</a:t>
            </a:r>
            <a:r>
              <a:rPr lang="de-DE" dirty="0" smtClean="0"/>
              <a:t> least </a:t>
            </a:r>
            <a:r>
              <a:rPr lang="de-DE" dirty="0" err="1" smtClean="0"/>
              <a:t>something</a:t>
            </a:r>
            <a:r>
              <a:rPr lang="de-DE" dirty="0" smtClean="0"/>
              <a:t> </a:t>
            </a:r>
            <a:r>
              <a:rPr lang="de-DE" dirty="0" err="1" smtClean="0"/>
              <a:t>against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008000"/>
                </a:solidFill>
              </a:rPr>
              <a:t>Cryptocalypse</a:t>
            </a:r>
            <a:endParaRPr lang="de-DE" b="1" dirty="0" smtClean="0">
              <a:solidFill>
                <a:srgbClr val="000000"/>
              </a:solidFill>
            </a:endParaRPr>
          </a:p>
          <a:p>
            <a:r>
              <a:rPr lang="de-DE" dirty="0" smtClean="0">
                <a:solidFill>
                  <a:srgbClr val="000000"/>
                </a:solidFill>
              </a:rPr>
              <a:t>Check SSL, SSH, PGP</a:t>
            </a:r>
            <a:r>
              <a:rPr lang="de-DE" dirty="0"/>
              <a:t> </a:t>
            </a:r>
            <a:r>
              <a:rPr lang="de-DE" dirty="0" err="1" smtClean="0"/>
              <a:t>c</a:t>
            </a:r>
            <a:r>
              <a:rPr lang="de-DE" dirty="0" err="1" smtClean="0">
                <a:solidFill>
                  <a:srgbClr val="000000"/>
                </a:solidFill>
              </a:rPr>
              <a:t>rypto</a:t>
            </a:r>
            <a:r>
              <a:rPr lang="de-DE" dirty="0" smtClean="0">
                <a:solidFill>
                  <a:srgbClr val="000000"/>
                </a:solidFill>
              </a:rPr>
              <a:t> Settings in </a:t>
            </a:r>
            <a:r>
              <a:rPr lang="de-DE" dirty="0" err="1" smtClean="0">
                <a:solidFill>
                  <a:srgbClr val="000000"/>
                </a:solidFill>
              </a:rPr>
              <a:t>the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most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common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services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and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certificates</a:t>
            </a:r>
            <a:r>
              <a:rPr lang="de-DE" dirty="0" smtClean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Apache, </a:t>
            </a:r>
            <a:r>
              <a:rPr lang="de-DE" dirty="0" err="1" smtClean="0">
                <a:solidFill>
                  <a:srgbClr val="000000"/>
                </a:solidFill>
              </a:rPr>
              <a:t>Nginx</a:t>
            </a:r>
            <a:r>
              <a:rPr lang="de-DE" dirty="0" smtClean="0">
                <a:solidFill>
                  <a:srgbClr val="000000"/>
                </a:solidFill>
              </a:rPr>
              <a:t>, </a:t>
            </a:r>
            <a:r>
              <a:rPr lang="de-DE" dirty="0" err="1" smtClean="0">
                <a:solidFill>
                  <a:srgbClr val="000000"/>
                </a:solidFill>
              </a:rPr>
              <a:t>lighthttp</a:t>
            </a:r>
            <a:endParaRPr lang="de-DE" dirty="0" smtClean="0">
              <a:solidFill>
                <a:srgbClr val="000000"/>
              </a:solidFill>
            </a:endParaRP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IMAP/POP </a:t>
            </a:r>
            <a:r>
              <a:rPr lang="de-DE" dirty="0" err="1" smtClean="0">
                <a:solidFill>
                  <a:srgbClr val="000000"/>
                </a:solidFill>
              </a:rPr>
              <a:t>servers</a:t>
            </a:r>
            <a:r>
              <a:rPr lang="de-DE" dirty="0" smtClean="0">
                <a:solidFill>
                  <a:srgbClr val="000000"/>
                </a:solidFill>
              </a:rPr>
              <a:t> (</a:t>
            </a:r>
            <a:r>
              <a:rPr lang="de-DE" dirty="0" err="1" smtClean="0">
                <a:solidFill>
                  <a:srgbClr val="000000"/>
                </a:solidFill>
              </a:rPr>
              <a:t>dovecot</a:t>
            </a:r>
            <a:r>
              <a:rPr lang="de-DE" dirty="0" smtClean="0">
                <a:solidFill>
                  <a:srgbClr val="000000"/>
                </a:solidFill>
              </a:rPr>
              <a:t>, </a:t>
            </a:r>
            <a:r>
              <a:rPr lang="de-DE" dirty="0" err="1" smtClean="0">
                <a:solidFill>
                  <a:srgbClr val="000000"/>
                </a:solidFill>
              </a:rPr>
              <a:t>cyrus</a:t>
            </a:r>
            <a:r>
              <a:rPr lang="de-DE" dirty="0" smtClean="0">
                <a:solidFill>
                  <a:srgbClr val="000000"/>
                </a:solidFill>
              </a:rPr>
              <a:t>, ...)</a:t>
            </a:r>
          </a:p>
          <a:p>
            <a:pPr lvl="1"/>
            <a:r>
              <a:rPr lang="de-DE" dirty="0" err="1" smtClean="0">
                <a:solidFill>
                  <a:srgbClr val="000000"/>
                </a:solidFill>
              </a:rPr>
              <a:t>openssl.conf</a:t>
            </a:r>
            <a:endParaRPr lang="de-DE" dirty="0" smtClean="0">
              <a:solidFill>
                <a:srgbClr val="000000"/>
              </a:solidFill>
            </a:endParaRP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Etc.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Create </a:t>
            </a:r>
            <a:r>
              <a:rPr lang="de-DE" b="1" dirty="0" smtClean="0">
                <a:solidFill>
                  <a:srgbClr val="008000"/>
                </a:solidFill>
              </a:rPr>
              <a:t>easy, </a:t>
            </a:r>
            <a:r>
              <a:rPr lang="de-DE" b="1" dirty="0" err="1" smtClean="0">
                <a:solidFill>
                  <a:srgbClr val="008000"/>
                </a:solidFill>
              </a:rPr>
              <a:t>copy</a:t>
            </a:r>
            <a:r>
              <a:rPr lang="de-DE" b="1" dirty="0" smtClean="0">
                <a:solidFill>
                  <a:srgbClr val="008000"/>
                </a:solidFill>
              </a:rPr>
              <a:t> &amp; </a:t>
            </a:r>
            <a:r>
              <a:rPr lang="de-DE" b="1" dirty="0" err="1" smtClean="0">
                <a:solidFill>
                  <a:srgbClr val="008000"/>
                </a:solidFill>
              </a:rPr>
              <a:t>paste-able</a:t>
            </a:r>
            <a:r>
              <a:rPr lang="de-DE" b="1" dirty="0" smtClean="0">
                <a:solidFill>
                  <a:srgbClr val="008000"/>
                </a:solidFill>
              </a:rPr>
              <a:t> </a:t>
            </a:r>
            <a:r>
              <a:rPr lang="de-DE" b="1" dirty="0" err="1" smtClean="0">
                <a:solidFill>
                  <a:srgbClr val="008000"/>
                </a:solidFill>
              </a:rPr>
              <a:t>settings</a:t>
            </a:r>
            <a:r>
              <a:rPr lang="de-DE" b="1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which</a:t>
            </a:r>
            <a:r>
              <a:rPr lang="de-DE" dirty="0" smtClean="0">
                <a:solidFill>
                  <a:srgbClr val="000000"/>
                </a:solidFill>
              </a:rPr>
              <a:t> are „OK“ (</a:t>
            </a:r>
            <a:r>
              <a:rPr lang="de-DE" dirty="0" err="1" smtClean="0">
                <a:solidFill>
                  <a:srgbClr val="000000"/>
                </a:solidFill>
              </a:rPr>
              <a:t>as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far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as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we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know</a:t>
            </a:r>
            <a:r>
              <a:rPr lang="de-DE" dirty="0" smtClean="0">
                <a:solidFill>
                  <a:srgbClr val="000000"/>
                </a:solidFill>
              </a:rPr>
              <a:t>) </a:t>
            </a:r>
            <a:r>
              <a:rPr lang="de-DE" dirty="0" err="1" smtClean="0">
                <a:solidFill>
                  <a:srgbClr val="000000"/>
                </a:solidFill>
              </a:rPr>
              <a:t>for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b="1" dirty="0" smtClean="0">
                <a:solidFill>
                  <a:srgbClr val="008000"/>
                </a:solidFill>
              </a:rPr>
              <a:t>sysadmins</a:t>
            </a:r>
            <a:r>
              <a:rPr lang="de-DE" b="1" dirty="0" smtClean="0">
                <a:solidFill>
                  <a:srgbClr val="000000"/>
                </a:solidFill>
              </a:rPr>
              <a:t>.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Keep </a:t>
            </a:r>
            <a:r>
              <a:rPr lang="de-DE" dirty="0" err="1" smtClean="0">
                <a:solidFill>
                  <a:srgbClr val="000000"/>
                </a:solidFill>
              </a:rPr>
              <a:t>it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short</a:t>
            </a:r>
            <a:r>
              <a:rPr lang="de-DE" dirty="0" smtClean="0">
                <a:solidFill>
                  <a:srgbClr val="000000"/>
                </a:solidFill>
              </a:rPr>
              <a:t>. </a:t>
            </a:r>
            <a:r>
              <a:rPr lang="de-DE" dirty="0" err="1" smtClean="0">
                <a:solidFill>
                  <a:srgbClr val="000000"/>
                </a:solidFill>
              </a:rPr>
              <a:t>There</a:t>
            </a:r>
            <a:r>
              <a:rPr lang="de-DE" dirty="0" smtClean="0">
                <a:solidFill>
                  <a:srgbClr val="000000"/>
                </a:solidFill>
              </a:rPr>
              <a:t> are </a:t>
            </a:r>
            <a:r>
              <a:rPr lang="de-DE" dirty="0" err="1" smtClean="0">
                <a:solidFill>
                  <a:srgbClr val="000000"/>
                </a:solidFill>
              </a:rPr>
              <a:t>many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good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recommendations</a:t>
            </a:r>
            <a:r>
              <a:rPr lang="de-DE" dirty="0" smtClean="0">
                <a:solidFill>
                  <a:srgbClr val="000000"/>
                </a:solidFill>
              </a:rPr>
              <a:t> out </a:t>
            </a:r>
            <a:r>
              <a:rPr lang="de-DE" dirty="0" err="1" smtClean="0">
                <a:solidFill>
                  <a:srgbClr val="000000"/>
                </a:solidFill>
              </a:rPr>
              <a:t>there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written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by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cryptographers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for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cryptographers</a:t>
            </a:r>
            <a:endParaRPr lang="de-DE" dirty="0" smtClean="0">
              <a:solidFill>
                <a:srgbClr val="000000"/>
              </a:solidFill>
            </a:endParaRPr>
          </a:p>
          <a:p>
            <a:r>
              <a:rPr lang="de-DE" b="1" dirty="0" err="1" smtClean="0">
                <a:solidFill>
                  <a:srgbClr val="000000"/>
                </a:solidFill>
              </a:rPr>
              <a:t>Many</a:t>
            </a:r>
            <a:r>
              <a:rPr lang="de-DE" b="1" dirty="0" smtClean="0">
                <a:solidFill>
                  <a:srgbClr val="000000"/>
                </a:solidFill>
              </a:rPr>
              <a:t> </a:t>
            </a:r>
            <a:r>
              <a:rPr lang="de-DE" b="1" dirty="0" err="1" smtClean="0">
                <a:solidFill>
                  <a:srgbClr val="000000"/>
                </a:solidFill>
              </a:rPr>
              <a:t>eyes</a:t>
            </a:r>
            <a:r>
              <a:rPr lang="de-DE" b="1" dirty="0" smtClean="0">
                <a:solidFill>
                  <a:srgbClr val="000000"/>
                </a:solidFill>
              </a:rPr>
              <a:t> must check </a:t>
            </a:r>
            <a:r>
              <a:rPr lang="de-DE" b="1" dirty="0" err="1" smtClean="0">
                <a:solidFill>
                  <a:srgbClr val="000000"/>
                </a:solidFill>
              </a:rPr>
              <a:t>this</a:t>
            </a:r>
            <a:r>
              <a:rPr lang="de-DE" b="1" dirty="0" smtClean="0">
                <a:solidFill>
                  <a:srgbClr val="0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35008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Contents so </a:t>
            </a:r>
            <a:r>
              <a:rPr lang="de-DE" dirty="0" err="1" smtClean="0"/>
              <a:t>far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Disclaimer</a:t>
            </a:r>
            <a:r>
              <a:rPr lang="de-DE" dirty="0"/>
              <a:t> </a:t>
            </a:r>
          </a:p>
          <a:p>
            <a:r>
              <a:rPr lang="de-DE" dirty="0" err="1"/>
              <a:t>Methods</a:t>
            </a:r>
            <a:r>
              <a:rPr lang="de-DE" dirty="0"/>
              <a:t> </a:t>
            </a:r>
          </a:p>
          <a:p>
            <a:r>
              <a:rPr lang="de-DE" dirty="0" err="1"/>
              <a:t>Elliptic</a:t>
            </a:r>
            <a:r>
              <a:rPr lang="de-DE" dirty="0"/>
              <a:t> </a:t>
            </a:r>
            <a:r>
              <a:rPr lang="de-DE" dirty="0" err="1"/>
              <a:t>Curve</a:t>
            </a:r>
            <a:r>
              <a:rPr lang="de-DE" dirty="0"/>
              <a:t> </a:t>
            </a:r>
            <a:r>
              <a:rPr lang="de-DE" dirty="0" err="1"/>
              <a:t>Cryptography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dirty="0" err="1" smtClean="0"/>
              <a:t>Keylengths</a:t>
            </a:r>
            <a:r>
              <a:rPr lang="de-DE" dirty="0" smtClean="0"/>
              <a:t> </a:t>
            </a:r>
            <a:endParaRPr lang="de-DE" dirty="0"/>
          </a:p>
          <a:p>
            <a:r>
              <a:rPr lang="de-DE" dirty="0"/>
              <a:t>Random </a:t>
            </a:r>
            <a:r>
              <a:rPr lang="de-DE" dirty="0" err="1"/>
              <a:t>Number</a:t>
            </a:r>
            <a:r>
              <a:rPr lang="de-DE" dirty="0"/>
              <a:t> Generators </a:t>
            </a:r>
            <a:endParaRPr lang="de-DE" dirty="0" smtClean="0"/>
          </a:p>
          <a:p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suites</a:t>
            </a:r>
            <a:r>
              <a:rPr lang="de-DE" dirty="0" smtClean="0"/>
              <a:t> –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r>
              <a:rPr lang="de-DE" dirty="0" smtClean="0"/>
              <a:t> &amp;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endParaRPr lang="de-DE" dirty="0" smtClean="0"/>
          </a:p>
          <a:p>
            <a:r>
              <a:rPr lang="de-DE" dirty="0" err="1" smtClean="0">
                <a:solidFill>
                  <a:srgbClr val="008000"/>
                </a:solidFill>
              </a:rPr>
              <a:t>Recommendations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>
                <a:solidFill>
                  <a:srgbClr val="008000"/>
                </a:solidFill>
              </a:rPr>
              <a:t>on </a:t>
            </a:r>
            <a:r>
              <a:rPr lang="de-DE" dirty="0" err="1">
                <a:solidFill>
                  <a:srgbClr val="008000"/>
                </a:solidFill>
              </a:rPr>
              <a:t>practical</a:t>
            </a:r>
            <a:r>
              <a:rPr lang="de-DE" dirty="0">
                <a:solidFill>
                  <a:srgbClr val="008000"/>
                </a:solidFill>
              </a:rPr>
              <a:t> </a:t>
            </a:r>
            <a:r>
              <a:rPr lang="de-DE" dirty="0" err="1">
                <a:solidFill>
                  <a:srgbClr val="008000"/>
                </a:solidFill>
              </a:rPr>
              <a:t>settings</a:t>
            </a:r>
            <a:r>
              <a:rPr lang="de-DE" dirty="0">
                <a:solidFill>
                  <a:srgbClr val="008000"/>
                </a:solidFill>
              </a:rPr>
              <a:t> </a:t>
            </a:r>
          </a:p>
          <a:p>
            <a:r>
              <a:rPr lang="de-DE" dirty="0"/>
              <a:t>Tools </a:t>
            </a:r>
          </a:p>
          <a:p>
            <a:r>
              <a:rPr lang="de-DE" dirty="0" smtClean="0"/>
              <a:t>Links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1070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develop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whitepaper</a:t>
            </a:r>
            <a:endParaRPr lang="de-DE" dirty="0" smtClean="0"/>
          </a:p>
          <a:p>
            <a:r>
              <a:rPr lang="de-DE" dirty="0" smtClean="0"/>
              <a:t>Public </a:t>
            </a:r>
            <a:r>
              <a:rPr lang="de-DE" dirty="0" err="1" smtClean="0"/>
              <a:t>review</a:t>
            </a:r>
            <a:endParaRPr lang="de-DE" dirty="0" smtClean="0"/>
          </a:p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review</a:t>
            </a:r>
            <a:r>
              <a:rPr lang="de-DE" dirty="0" smtClean="0"/>
              <a:t>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7219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1295</Words>
  <Application>Microsoft Macintosh PowerPoint</Application>
  <PresentationFormat>Bildschirmpräsentation (4:3)</PresentationFormat>
  <Paragraphs>214</Paragraphs>
  <Slides>44</Slides>
  <Notes>1</Notes>
  <HiddenSlides>3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45" baseType="lpstr">
      <vt:lpstr>Office-Design</vt:lpstr>
      <vt:lpstr>Project „ACH“ (Applied Crypto Hardening)</vt:lpstr>
      <vt:lpstr>Motivation</vt:lpstr>
      <vt:lpstr>Don‘t give them anything for free</vt:lpstr>
      <vt:lpstr>TL;DR - Quickinfos</vt:lpstr>
      <vt:lpstr>Why is this relevant for you?</vt:lpstr>
      <vt:lpstr>Who?</vt:lpstr>
      <vt:lpstr>Idea</vt:lpstr>
      <vt:lpstr>Contents so far</vt:lpstr>
      <vt:lpstr>Methods</vt:lpstr>
      <vt:lpstr>General remarks on crypto</vt:lpstr>
      <vt:lpstr>Some thoughts on ECC</vt:lpstr>
      <vt:lpstr>Keylengths</vt:lpstr>
      <vt:lpstr>AES 128? Isn‘t that enough?</vt:lpstr>
      <vt:lpstr>PowerPoint-Präsentation</vt:lpstr>
      <vt:lpstr>Forward Secrecy-Motivation: </vt:lpstr>
      <vt:lpstr>Perfect Forward Secrecy</vt:lpstr>
      <vt:lpstr>RNGs</vt:lpstr>
      <vt:lpstr>RNGs</vt:lpstr>
      <vt:lpstr>Attacks</vt:lpstr>
      <vt:lpstr>Attacks - BEAST</vt:lpstr>
      <vt:lpstr>Attacks - CRIME</vt:lpstr>
      <vt:lpstr>Cipher suites</vt:lpstr>
      <vt:lpstr>Some general thoughts on settings</vt:lpstr>
      <vt:lpstr>Variant A</vt:lpstr>
      <vt:lpstr>Variant B</vt:lpstr>
      <vt:lpstr>Variant B: Compatibility</vt:lpstr>
      <vt:lpstr>Choosing your own cipher string (1)</vt:lpstr>
      <vt:lpstr>Choosing your own cipher string (2)</vt:lpstr>
      <vt:lpstr>Practical settings</vt:lpstr>
      <vt:lpstr>What we have so far</vt:lpstr>
      <vt:lpstr>What we would like to see</vt:lpstr>
      <vt:lpstr>Example: Apache</vt:lpstr>
      <vt:lpstr>Testing</vt:lpstr>
      <vt:lpstr>How to test? - Tools</vt:lpstr>
      <vt:lpstr>Tools: openss s_client</vt:lpstr>
      <vt:lpstr>Tools: sslscan</vt:lpstr>
      <vt:lpstr>Tools: ssllabs</vt:lpstr>
      <vt:lpstr>ssllabs (2)</vt:lpstr>
      <vt:lpstr>Ssllabs (3)</vt:lpstr>
      <vt:lpstr>Wrap-up</vt:lpstr>
      <vt:lpstr>Current state as of 2014/02/11</vt:lpstr>
      <vt:lpstr>How to participate</vt:lpstr>
      <vt:lpstr>Links</vt:lpstr>
      <vt:lpstr>Thank you!</vt:lpstr>
    </vt:vector>
  </TitlesOfParts>
  <Company>nic.at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„ACH“ (Applied Crypto Hardening)</dc:title>
  <dc:creator>L. Aaron Kaplan</dc:creator>
  <cp:lastModifiedBy>L. Aaron Kaplan</cp:lastModifiedBy>
  <cp:revision>83</cp:revision>
  <cp:lastPrinted>2014-03-17T16:20:05Z</cp:lastPrinted>
  <dcterms:created xsi:type="dcterms:W3CDTF">2013-10-23T07:22:18Z</dcterms:created>
  <dcterms:modified xsi:type="dcterms:W3CDTF">2014-03-17T16:50:57Z</dcterms:modified>
</cp:coreProperties>
</file>