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2" r:id="rId4"/>
    <p:sldId id="274" r:id="rId5"/>
    <p:sldId id="273" r:id="rId6"/>
    <p:sldId id="258" r:id="rId7"/>
    <p:sldId id="259" r:id="rId8"/>
    <p:sldId id="266" r:id="rId9"/>
    <p:sldId id="260" r:id="rId10"/>
    <p:sldId id="267" r:id="rId11"/>
    <p:sldId id="261" r:id="rId12"/>
    <p:sldId id="268" r:id="rId13"/>
    <p:sldId id="262" r:id="rId14"/>
    <p:sldId id="269" r:id="rId15"/>
    <p:sldId id="263" r:id="rId16"/>
    <p:sldId id="270" r:id="rId17"/>
    <p:sldId id="264" r:id="rId18"/>
    <p:sldId id="271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5016" autoAdjust="0"/>
  </p:normalViewPr>
  <p:slideViewPr>
    <p:cSldViewPr snapToGrid="0" snapToObjects="1">
      <p:cViewPr varScale="1">
        <p:scale>
          <a:sx n="79" d="100"/>
          <a:sy n="79" d="100"/>
        </p:scale>
        <p:origin x="114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bhi Jain" userId="9630214867e1d0c1" providerId="LiveId" clId="{19B136B7-E50D-4656-8C1C-58985E59EF2F}"/>
    <pc:docChg chg="undo custSel addSld modSld">
      <pc:chgData name="Surbhi Jain" userId="9630214867e1d0c1" providerId="LiveId" clId="{19B136B7-E50D-4656-8C1C-58985E59EF2F}" dt="2025-09-10T15:52:33.584" v="24" actId="255"/>
      <pc:docMkLst>
        <pc:docMk/>
      </pc:docMkLst>
      <pc:sldChg chg="modSp mod">
        <pc:chgData name="Surbhi Jain" userId="9630214867e1d0c1" providerId="LiveId" clId="{19B136B7-E50D-4656-8C1C-58985E59EF2F}" dt="2025-09-10T15:50:57.825" v="8" actId="27636"/>
        <pc:sldMkLst>
          <pc:docMk/>
          <pc:sldMk cId="0" sldId="259"/>
        </pc:sldMkLst>
        <pc:spChg chg="mod">
          <ac:chgData name="Surbhi Jain" userId="9630214867e1d0c1" providerId="LiveId" clId="{19B136B7-E50D-4656-8C1C-58985E59EF2F}" dt="2025-09-10T15:50:57.825" v="8" actId="27636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Surbhi Jain" userId="9630214867e1d0c1" providerId="LiveId" clId="{19B136B7-E50D-4656-8C1C-58985E59EF2F}" dt="2025-09-10T15:51:32.487" v="17" actId="20577"/>
        <pc:sldMkLst>
          <pc:docMk/>
          <pc:sldMk cId="3257867548" sldId="272"/>
        </pc:sldMkLst>
        <pc:spChg chg="mod">
          <ac:chgData name="Surbhi Jain" userId="9630214867e1d0c1" providerId="LiveId" clId="{19B136B7-E50D-4656-8C1C-58985E59EF2F}" dt="2025-09-10T15:51:32.487" v="17" actId="20577"/>
          <ac:spMkLst>
            <pc:docMk/>
            <pc:sldMk cId="3257867548" sldId="272"/>
            <ac:spMk id="3" creationId="{51AA1811-94B8-6DCA-BF83-3EF9E409A845}"/>
          </ac:spMkLst>
        </pc:spChg>
      </pc:sldChg>
      <pc:sldChg chg="addSp modSp mod">
        <pc:chgData name="Surbhi Jain" userId="9630214867e1d0c1" providerId="LiveId" clId="{19B136B7-E50D-4656-8C1C-58985E59EF2F}" dt="2025-09-10T15:44:50.624" v="2" actId="14100"/>
        <pc:sldMkLst>
          <pc:docMk/>
          <pc:sldMk cId="1328635202" sldId="273"/>
        </pc:sldMkLst>
        <pc:picChg chg="add mod">
          <ac:chgData name="Surbhi Jain" userId="9630214867e1d0c1" providerId="LiveId" clId="{19B136B7-E50D-4656-8C1C-58985E59EF2F}" dt="2025-09-10T15:44:50.624" v="2" actId="14100"/>
          <ac:picMkLst>
            <pc:docMk/>
            <pc:sldMk cId="1328635202" sldId="273"/>
            <ac:picMk id="5" creationId="{13211138-F39C-4044-7356-600BBF7E9369}"/>
          </ac:picMkLst>
        </pc:picChg>
      </pc:sldChg>
      <pc:sldChg chg="modSp new mod">
        <pc:chgData name="Surbhi Jain" userId="9630214867e1d0c1" providerId="LiveId" clId="{19B136B7-E50D-4656-8C1C-58985E59EF2F}" dt="2025-09-10T15:52:33.584" v="24" actId="255"/>
        <pc:sldMkLst>
          <pc:docMk/>
          <pc:sldMk cId="3376466382" sldId="274"/>
        </pc:sldMkLst>
        <pc:spChg chg="mod">
          <ac:chgData name="Surbhi Jain" userId="9630214867e1d0c1" providerId="LiveId" clId="{19B136B7-E50D-4656-8C1C-58985E59EF2F}" dt="2025-09-10T15:52:24.479" v="22" actId="27636"/>
          <ac:spMkLst>
            <pc:docMk/>
            <pc:sldMk cId="3376466382" sldId="274"/>
            <ac:spMk id="2" creationId="{C4658082-D220-0BE3-9CC5-D36C8B54F408}"/>
          </ac:spMkLst>
        </pc:spChg>
        <pc:spChg chg="mod">
          <ac:chgData name="Surbhi Jain" userId="9630214867e1d0c1" providerId="LiveId" clId="{19B136B7-E50D-4656-8C1C-58985E59EF2F}" dt="2025-09-10T15:52:33.584" v="24" actId="255"/>
          <ac:spMkLst>
            <pc:docMk/>
            <pc:sldMk cId="3376466382" sldId="274"/>
            <ac:spMk id="3" creationId="{840B4FB1-977E-704E-6DA9-ACFEE115CA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44276-F09A-401E-8B32-B9959A2EEBE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1D232-2AED-4DF0-899B-5E995165F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1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1D232-2AED-4DF0-899B-5E995165F6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9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2601"/>
            <a:ext cx="7772400" cy="1470025"/>
          </a:xfrm>
        </p:spPr>
        <p:txBody>
          <a:bodyPr/>
          <a:lstStyle/>
          <a:p>
            <a:r>
              <a:rPr b="1" dirty="0"/>
              <a:t>Movie Rental Analytics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2626"/>
            <a:ext cx="6400800" cy="2916174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Power BI Business Performance Analysis</a:t>
            </a:r>
          </a:p>
          <a:p>
            <a:endParaRPr lang="en-IN" dirty="0"/>
          </a:p>
          <a:p>
            <a:endParaRPr lang="en-IN" dirty="0"/>
          </a:p>
          <a:p>
            <a:endParaRPr dirty="0"/>
          </a:p>
          <a:p>
            <a:r>
              <a:rPr dirty="0"/>
              <a:t>Prepared by: Surbhi Jain</a:t>
            </a:r>
          </a:p>
          <a:p>
            <a:r>
              <a:rPr dirty="0"/>
              <a:t>Date: August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6F15-4031-5056-4068-F68DFCDF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1A23B-6A7C-DB1D-DEA0-8CADB357E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BF8C1-725E-74C3-2CF7-E575884E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1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2: Customers &amp;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KPIs: Active Customers, Avg Revenue/Customer, Top Customer</a:t>
            </a:r>
          </a:p>
          <a:p>
            <a:r>
              <a:t>Visuals: Segmentation, City Distribution, Top Customers Table</a:t>
            </a:r>
          </a:p>
          <a:p>
            <a:endParaRPr/>
          </a:p>
          <a:p>
            <a:r>
              <a:t>Purpose: Identify valuable customers and retention opportunities.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BF68-3450-58EC-6C51-25CC0A66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11A2D-246A-3752-CC27-782B814EB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39845-C2E4-BD80-68E9-0A17A599A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1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3: Films &amp;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KPIs: Films in Catalog, Copies in Stock, Rentals per Copy</a:t>
            </a:r>
          </a:p>
          <a:p>
            <a:r>
              <a:t>Visuals: Rentals by Category, Film × Store Matrix, Rental Duration Histogram</a:t>
            </a:r>
          </a:p>
          <a:p>
            <a:endParaRPr/>
          </a:p>
          <a:p>
            <a:r>
              <a:t>Purpose: Optimize film stock and category demand.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EE70-EF7E-ADC6-CE84-C1A76314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7694C-B792-0EC2-F44C-579BBC1A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3F012-445F-997A-A071-17CABD3F6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53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4: Staff &amp; Store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KPIs: Revenue per Store, Avg Rentals per Staff, On-time % by Store</a:t>
            </a:r>
          </a:p>
          <a:p>
            <a:r>
              <a:t>Visuals: Store Comparison, Staff Performance Table</a:t>
            </a:r>
          </a:p>
          <a:p>
            <a:endParaRPr/>
          </a:p>
          <a:p>
            <a:r>
              <a:t>Purpose: Benchmark stores and staff efficiency.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CC34-13EF-DA41-FBF3-7C6E3405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E186-F254-DA2C-E742-E66127B7A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44A7C-0CB6-4FAE-FA9F-13814F513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83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Improve customer retention by targeting 'Lost customers'</a:t>
            </a:r>
          </a:p>
          <a:p>
            <a:r>
              <a:t>- Restock high-demand categories (Sports, Action, Animation)</a:t>
            </a:r>
          </a:p>
          <a:p>
            <a:r>
              <a:t>- Train staff for on-time returns</a:t>
            </a:r>
          </a:p>
          <a:p>
            <a:r>
              <a:t>- Balance inventory across stores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BE54-0817-C197-A1B7-4CCA3F94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48F32-90DE-077E-B7AD-A4E34BAEE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24A1CC-4E0E-7EBE-5EC6-B5757EA5D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Star schema ensures clean and optimized data modeling.</a:t>
            </a:r>
          </a:p>
          <a:p>
            <a:r>
              <a:t>• MECE framework ensures structured analysis without overlap.</a:t>
            </a:r>
          </a:p>
          <a:p>
            <a:r>
              <a:t>• Dashboard answers key business questions.</a:t>
            </a:r>
          </a:p>
          <a:p>
            <a:r>
              <a:t>• Helps improve retention, inventory, staff efficiency, and profitability.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dashboard provides insights into customer behavior, film inventory, staff efficiency, and store performance.</a:t>
            </a:r>
          </a:p>
          <a:p>
            <a:endParaRPr/>
          </a:p>
          <a:p>
            <a:r>
              <a:t>It uses the MECE framework to structure the analysis and ensure comprehensive coverage of business questions.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36DC-E850-ABF4-542B-612E4163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Exploratory Data Analysis (EDA)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A1811-94B8-6DCA-BF83-3EF9E409A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What are the purchasing patterns of new customers versus repeat customers?</a:t>
            </a:r>
          </a:p>
          <a:p>
            <a:r>
              <a:rPr lang="en-IN" dirty="0"/>
              <a:t>Which films have the highest rental rates and are most in demand?</a:t>
            </a:r>
          </a:p>
          <a:p>
            <a:r>
              <a:rPr lang="en-IN" dirty="0"/>
              <a:t>Are there correlations between staff performance and customer satisfaction?</a:t>
            </a:r>
          </a:p>
          <a:p>
            <a:r>
              <a:rPr lang="en-IN" dirty="0"/>
              <a:t>Are there seasonal trends in customer </a:t>
            </a:r>
            <a:r>
              <a:rPr lang="en-IN" dirty="0" err="1"/>
              <a:t>behavior</a:t>
            </a:r>
            <a:r>
              <a:rPr lang="en-IN" dirty="0"/>
              <a:t> across different locations?</a:t>
            </a:r>
          </a:p>
          <a:p>
            <a:r>
              <a:rPr lang="en-IN" dirty="0"/>
              <a:t>Are certain language films more popular among specific customer segments?</a:t>
            </a:r>
          </a:p>
          <a:p>
            <a:r>
              <a:rPr lang="en-IN" dirty="0"/>
              <a:t>How does customer loyalty impact sales revenue over time?</a:t>
            </a:r>
          </a:p>
          <a:p>
            <a:r>
              <a:rPr lang="en-IN" dirty="0"/>
              <a:t>Are certain film categories more popular in specific locations?</a:t>
            </a:r>
          </a:p>
          <a:p>
            <a:r>
              <a:rPr lang="en-IN" dirty="0"/>
              <a:t>How does the availability and knowledge of staff affect customer ratings?</a:t>
            </a:r>
          </a:p>
        </p:txBody>
      </p:sp>
    </p:spTree>
    <p:extLst>
      <p:ext uri="{BB962C8B-B14F-4D97-AF65-F5344CB8AC3E}">
        <p14:creationId xmlns:p14="http://schemas.microsoft.com/office/powerpoint/2010/main" val="325786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8082-D220-0BE3-9CC5-D36C8B54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Key Insights (Summary)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B4FB1-977E-704E-6DA9-ACFEE115C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/>
              <a:t>Repeat customers = majority of revenue</a:t>
            </a:r>
            <a:endParaRPr lang="en-IN" sz="2400" dirty="0"/>
          </a:p>
          <a:p>
            <a:r>
              <a:rPr lang="en-IN" sz="2400" b="1" dirty="0"/>
              <a:t>Action &amp; Animation films drive demand</a:t>
            </a:r>
            <a:endParaRPr lang="en-IN" sz="2400" dirty="0"/>
          </a:p>
          <a:p>
            <a:r>
              <a:rPr lang="en-IN" sz="2400" b="1" dirty="0"/>
              <a:t>Peak rentals during summer &amp; holiday season</a:t>
            </a:r>
            <a:endParaRPr lang="en-IN" sz="2400" dirty="0"/>
          </a:p>
          <a:p>
            <a:r>
              <a:rPr lang="en-IN" sz="2400" b="1" dirty="0"/>
              <a:t>Staffing impacts satisfaction → optimize scheduling</a:t>
            </a:r>
            <a:endParaRPr lang="en-IN" sz="2400" dirty="0"/>
          </a:p>
          <a:p>
            <a:r>
              <a:rPr lang="en-IN" sz="2400" b="1" dirty="0"/>
              <a:t>Localized language films improve rentals &amp; retention</a:t>
            </a:r>
            <a:endParaRPr lang="en-IN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6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A739-1380-0F3B-6200-58701788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5F01-0F4B-969C-3E47-3D34AD749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11138-F39C-4044-7356-600BBF7E9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3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Methodology – MECE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A. Time-based Analysis (When?)</a:t>
            </a:r>
          </a:p>
          <a:p>
            <a:r>
              <a:t>B. Customer Analysis (Who?)</a:t>
            </a:r>
          </a:p>
          <a:p>
            <a:r>
              <a:t>C. Product/Inventory Analysis (What?)</a:t>
            </a:r>
          </a:p>
          <a:p>
            <a:r>
              <a:t>D. Staff/Store Analysis (Where/By Whom?)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7176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Fact Tables:</a:t>
            </a:r>
          </a:p>
          <a:p>
            <a:r>
              <a:rPr sz="3100" dirty="0"/>
              <a:t>- </a:t>
            </a:r>
            <a:r>
              <a:rPr sz="3100" dirty="0" err="1"/>
              <a:t>fact_rentals</a:t>
            </a:r>
            <a:r>
              <a:rPr sz="3100" dirty="0"/>
              <a:t> (rental transactions)</a:t>
            </a:r>
          </a:p>
          <a:p>
            <a:r>
              <a:rPr sz="3100" dirty="0"/>
              <a:t>- </a:t>
            </a:r>
            <a:r>
              <a:rPr sz="3100" dirty="0" err="1"/>
              <a:t>fact_sales</a:t>
            </a:r>
            <a:r>
              <a:rPr sz="3100" dirty="0"/>
              <a:t> (payment transactions)</a:t>
            </a:r>
          </a:p>
          <a:p>
            <a:endParaRPr dirty="0"/>
          </a:p>
          <a:p>
            <a:r>
              <a:rPr dirty="0"/>
              <a:t>Dimension Tables:</a:t>
            </a:r>
          </a:p>
          <a:p>
            <a:r>
              <a:rPr sz="3100" dirty="0"/>
              <a:t>- </a:t>
            </a:r>
            <a:r>
              <a:rPr sz="3100" dirty="0" err="1"/>
              <a:t>dim_customer</a:t>
            </a:r>
            <a:r>
              <a:rPr sz="3100" dirty="0"/>
              <a:t> (customer demographics)</a:t>
            </a:r>
          </a:p>
          <a:p>
            <a:r>
              <a:rPr sz="3100" dirty="0"/>
              <a:t>- </a:t>
            </a:r>
            <a:r>
              <a:rPr sz="3100" dirty="0" err="1"/>
              <a:t>dim_staff</a:t>
            </a:r>
            <a:r>
              <a:rPr sz="3100" dirty="0"/>
              <a:t> (staff details)</a:t>
            </a:r>
          </a:p>
          <a:p>
            <a:r>
              <a:rPr sz="3100" dirty="0"/>
              <a:t>- </a:t>
            </a:r>
            <a:r>
              <a:rPr sz="3100" dirty="0" err="1"/>
              <a:t>dim_store</a:t>
            </a:r>
            <a:r>
              <a:rPr sz="3100" dirty="0"/>
              <a:t> (store details)</a:t>
            </a:r>
          </a:p>
          <a:p>
            <a:r>
              <a:rPr sz="3100" dirty="0"/>
              <a:t>- </a:t>
            </a:r>
            <a:r>
              <a:rPr sz="3100" dirty="0" err="1"/>
              <a:t>dim_film</a:t>
            </a:r>
            <a:r>
              <a:rPr sz="3100" dirty="0"/>
              <a:t> (film details)</a:t>
            </a:r>
          </a:p>
          <a:p>
            <a:r>
              <a:rPr sz="3100" dirty="0"/>
              <a:t>- </a:t>
            </a:r>
            <a:r>
              <a:rPr sz="3100" dirty="0" err="1"/>
              <a:t>dim_date</a:t>
            </a:r>
            <a:r>
              <a:rPr sz="3100" dirty="0"/>
              <a:t> (calendar)</a:t>
            </a:r>
          </a:p>
          <a:p>
            <a:endParaRPr sz="3100" dirty="0"/>
          </a:p>
          <a:p>
            <a:r>
              <a:rPr sz="3100" dirty="0"/>
              <a:t>Built as a star schema for optimized querying.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C945-FB92-743F-DBFD-0A238081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56557-833D-CB63-A2B1-9C200DF1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B3741-4629-00DE-4D73-FDE975F1F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" y="238062"/>
            <a:ext cx="8357616" cy="634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8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1: Executive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KPIs: Revenue, Rentals, Customers, On-time %</a:t>
            </a:r>
          </a:p>
          <a:p>
            <a:r>
              <a:t>Visuals: Revenue by Month, Store, Country</a:t>
            </a:r>
          </a:p>
          <a:p>
            <a:endParaRPr/>
          </a:p>
          <a:p>
            <a:r>
              <a:t>Purpose: Provide high-level business performance snapshot.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520</Words>
  <Application>Microsoft Office PowerPoint</Application>
  <PresentationFormat>On-screen Show (4:3)</PresentationFormat>
  <Paragraphs>75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Movie Rental Analytics Dashboard</vt:lpstr>
      <vt:lpstr>Introduction</vt:lpstr>
      <vt:lpstr>Exploratory Data Analysis (EDA)</vt:lpstr>
      <vt:lpstr>Key Insights (Summary) </vt:lpstr>
      <vt:lpstr>PowerPoint Presentation</vt:lpstr>
      <vt:lpstr>Methodology – MECE Framework</vt:lpstr>
      <vt:lpstr>Data Model</vt:lpstr>
      <vt:lpstr>PowerPoint Presentation</vt:lpstr>
      <vt:lpstr>Page 1: Executive Overview</vt:lpstr>
      <vt:lpstr>PowerPoint Presentation</vt:lpstr>
      <vt:lpstr>Page 2: Customers &amp; Segments</vt:lpstr>
      <vt:lpstr>PowerPoint Presentation</vt:lpstr>
      <vt:lpstr>Page 3: Films &amp; Inventory</vt:lpstr>
      <vt:lpstr>PowerPoint Presentation</vt:lpstr>
      <vt:lpstr>Page 4: Staff &amp; Store Operations</vt:lpstr>
      <vt:lpstr>PowerPoint Presentation</vt:lpstr>
      <vt:lpstr>Recommendations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Surbhi Jain</dc:creator>
  <cp:keywords/>
  <dc:description>generated using python-pptx</dc:description>
  <cp:lastModifiedBy>Surbhi Jain</cp:lastModifiedBy>
  <cp:revision>2</cp:revision>
  <dcterms:created xsi:type="dcterms:W3CDTF">2013-01-27T09:14:16Z</dcterms:created>
  <dcterms:modified xsi:type="dcterms:W3CDTF">2025-09-10T15:53:38Z</dcterms:modified>
  <cp:category/>
</cp:coreProperties>
</file>