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6" r:id="rId3"/>
    <p:sldId id="258" r:id="rId4"/>
    <p:sldId id="260" r:id="rId5"/>
    <p:sldId id="271" r:id="rId6"/>
    <p:sldId id="273" r:id="rId7"/>
    <p:sldId id="259" r:id="rId8"/>
    <p:sldId id="261" r:id="rId9"/>
    <p:sldId id="262" r:id="rId10"/>
    <p:sldId id="274" r:id="rId11"/>
    <p:sldId id="275" r:id="rId12"/>
    <p:sldId id="263" r:id="rId13"/>
    <p:sldId id="267" r:id="rId14"/>
    <p:sldId id="268" r:id="rId15"/>
    <p:sldId id="276" r:id="rId16"/>
    <p:sldId id="269" r:id="rId17"/>
    <p:sldId id="265"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484" autoAdjust="0"/>
  </p:normalViewPr>
  <p:slideViewPr>
    <p:cSldViewPr snapToGrid="0">
      <p:cViewPr varScale="1">
        <p:scale>
          <a:sx n="108" d="100"/>
          <a:sy n="108"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4/29/2022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4/29/2022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Ethical Hacking</a:t>
            </a:r>
            <a:br>
              <a:rPr lang="en-US" sz="8000" dirty="0"/>
            </a:br>
            <a:r>
              <a:rPr lang="en-US" sz="2400" dirty="0"/>
              <a:t>Malware detection using machine learning and deep learning</a:t>
            </a:r>
            <a:br>
              <a:rPr lang="en-US" sz="2400" dirty="0"/>
            </a:br>
            <a:r>
              <a:rPr lang="en-US" sz="2400" b="1" dirty="0"/>
              <a:t>Submitted to – Ashish Bajaj Sir</a:t>
            </a:r>
            <a:endParaRPr lang="en-US" sz="8000" b="1"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000" b="1" dirty="0">
                <a:solidFill>
                  <a:schemeClr val="tx1">
                    <a:lumMod val="85000"/>
                    <a:lumOff val="15000"/>
                  </a:schemeClr>
                </a:solidFill>
              </a:rPr>
              <a:t>Submitted by - Kabir koli (2K19/IT/064)</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F277-1545-4023-A5E3-CA7FB3E8B996}"/>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39C0412E-5B94-4C8E-AEA7-4A9A16A3F609}"/>
              </a:ext>
            </a:extLst>
          </p:cNvPr>
          <p:cNvSpPr>
            <a:spLocks noGrp="1"/>
          </p:cNvSpPr>
          <p:nvPr>
            <p:ph idx="1"/>
          </p:nvPr>
        </p:nvSpPr>
        <p:spPr>
          <a:xfrm>
            <a:off x="1097280" y="2108201"/>
            <a:ext cx="4982881" cy="3822082"/>
          </a:xfrm>
        </p:spPr>
        <p:txBody>
          <a:bodyPr/>
          <a:lstStyle/>
          <a:p>
            <a:r>
              <a:rPr lang="en-IN" dirty="0"/>
              <a:t>Here we are building the logistic regression model and checking the accuracy on the training and test dataset. Because our dataset is unbalanced so we are considering this accuracy as our final result, we are calculating f1 score which is more suitable for unbalanced data. </a:t>
            </a:r>
          </a:p>
          <a:p>
            <a:endParaRPr lang="en-IN" dirty="0"/>
          </a:p>
          <a:p>
            <a:endParaRPr lang="en-IN" dirty="0"/>
          </a:p>
        </p:txBody>
      </p:sp>
      <p:pic>
        <p:nvPicPr>
          <p:cNvPr id="5" name="Picture 4">
            <a:extLst>
              <a:ext uri="{FF2B5EF4-FFF2-40B4-BE49-F238E27FC236}">
                <a16:creationId xmlns:a16="http://schemas.microsoft.com/office/drawing/2014/main" id="{6EF9FE94-DEE3-477D-86CA-CDEAC14A8FDE}"/>
              </a:ext>
            </a:extLst>
          </p:cNvPr>
          <p:cNvPicPr>
            <a:picLocks noChangeAspect="1"/>
          </p:cNvPicPr>
          <p:nvPr/>
        </p:nvPicPr>
        <p:blipFill rotWithShape="1">
          <a:blip r:embed="rId2">
            <a:extLst>
              <a:ext uri="{28A0092B-C50C-407E-A947-70E740481C1C}">
                <a14:useLocalDpi xmlns:a14="http://schemas.microsoft.com/office/drawing/2010/main" val="0"/>
              </a:ext>
            </a:extLst>
          </a:blip>
          <a:srcRect l="25922" t="30741" r="48553" b="38899"/>
          <a:stretch/>
        </p:blipFill>
        <p:spPr>
          <a:xfrm>
            <a:off x="6596109" y="2284803"/>
            <a:ext cx="4982881" cy="3333752"/>
          </a:xfrm>
          <a:prstGeom prst="rect">
            <a:avLst/>
          </a:prstGeom>
        </p:spPr>
      </p:pic>
      <p:pic>
        <p:nvPicPr>
          <p:cNvPr id="6" name="Picture 5">
            <a:extLst>
              <a:ext uri="{FF2B5EF4-FFF2-40B4-BE49-F238E27FC236}">
                <a16:creationId xmlns:a16="http://schemas.microsoft.com/office/drawing/2014/main" id="{B0803693-9448-4029-9B6C-58D50A5F37CC}"/>
              </a:ext>
            </a:extLst>
          </p:cNvPr>
          <p:cNvPicPr>
            <a:picLocks noChangeAspect="1"/>
          </p:cNvPicPr>
          <p:nvPr/>
        </p:nvPicPr>
        <p:blipFill rotWithShape="1">
          <a:blip r:embed="rId3">
            <a:extLst>
              <a:ext uri="{28A0092B-C50C-407E-A947-70E740481C1C}">
                <a14:useLocalDpi xmlns:a14="http://schemas.microsoft.com/office/drawing/2010/main" val="0"/>
              </a:ext>
            </a:extLst>
          </a:blip>
          <a:srcRect l="25267" t="62783" r="45315" b="5791"/>
          <a:stretch/>
        </p:blipFill>
        <p:spPr>
          <a:xfrm>
            <a:off x="3667365" y="4823429"/>
            <a:ext cx="2459115" cy="1477695"/>
          </a:xfrm>
          <a:prstGeom prst="rect">
            <a:avLst/>
          </a:prstGeom>
        </p:spPr>
      </p:pic>
    </p:spTree>
    <p:extLst>
      <p:ext uri="{BB962C8B-B14F-4D97-AF65-F5344CB8AC3E}">
        <p14:creationId xmlns:p14="http://schemas.microsoft.com/office/powerpoint/2010/main" val="67377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71539-B543-42DD-B0D9-B327FAD1F625}"/>
              </a:ext>
            </a:extLst>
          </p:cNvPr>
          <p:cNvSpPr>
            <a:spLocks noGrp="1"/>
          </p:cNvSpPr>
          <p:nvPr>
            <p:ph type="title"/>
          </p:nvPr>
        </p:nvSpPr>
        <p:spPr/>
        <p:txBody>
          <a:bodyPr/>
          <a:lstStyle/>
          <a:p>
            <a:r>
              <a:rPr lang="en-IN" dirty="0"/>
              <a:t>Confusion matrix</a:t>
            </a:r>
          </a:p>
        </p:txBody>
      </p:sp>
      <p:sp>
        <p:nvSpPr>
          <p:cNvPr id="3" name="Content Placeholder 2">
            <a:extLst>
              <a:ext uri="{FF2B5EF4-FFF2-40B4-BE49-F238E27FC236}">
                <a16:creationId xmlns:a16="http://schemas.microsoft.com/office/drawing/2014/main" id="{E7F1561A-2DD8-4071-AB0D-B4F6FF65DF8C}"/>
              </a:ext>
            </a:extLst>
          </p:cNvPr>
          <p:cNvSpPr>
            <a:spLocks noGrp="1"/>
          </p:cNvSpPr>
          <p:nvPr>
            <p:ph idx="1"/>
          </p:nvPr>
        </p:nvSpPr>
        <p:spPr>
          <a:xfrm>
            <a:off x="1097281" y="2108201"/>
            <a:ext cx="5942712" cy="3760891"/>
          </a:xfrm>
        </p:spPr>
        <p:txBody>
          <a:bodyPr/>
          <a:lstStyle/>
          <a:p>
            <a:r>
              <a:rPr lang="en-IN" dirty="0"/>
              <a:t>Here we can see that this model is not performing well, one reason could be that our dataset is unbalanced. Here upper left 1 is saying that the original file was also original. And the bottom 1 is saying that the file was malware but our model says its original one. Looking at this, model is not doing well.</a:t>
            </a:r>
          </a:p>
        </p:txBody>
      </p:sp>
      <p:pic>
        <p:nvPicPr>
          <p:cNvPr id="8" name="Picture 7">
            <a:extLst>
              <a:ext uri="{FF2B5EF4-FFF2-40B4-BE49-F238E27FC236}">
                <a16:creationId xmlns:a16="http://schemas.microsoft.com/office/drawing/2014/main" id="{60EAABBB-D2B5-4378-9457-B440CD8B2E1C}"/>
              </a:ext>
            </a:extLst>
          </p:cNvPr>
          <p:cNvPicPr>
            <a:picLocks noChangeAspect="1"/>
          </p:cNvPicPr>
          <p:nvPr/>
        </p:nvPicPr>
        <p:blipFill rotWithShape="1">
          <a:blip r:embed="rId2">
            <a:extLst>
              <a:ext uri="{28A0092B-C50C-407E-A947-70E740481C1C}">
                <a14:useLocalDpi xmlns:a14="http://schemas.microsoft.com/office/drawing/2010/main" val="0"/>
              </a:ext>
            </a:extLst>
          </a:blip>
          <a:srcRect l="24758" t="67573" r="52743" b="6408"/>
          <a:stretch/>
        </p:blipFill>
        <p:spPr>
          <a:xfrm>
            <a:off x="6961445" y="2370338"/>
            <a:ext cx="4735773" cy="3080551"/>
          </a:xfrm>
          <a:prstGeom prst="rect">
            <a:avLst/>
          </a:prstGeom>
        </p:spPr>
      </p:pic>
    </p:spTree>
    <p:extLst>
      <p:ext uri="{BB962C8B-B14F-4D97-AF65-F5344CB8AC3E}">
        <p14:creationId xmlns:p14="http://schemas.microsoft.com/office/powerpoint/2010/main" val="3524323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F266-52E0-4022-A11F-AEADE6728302}"/>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D7E84605-1CFE-4E12-ACEF-BC7D581439BE}"/>
              </a:ext>
            </a:extLst>
          </p:cNvPr>
          <p:cNvSpPr>
            <a:spLocks noGrp="1"/>
          </p:cNvSpPr>
          <p:nvPr>
            <p:ph idx="1"/>
          </p:nvPr>
        </p:nvSpPr>
        <p:spPr/>
        <p:txBody>
          <a:bodyPr/>
          <a:lstStyle/>
          <a:p>
            <a:r>
              <a:rPr lang="en-IN" dirty="0"/>
              <a:t>- </a:t>
            </a:r>
            <a:r>
              <a:rPr lang="en-US" dirty="0"/>
              <a:t>Logistic regression is very efficient to train</a:t>
            </a:r>
          </a:p>
          <a:p>
            <a:r>
              <a:rPr lang="en-US" dirty="0"/>
              <a:t>- Good accuracy for many simple data sets</a:t>
            </a:r>
          </a:p>
          <a:p>
            <a:r>
              <a:rPr lang="en-US" dirty="0"/>
              <a:t>- It is very fast at classifying unknown records</a:t>
            </a:r>
            <a:endParaRPr lang="en-IN" dirty="0"/>
          </a:p>
        </p:txBody>
      </p:sp>
    </p:spTree>
    <p:extLst>
      <p:ext uri="{BB962C8B-B14F-4D97-AF65-F5344CB8AC3E}">
        <p14:creationId xmlns:p14="http://schemas.microsoft.com/office/powerpoint/2010/main" val="1274570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DB7D-91BF-4897-84FA-2E4A8D3D1A80}"/>
              </a:ext>
            </a:extLst>
          </p:cNvPr>
          <p:cNvSpPr>
            <a:spLocks noGrp="1"/>
          </p:cNvSpPr>
          <p:nvPr>
            <p:ph type="title"/>
          </p:nvPr>
        </p:nvSpPr>
        <p:spPr/>
        <p:txBody>
          <a:bodyPr/>
          <a:lstStyle/>
          <a:p>
            <a:r>
              <a:rPr lang="en-IN"/>
              <a:t>Neural Network </a:t>
            </a:r>
          </a:p>
        </p:txBody>
      </p:sp>
      <p:sp>
        <p:nvSpPr>
          <p:cNvPr id="3" name="Content Placeholder 2">
            <a:extLst>
              <a:ext uri="{FF2B5EF4-FFF2-40B4-BE49-F238E27FC236}">
                <a16:creationId xmlns:a16="http://schemas.microsoft.com/office/drawing/2014/main" id="{CE66E390-5E1E-4425-A6C6-A1624C7F02CF}"/>
              </a:ext>
            </a:extLst>
          </p:cNvPr>
          <p:cNvSpPr>
            <a:spLocks noGrp="1"/>
          </p:cNvSpPr>
          <p:nvPr>
            <p:ph idx="1"/>
          </p:nvPr>
        </p:nvSpPr>
        <p:spPr/>
        <p:txBody>
          <a:bodyPr/>
          <a:lstStyle/>
          <a:p>
            <a:r>
              <a:rPr lang="en-IN" dirty="0"/>
              <a:t>- A method of computing, based on the interaction of multiple connected processing elements.</a:t>
            </a:r>
          </a:p>
          <a:p>
            <a:r>
              <a:rPr lang="en-IN" dirty="0"/>
              <a:t>- A powerful technique to solve many real world problems</a:t>
            </a:r>
          </a:p>
          <a:p>
            <a:r>
              <a:rPr lang="en-IN" dirty="0"/>
              <a:t>- The ability to learn from experience in order to improve performance</a:t>
            </a:r>
          </a:p>
          <a:p>
            <a:r>
              <a:rPr lang="en-IN" dirty="0"/>
              <a:t>- Ability to deal with incomplete information.</a:t>
            </a:r>
          </a:p>
        </p:txBody>
      </p:sp>
      <p:sp>
        <p:nvSpPr>
          <p:cNvPr id="4" name="AutoShape 2" descr="Real-Life Applications of Neural Networks | Smartsheet">
            <a:extLst>
              <a:ext uri="{FF2B5EF4-FFF2-40B4-BE49-F238E27FC236}">
                <a16:creationId xmlns:a16="http://schemas.microsoft.com/office/drawing/2014/main" id="{288EC9A1-4E53-4CB0-95EF-1642CD327E7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Graphic 6">
            <a:extLst>
              <a:ext uri="{FF2B5EF4-FFF2-40B4-BE49-F238E27FC236}">
                <a16:creationId xmlns:a16="http://schemas.microsoft.com/office/drawing/2014/main" id="{F31C535E-C13A-4FD0-B60E-088945DE82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12018" y="3478769"/>
            <a:ext cx="3682702" cy="2761164"/>
          </a:xfrm>
          <a:prstGeom prst="rect">
            <a:avLst/>
          </a:prstGeom>
        </p:spPr>
      </p:pic>
    </p:spTree>
    <p:extLst>
      <p:ext uri="{BB962C8B-B14F-4D97-AF65-F5344CB8AC3E}">
        <p14:creationId xmlns:p14="http://schemas.microsoft.com/office/powerpoint/2010/main" val="219701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C339-2943-4353-8124-280C24222EEC}"/>
              </a:ext>
            </a:extLst>
          </p:cNvPr>
          <p:cNvSpPr>
            <a:spLocks noGrp="1"/>
          </p:cNvSpPr>
          <p:nvPr>
            <p:ph type="title"/>
          </p:nvPr>
        </p:nvSpPr>
        <p:spPr/>
        <p:txBody>
          <a:bodyPr/>
          <a:lstStyle/>
          <a:p>
            <a:r>
              <a:rPr lang="en-IN" dirty="0"/>
              <a:t>Neural Network Neuron</a:t>
            </a:r>
          </a:p>
        </p:txBody>
      </p:sp>
      <p:sp>
        <p:nvSpPr>
          <p:cNvPr id="3" name="Content Placeholder 2">
            <a:extLst>
              <a:ext uri="{FF2B5EF4-FFF2-40B4-BE49-F238E27FC236}">
                <a16:creationId xmlns:a16="http://schemas.microsoft.com/office/drawing/2014/main" id="{0432F7F2-1A61-4EE6-B652-034A2FCB4A65}"/>
              </a:ext>
            </a:extLst>
          </p:cNvPr>
          <p:cNvSpPr>
            <a:spLocks noGrp="1"/>
          </p:cNvSpPr>
          <p:nvPr>
            <p:ph idx="1"/>
          </p:nvPr>
        </p:nvSpPr>
        <p:spPr/>
        <p:txBody>
          <a:bodyPr>
            <a:normAutofit/>
          </a:bodyPr>
          <a:lstStyle/>
          <a:p>
            <a:r>
              <a:rPr lang="en-IN" sz="1800" dirty="0"/>
              <a:t>- Receive n- inputs </a:t>
            </a:r>
          </a:p>
          <a:p>
            <a:r>
              <a:rPr lang="en-IN" sz="1800" dirty="0"/>
              <a:t>- Multiplies each input by its weight</a:t>
            </a:r>
          </a:p>
          <a:p>
            <a:r>
              <a:rPr lang="en-IN" sz="1800" dirty="0"/>
              <a:t>- Applies activation function to the sum of result</a:t>
            </a:r>
          </a:p>
          <a:p>
            <a:r>
              <a:rPr lang="en-IN" sz="1800" dirty="0"/>
              <a:t>- Output result</a:t>
            </a:r>
          </a:p>
          <a:p>
            <a:r>
              <a:rPr lang="en-IN" sz="1800" b="1" dirty="0"/>
              <a:t>Activation function </a:t>
            </a:r>
          </a:p>
          <a:p>
            <a:r>
              <a:rPr lang="en-IN" sz="1800" dirty="0"/>
              <a:t>- Controls when unit is active or inactive </a:t>
            </a:r>
          </a:p>
          <a:p>
            <a:r>
              <a:rPr lang="en-IN" sz="1800" dirty="0"/>
              <a:t>- Threshold function outputs 1 when input is positive and  0 otherwise.</a:t>
            </a:r>
          </a:p>
        </p:txBody>
      </p:sp>
      <p:pic>
        <p:nvPicPr>
          <p:cNvPr id="2052" name="Picture 4" descr="Activation Function | Introduction to Activation Function for Deep Learning">
            <a:extLst>
              <a:ext uri="{FF2B5EF4-FFF2-40B4-BE49-F238E27FC236}">
                <a16:creationId xmlns:a16="http://schemas.microsoft.com/office/drawing/2014/main" id="{C6038828-FF88-44D4-880D-22CBF9B18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7670" y="2108201"/>
            <a:ext cx="3537050" cy="153322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Understanding Activation Functions in Neural Networks | by Avinash Sharma V  | The Theory Of Everything | Medium">
            <a:extLst>
              <a:ext uri="{FF2B5EF4-FFF2-40B4-BE49-F238E27FC236}">
                <a16:creationId xmlns:a16="http://schemas.microsoft.com/office/drawing/2014/main" id="{B71744EF-7F61-4A2F-9FF9-C5FA8EB57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1896" y="3846219"/>
            <a:ext cx="3095625"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32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0081-1980-42AC-8FD5-FD934377819F}"/>
              </a:ext>
            </a:extLst>
          </p:cNvPr>
          <p:cNvSpPr>
            <a:spLocks noGrp="1"/>
          </p:cNvSpPr>
          <p:nvPr>
            <p:ph type="title"/>
          </p:nvPr>
        </p:nvSpPr>
        <p:spPr/>
        <p:txBody>
          <a:bodyPr/>
          <a:lstStyle/>
          <a:p>
            <a:r>
              <a:rPr lang="en-IN" dirty="0"/>
              <a:t>Model building</a:t>
            </a:r>
          </a:p>
        </p:txBody>
      </p:sp>
      <p:sp>
        <p:nvSpPr>
          <p:cNvPr id="7" name="Content Placeholder 6">
            <a:extLst>
              <a:ext uri="{FF2B5EF4-FFF2-40B4-BE49-F238E27FC236}">
                <a16:creationId xmlns:a16="http://schemas.microsoft.com/office/drawing/2014/main" id="{28B7C623-E41E-4440-B456-08885579B3C2}"/>
              </a:ext>
            </a:extLst>
          </p:cNvPr>
          <p:cNvSpPr>
            <a:spLocks noGrp="1"/>
          </p:cNvSpPr>
          <p:nvPr>
            <p:ph idx="1"/>
          </p:nvPr>
        </p:nvSpPr>
        <p:spPr>
          <a:xfrm>
            <a:off x="878186" y="2107379"/>
            <a:ext cx="4270863" cy="3760891"/>
          </a:xfrm>
        </p:spPr>
        <p:txBody>
          <a:bodyPr/>
          <a:lstStyle/>
          <a:p>
            <a:r>
              <a:rPr lang="en-IN" dirty="0"/>
              <a:t>Here we are building the logistic regression model and checking the accuracy on the training and test dataset. Because our dataset is unbalanced so we are considering this accuracy as our final result, we are calculating f1 score which is more suitable for unbalanced data. </a:t>
            </a:r>
          </a:p>
          <a:p>
            <a:endParaRPr lang="en-IN" dirty="0"/>
          </a:p>
          <a:p>
            <a:endParaRPr lang="en-IN" dirty="0"/>
          </a:p>
        </p:txBody>
      </p:sp>
      <p:pic>
        <p:nvPicPr>
          <p:cNvPr id="8" name="Content Placeholder 4">
            <a:extLst>
              <a:ext uri="{FF2B5EF4-FFF2-40B4-BE49-F238E27FC236}">
                <a16:creationId xmlns:a16="http://schemas.microsoft.com/office/drawing/2014/main" id="{B84F769B-669C-4D17-B8ED-8E1D153B7252}"/>
              </a:ext>
            </a:extLst>
          </p:cNvPr>
          <p:cNvPicPr>
            <a:picLocks noChangeAspect="1"/>
          </p:cNvPicPr>
          <p:nvPr/>
        </p:nvPicPr>
        <p:blipFill rotWithShape="1">
          <a:blip r:embed="rId2">
            <a:extLst>
              <a:ext uri="{28A0092B-C50C-407E-A947-70E740481C1C}">
                <a14:useLocalDpi xmlns:a14="http://schemas.microsoft.com/office/drawing/2010/main" val="0"/>
              </a:ext>
            </a:extLst>
          </a:blip>
          <a:srcRect l="26109" t="40036" r="20529" b="48699"/>
          <a:stretch/>
        </p:blipFill>
        <p:spPr>
          <a:xfrm>
            <a:off x="5348313" y="2319078"/>
            <a:ext cx="6693763" cy="794861"/>
          </a:xfrm>
          <a:prstGeom prst="rect">
            <a:avLst/>
          </a:prstGeom>
        </p:spPr>
      </p:pic>
      <p:pic>
        <p:nvPicPr>
          <p:cNvPr id="9" name="Content Placeholder 4">
            <a:extLst>
              <a:ext uri="{FF2B5EF4-FFF2-40B4-BE49-F238E27FC236}">
                <a16:creationId xmlns:a16="http://schemas.microsoft.com/office/drawing/2014/main" id="{692D86AC-8021-42AC-915A-62F23BC76723}"/>
              </a:ext>
            </a:extLst>
          </p:cNvPr>
          <p:cNvPicPr>
            <a:picLocks noChangeAspect="1"/>
          </p:cNvPicPr>
          <p:nvPr/>
        </p:nvPicPr>
        <p:blipFill rotWithShape="1">
          <a:blip r:embed="rId2">
            <a:extLst>
              <a:ext uri="{28A0092B-C50C-407E-A947-70E740481C1C}">
                <a14:useLocalDpi xmlns:a14="http://schemas.microsoft.com/office/drawing/2010/main" val="0"/>
              </a:ext>
            </a:extLst>
          </a:blip>
          <a:srcRect l="26109" t="71400" r="20529" b="3831"/>
          <a:stretch/>
        </p:blipFill>
        <p:spPr>
          <a:xfrm>
            <a:off x="5348312" y="3113939"/>
            <a:ext cx="6693763" cy="1747772"/>
          </a:xfrm>
          <a:prstGeom prst="rect">
            <a:avLst/>
          </a:prstGeom>
        </p:spPr>
      </p:pic>
    </p:spTree>
    <p:extLst>
      <p:ext uri="{BB962C8B-B14F-4D97-AF65-F5344CB8AC3E}">
        <p14:creationId xmlns:p14="http://schemas.microsoft.com/office/powerpoint/2010/main" val="2087604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3B71-C357-497F-9E1E-C138A0922FFE}"/>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706703D2-B6DC-4F2E-AE38-0D951CEB9825}"/>
              </a:ext>
            </a:extLst>
          </p:cNvPr>
          <p:cNvSpPr>
            <a:spLocks noGrp="1"/>
          </p:cNvSpPr>
          <p:nvPr>
            <p:ph idx="1"/>
          </p:nvPr>
        </p:nvSpPr>
        <p:spPr/>
        <p:txBody>
          <a:bodyPr/>
          <a:lstStyle/>
          <a:p>
            <a:r>
              <a:rPr lang="en-IN" dirty="0"/>
              <a:t>- </a:t>
            </a:r>
            <a:r>
              <a:rPr lang="en-US" dirty="0"/>
              <a:t>Store information on the entire network</a:t>
            </a:r>
          </a:p>
          <a:p>
            <a:r>
              <a:rPr lang="en-US" dirty="0"/>
              <a:t>-The ability to work with insufficient knowledge</a:t>
            </a:r>
            <a:endParaRPr lang="en-IN" dirty="0"/>
          </a:p>
        </p:txBody>
      </p:sp>
    </p:spTree>
    <p:extLst>
      <p:ext uri="{BB962C8B-B14F-4D97-AF65-F5344CB8AC3E}">
        <p14:creationId xmlns:p14="http://schemas.microsoft.com/office/powerpoint/2010/main" val="2415457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DF66-B2FF-49F3-8F57-0708474AD09C}"/>
              </a:ext>
            </a:extLst>
          </p:cNvPr>
          <p:cNvSpPr>
            <a:spLocks noGrp="1"/>
          </p:cNvSpPr>
          <p:nvPr>
            <p:ph type="title"/>
          </p:nvPr>
        </p:nvSpPr>
        <p:spPr/>
        <p:txBody>
          <a:bodyPr/>
          <a:lstStyle/>
          <a:p>
            <a:r>
              <a:rPr lang="en-IN" dirty="0"/>
              <a:t>Models performance comparison  </a:t>
            </a:r>
          </a:p>
        </p:txBody>
      </p:sp>
      <p:graphicFrame>
        <p:nvGraphicFramePr>
          <p:cNvPr id="4" name="Table 4">
            <a:extLst>
              <a:ext uri="{FF2B5EF4-FFF2-40B4-BE49-F238E27FC236}">
                <a16:creationId xmlns:a16="http://schemas.microsoft.com/office/drawing/2014/main" id="{DE1BE08C-6835-4A02-9873-60F0D67C7E45}"/>
              </a:ext>
            </a:extLst>
          </p:cNvPr>
          <p:cNvGraphicFramePr>
            <a:graphicFrameLocks noGrp="1"/>
          </p:cNvGraphicFramePr>
          <p:nvPr>
            <p:ph idx="1"/>
            <p:extLst>
              <p:ext uri="{D42A27DB-BD31-4B8C-83A1-F6EECF244321}">
                <p14:modId xmlns:p14="http://schemas.microsoft.com/office/powerpoint/2010/main" val="1533209461"/>
              </p:ext>
            </p:extLst>
          </p:nvPr>
        </p:nvGraphicFramePr>
        <p:xfrm>
          <a:off x="1096963" y="2108199"/>
          <a:ext cx="10058400" cy="3805888"/>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912463723"/>
                    </a:ext>
                  </a:extLst>
                </a:gridCol>
                <a:gridCol w="2011680">
                  <a:extLst>
                    <a:ext uri="{9D8B030D-6E8A-4147-A177-3AD203B41FA5}">
                      <a16:colId xmlns:a16="http://schemas.microsoft.com/office/drawing/2014/main" val="4039720548"/>
                    </a:ext>
                  </a:extLst>
                </a:gridCol>
                <a:gridCol w="2011680">
                  <a:extLst>
                    <a:ext uri="{9D8B030D-6E8A-4147-A177-3AD203B41FA5}">
                      <a16:colId xmlns:a16="http://schemas.microsoft.com/office/drawing/2014/main" val="177884065"/>
                    </a:ext>
                  </a:extLst>
                </a:gridCol>
                <a:gridCol w="2011680">
                  <a:extLst>
                    <a:ext uri="{9D8B030D-6E8A-4147-A177-3AD203B41FA5}">
                      <a16:colId xmlns:a16="http://schemas.microsoft.com/office/drawing/2014/main" val="3165801938"/>
                    </a:ext>
                  </a:extLst>
                </a:gridCol>
                <a:gridCol w="2011680">
                  <a:extLst>
                    <a:ext uri="{9D8B030D-6E8A-4147-A177-3AD203B41FA5}">
                      <a16:colId xmlns:a16="http://schemas.microsoft.com/office/drawing/2014/main" val="3338864201"/>
                    </a:ext>
                  </a:extLst>
                </a:gridCol>
              </a:tblGrid>
              <a:tr h="951472">
                <a:tc>
                  <a:txBody>
                    <a:bodyPr/>
                    <a:lstStyle/>
                    <a:p>
                      <a:r>
                        <a:rPr lang="en-IN" dirty="0"/>
                        <a:t>Model</a:t>
                      </a:r>
                    </a:p>
                    <a:p>
                      <a:r>
                        <a:rPr lang="en-IN" dirty="0"/>
                        <a:t> </a:t>
                      </a:r>
                    </a:p>
                  </a:txBody>
                  <a:tcPr/>
                </a:tc>
                <a:tc>
                  <a:txBody>
                    <a:bodyPr/>
                    <a:lstStyle/>
                    <a:p>
                      <a:r>
                        <a:rPr lang="en-IN" dirty="0"/>
                        <a:t>Train data accuracy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Test data accuracy </a:t>
                      </a:r>
                    </a:p>
                    <a:p>
                      <a:endParaRPr lang="en-IN" dirty="0"/>
                    </a:p>
                  </a:txBody>
                  <a:tcPr/>
                </a:tc>
                <a:tc>
                  <a:txBody>
                    <a:bodyPr/>
                    <a:lstStyle/>
                    <a:p>
                      <a:r>
                        <a:rPr lang="en-IN" dirty="0"/>
                        <a:t>F1 score </a:t>
                      </a:r>
                    </a:p>
                  </a:txBody>
                  <a:tcPr/>
                </a:tc>
                <a:tc>
                  <a:txBody>
                    <a:bodyPr/>
                    <a:lstStyle/>
                    <a:p>
                      <a:r>
                        <a:rPr lang="en-IN" dirty="0"/>
                        <a:t>Position </a:t>
                      </a:r>
                    </a:p>
                  </a:txBody>
                  <a:tcPr/>
                </a:tc>
                <a:extLst>
                  <a:ext uri="{0D108BD9-81ED-4DB2-BD59-A6C34878D82A}">
                    <a16:rowId xmlns:a16="http://schemas.microsoft.com/office/drawing/2014/main" val="3446389431"/>
                  </a:ext>
                </a:extLst>
              </a:tr>
              <a:tr h="951472">
                <a:tc>
                  <a:txBody>
                    <a:bodyPr/>
                    <a:lstStyle/>
                    <a:p>
                      <a:r>
                        <a:rPr lang="en-IN" dirty="0"/>
                        <a:t>Random forest</a:t>
                      </a:r>
                    </a:p>
                  </a:txBody>
                  <a:tcPr/>
                </a:tc>
                <a:tc>
                  <a:txBody>
                    <a:bodyPr/>
                    <a:lstStyle/>
                    <a:p>
                      <a:r>
                        <a:rPr lang="en-IN" dirty="0"/>
                        <a:t>0.982</a:t>
                      </a:r>
                    </a:p>
                  </a:txBody>
                  <a:tcPr/>
                </a:tc>
                <a:tc>
                  <a:txBody>
                    <a:bodyPr/>
                    <a:lstStyle/>
                    <a:p>
                      <a:r>
                        <a:rPr lang="en-IN" dirty="0"/>
                        <a:t>0.983</a:t>
                      </a:r>
                    </a:p>
                  </a:txBody>
                  <a:tcPr/>
                </a:tc>
                <a:tc>
                  <a:txBody>
                    <a:bodyPr/>
                    <a:lstStyle/>
                    <a:p>
                      <a:r>
                        <a:rPr lang="en-IN" dirty="0"/>
                        <a:t>0.973</a:t>
                      </a:r>
                    </a:p>
                  </a:txBody>
                  <a:tcPr/>
                </a:tc>
                <a:tc>
                  <a:txBody>
                    <a:bodyPr/>
                    <a:lstStyle/>
                    <a:p>
                      <a:r>
                        <a:rPr lang="en-IN" dirty="0"/>
                        <a:t>1</a:t>
                      </a:r>
                      <a:r>
                        <a:rPr lang="en-IN" baseline="30000" dirty="0"/>
                        <a:t>st</a:t>
                      </a:r>
                      <a:r>
                        <a:rPr lang="en-IN" dirty="0"/>
                        <a:t> </a:t>
                      </a:r>
                    </a:p>
                  </a:txBody>
                  <a:tcPr/>
                </a:tc>
                <a:extLst>
                  <a:ext uri="{0D108BD9-81ED-4DB2-BD59-A6C34878D82A}">
                    <a16:rowId xmlns:a16="http://schemas.microsoft.com/office/drawing/2014/main" val="2474606656"/>
                  </a:ext>
                </a:extLst>
              </a:tr>
              <a:tr h="951472">
                <a:tc>
                  <a:txBody>
                    <a:bodyPr/>
                    <a:lstStyle/>
                    <a:p>
                      <a:r>
                        <a:rPr lang="en-IN" dirty="0"/>
                        <a:t>Logistic regression</a:t>
                      </a:r>
                    </a:p>
                  </a:txBody>
                  <a:tcPr/>
                </a:tc>
                <a:tc>
                  <a:txBody>
                    <a:bodyPr/>
                    <a:lstStyle/>
                    <a:p>
                      <a:r>
                        <a:rPr lang="en-IN" dirty="0"/>
                        <a:t>0.70</a:t>
                      </a:r>
                    </a:p>
                  </a:txBody>
                  <a:tcPr/>
                </a:tc>
                <a:tc>
                  <a:txBody>
                    <a:bodyPr/>
                    <a:lstStyle/>
                    <a:p>
                      <a:r>
                        <a:rPr lang="en-IN" dirty="0"/>
                        <a:t>0.69</a:t>
                      </a:r>
                    </a:p>
                  </a:txBody>
                  <a:tcPr/>
                </a:tc>
                <a:tc>
                  <a:txBody>
                    <a:bodyPr/>
                    <a:lstStyle/>
                    <a:p>
                      <a:r>
                        <a:rPr lang="en-IN" dirty="0"/>
                        <a:t>0.0</a:t>
                      </a:r>
                    </a:p>
                  </a:txBody>
                  <a:tcPr/>
                </a:tc>
                <a:tc>
                  <a:txBody>
                    <a:bodyPr/>
                    <a:lstStyle/>
                    <a:p>
                      <a:r>
                        <a:rPr lang="en-IN" dirty="0"/>
                        <a:t>3</a:t>
                      </a:r>
                      <a:r>
                        <a:rPr lang="en-IN" baseline="30000" dirty="0"/>
                        <a:t>rd</a:t>
                      </a:r>
                      <a:r>
                        <a:rPr lang="en-IN" dirty="0"/>
                        <a:t>    </a:t>
                      </a:r>
                    </a:p>
                    <a:p>
                      <a:endParaRPr lang="en-IN" dirty="0"/>
                    </a:p>
                    <a:p>
                      <a:endParaRPr lang="en-IN" dirty="0"/>
                    </a:p>
                  </a:txBody>
                  <a:tcPr/>
                </a:tc>
                <a:extLst>
                  <a:ext uri="{0D108BD9-81ED-4DB2-BD59-A6C34878D82A}">
                    <a16:rowId xmlns:a16="http://schemas.microsoft.com/office/drawing/2014/main" val="2570680053"/>
                  </a:ext>
                </a:extLst>
              </a:tr>
              <a:tr h="951472">
                <a:tc>
                  <a:txBody>
                    <a:bodyPr/>
                    <a:lstStyle/>
                    <a:p>
                      <a:r>
                        <a:rPr lang="en-IN" dirty="0"/>
                        <a:t>Neural Network</a:t>
                      </a:r>
                    </a:p>
                  </a:txBody>
                  <a:tcPr/>
                </a:tc>
                <a:tc>
                  <a:txBody>
                    <a:bodyPr/>
                    <a:lstStyle/>
                    <a:p>
                      <a:r>
                        <a:rPr lang="en-IN" dirty="0"/>
                        <a:t>0.70</a:t>
                      </a:r>
                    </a:p>
                  </a:txBody>
                  <a:tcPr/>
                </a:tc>
                <a:tc>
                  <a:txBody>
                    <a:bodyPr/>
                    <a:lstStyle/>
                    <a:p>
                      <a:r>
                        <a:rPr lang="en-IN" dirty="0"/>
                        <a:t>0.30</a:t>
                      </a:r>
                    </a:p>
                  </a:txBody>
                  <a:tcPr/>
                </a:tc>
                <a:tc>
                  <a:txBody>
                    <a:bodyPr/>
                    <a:lstStyle/>
                    <a:p>
                      <a:r>
                        <a:rPr lang="en-IN" dirty="0"/>
                        <a:t>0.46</a:t>
                      </a:r>
                    </a:p>
                  </a:txBody>
                  <a:tcPr/>
                </a:tc>
                <a:tc>
                  <a:txBody>
                    <a:bodyPr/>
                    <a:lstStyle/>
                    <a:p>
                      <a:r>
                        <a:rPr lang="en-IN" dirty="0"/>
                        <a:t>2</a:t>
                      </a:r>
                      <a:r>
                        <a:rPr lang="en-IN" baseline="30000" dirty="0"/>
                        <a:t>nd</a:t>
                      </a:r>
                      <a:r>
                        <a:rPr lang="en-IN" dirty="0"/>
                        <a:t> </a:t>
                      </a:r>
                    </a:p>
                  </a:txBody>
                  <a:tcPr/>
                </a:tc>
                <a:extLst>
                  <a:ext uri="{0D108BD9-81ED-4DB2-BD59-A6C34878D82A}">
                    <a16:rowId xmlns:a16="http://schemas.microsoft.com/office/drawing/2014/main" val="1828534679"/>
                  </a:ext>
                </a:extLst>
              </a:tr>
            </a:tbl>
          </a:graphicData>
        </a:graphic>
      </p:graphicFrame>
    </p:spTree>
    <p:extLst>
      <p:ext uri="{BB962C8B-B14F-4D97-AF65-F5344CB8AC3E}">
        <p14:creationId xmlns:p14="http://schemas.microsoft.com/office/powerpoint/2010/main" val="313465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8FAC-0510-4B0D-B684-14FC5ED35A7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733D244-E388-4FDA-84AF-4D642879791F}"/>
              </a:ext>
            </a:extLst>
          </p:cNvPr>
          <p:cNvSpPr>
            <a:spLocks noGrp="1"/>
          </p:cNvSpPr>
          <p:nvPr>
            <p:ph idx="1"/>
          </p:nvPr>
        </p:nvSpPr>
        <p:spPr/>
        <p:txBody>
          <a:bodyPr/>
          <a:lstStyle/>
          <a:p>
            <a:pPr marL="0" indent="0">
              <a:buNone/>
            </a:pPr>
            <a:r>
              <a:rPr lang="en-IN" dirty="0"/>
              <a:t>Comparing the accuracy of all the model Random forest comes in 1</a:t>
            </a:r>
            <a:r>
              <a:rPr lang="en-IN" baseline="30000" dirty="0"/>
              <a:t>st</a:t>
            </a:r>
            <a:r>
              <a:rPr lang="en-IN" dirty="0"/>
              <a:t> place, then neural network and then logistic regression mode. So, Random forest is best model among these for datasets like these which is unbalanced. </a:t>
            </a:r>
          </a:p>
        </p:txBody>
      </p:sp>
    </p:spTree>
    <p:extLst>
      <p:ext uri="{BB962C8B-B14F-4D97-AF65-F5344CB8AC3E}">
        <p14:creationId xmlns:p14="http://schemas.microsoft.com/office/powerpoint/2010/main" val="367495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CB80D-1F1B-43F1-9FD8-597E40637690}"/>
              </a:ext>
            </a:extLst>
          </p:cNvPr>
          <p:cNvSpPr>
            <a:spLocks noGrp="1"/>
          </p:cNvSpPr>
          <p:nvPr>
            <p:ph type="title"/>
          </p:nvPr>
        </p:nvSpPr>
        <p:spPr/>
        <p:txBody>
          <a:bodyPr/>
          <a:lstStyle/>
          <a:p>
            <a:r>
              <a:rPr lang="en-IN" dirty="0"/>
              <a:t>Project</a:t>
            </a:r>
          </a:p>
        </p:txBody>
      </p:sp>
      <p:sp>
        <p:nvSpPr>
          <p:cNvPr id="3" name="Content Placeholder 2">
            <a:extLst>
              <a:ext uri="{FF2B5EF4-FFF2-40B4-BE49-F238E27FC236}">
                <a16:creationId xmlns:a16="http://schemas.microsoft.com/office/drawing/2014/main" id="{43BA1134-A76E-4D00-AD80-F14AF7A1B1B4}"/>
              </a:ext>
            </a:extLst>
          </p:cNvPr>
          <p:cNvSpPr>
            <a:spLocks noGrp="1"/>
          </p:cNvSpPr>
          <p:nvPr>
            <p:ph idx="1"/>
          </p:nvPr>
        </p:nvSpPr>
        <p:spPr/>
        <p:txBody>
          <a:bodyPr/>
          <a:lstStyle/>
          <a:p>
            <a:r>
              <a:rPr lang="en-IN" dirty="0">
                <a:solidFill>
                  <a:schemeClr val="tx1"/>
                </a:solidFill>
              </a:rPr>
              <a:t>My project is malware detection using machine learning and deep learning using Random forest and Logistic regression and neural network model. Then comparing the accuracy of these model to identify which one is best among these.</a:t>
            </a:r>
          </a:p>
        </p:txBody>
      </p:sp>
    </p:spTree>
    <p:extLst>
      <p:ext uri="{BB962C8B-B14F-4D97-AF65-F5344CB8AC3E}">
        <p14:creationId xmlns:p14="http://schemas.microsoft.com/office/powerpoint/2010/main" val="364622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657B-5C5F-4210-9E61-C4CE5BEED79F}"/>
              </a:ext>
            </a:extLst>
          </p:cNvPr>
          <p:cNvSpPr>
            <a:spLocks noGrp="1"/>
          </p:cNvSpPr>
          <p:nvPr>
            <p:ph type="title"/>
          </p:nvPr>
        </p:nvSpPr>
        <p:spPr/>
        <p:txBody>
          <a:bodyPr/>
          <a:lstStyle/>
          <a:p>
            <a:r>
              <a:rPr lang="en-IN" dirty="0"/>
              <a:t>Random Forest</a:t>
            </a:r>
          </a:p>
        </p:txBody>
      </p:sp>
      <p:sp>
        <p:nvSpPr>
          <p:cNvPr id="3" name="Content Placeholder 2">
            <a:extLst>
              <a:ext uri="{FF2B5EF4-FFF2-40B4-BE49-F238E27FC236}">
                <a16:creationId xmlns:a16="http://schemas.microsoft.com/office/drawing/2014/main" id="{D992AB2C-C98B-44EA-A617-DE53FB8B4BF8}"/>
              </a:ext>
            </a:extLst>
          </p:cNvPr>
          <p:cNvSpPr>
            <a:spLocks noGrp="1"/>
          </p:cNvSpPr>
          <p:nvPr>
            <p:ph idx="1"/>
          </p:nvPr>
        </p:nvSpPr>
        <p:spPr/>
        <p:txBody>
          <a:bodyPr/>
          <a:lstStyle/>
          <a:p>
            <a:r>
              <a:rPr lang="en-US" dirty="0"/>
              <a:t>- A random forest is a technique that’s used to solve regression</a:t>
            </a:r>
            <a:r>
              <a:rPr lang="en-US" sz="1800" dirty="0"/>
              <a:t>(</a:t>
            </a:r>
            <a:r>
              <a:rPr lang="en-IN" sz="1800" dirty="0"/>
              <a:t>helps predict a continuous quantity)</a:t>
            </a:r>
            <a:r>
              <a:rPr lang="en-US" sz="1800" dirty="0"/>
              <a:t> </a:t>
            </a:r>
            <a:r>
              <a:rPr lang="en-US" dirty="0"/>
              <a:t>and classification</a:t>
            </a:r>
            <a:r>
              <a:rPr lang="en-US" sz="1800" dirty="0"/>
              <a:t>(</a:t>
            </a:r>
            <a:r>
              <a:rPr lang="en-IN" sz="1800" dirty="0"/>
              <a:t>predicts discrete class labels)</a:t>
            </a:r>
            <a:r>
              <a:rPr lang="en-US" sz="1800" dirty="0"/>
              <a:t> </a:t>
            </a:r>
            <a:r>
              <a:rPr lang="en-US" dirty="0"/>
              <a:t>problems.</a:t>
            </a:r>
          </a:p>
          <a:p>
            <a:r>
              <a:rPr lang="en-US" dirty="0"/>
              <a:t>- The random forest is a classification algorithm consisting of many decisions trees</a:t>
            </a:r>
          </a:p>
          <a:p>
            <a:r>
              <a:rPr lang="en-US" dirty="0"/>
              <a:t>- The random forest establishes the outcome based on the</a:t>
            </a:r>
          </a:p>
          <a:p>
            <a:r>
              <a:rPr lang="en-US" dirty="0"/>
              <a:t>  predictions of the decision trees. </a:t>
            </a:r>
          </a:p>
          <a:p>
            <a:endParaRPr lang="en-US" dirty="0"/>
          </a:p>
        </p:txBody>
      </p:sp>
      <p:pic>
        <p:nvPicPr>
          <p:cNvPr id="4" name="Graphic 3">
            <a:extLst>
              <a:ext uri="{FF2B5EF4-FFF2-40B4-BE49-F238E27FC236}">
                <a16:creationId xmlns:a16="http://schemas.microsoft.com/office/drawing/2014/main" id="{27F05D3B-D4DF-4B04-A2C5-BD6992E44E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5246" y="3039207"/>
            <a:ext cx="4747164" cy="3629844"/>
          </a:xfrm>
          <a:prstGeom prst="rect">
            <a:avLst/>
          </a:prstGeom>
        </p:spPr>
      </p:pic>
    </p:spTree>
    <p:extLst>
      <p:ext uri="{BB962C8B-B14F-4D97-AF65-F5344CB8AC3E}">
        <p14:creationId xmlns:p14="http://schemas.microsoft.com/office/powerpoint/2010/main" val="63862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716B-3F7E-47A9-8F1D-B1EC84F6C395}"/>
              </a:ext>
            </a:extLst>
          </p:cNvPr>
          <p:cNvSpPr>
            <a:spLocks noGrp="1"/>
          </p:cNvSpPr>
          <p:nvPr>
            <p:ph type="title"/>
          </p:nvPr>
        </p:nvSpPr>
        <p:spPr/>
        <p:txBody>
          <a:bodyPr/>
          <a:lstStyle/>
          <a:p>
            <a:r>
              <a:rPr lang="en-IN" dirty="0"/>
              <a:t>Operation of Random forest</a:t>
            </a:r>
          </a:p>
        </p:txBody>
      </p:sp>
      <p:sp>
        <p:nvSpPr>
          <p:cNvPr id="3" name="Content Placeholder 2">
            <a:extLst>
              <a:ext uri="{FF2B5EF4-FFF2-40B4-BE49-F238E27FC236}">
                <a16:creationId xmlns:a16="http://schemas.microsoft.com/office/drawing/2014/main" id="{FD924DC1-0DE0-4387-99F5-49FA2B9C88E5}"/>
              </a:ext>
            </a:extLst>
          </p:cNvPr>
          <p:cNvSpPr>
            <a:spLocks noGrp="1"/>
          </p:cNvSpPr>
          <p:nvPr>
            <p:ph idx="1"/>
          </p:nvPr>
        </p:nvSpPr>
        <p:spPr/>
        <p:txBody>
          <a:bodyPr>
            <a:normAutofit lnSpcReduction="10000"/>
          </a:bodyPr>
          <a:lstStyle/>
          <a:p>
            <a:r>
              <a:rPr lang="en-IN" dirty="0"/>
              <a:t>- A random seed is chosen which pulls out at random collection of samples from the training dataset while maintain the class distribution</a:t>
            </a:r>
          </a:p>
          <a:p>
            <a:r>
              <a:rPr lang="en-IN" dirty="0"/>
              <a:t>- With this selected data set, a random set of attributes from the original data set is chosen based on user defined values. All the input variables are not considered because of enormous computation and high chances of over fitting. </a:t>
            </a:r>
          </a:p>
          <a:p>
            <a:r>
              <a:rPr lang="en-IN" dirty="0"/>
              <a:t>- In a dataset where M is the total number of input attributes in the dataset, only R attributes are chosen at random for each tree where R&lt;M</a:t>
            </a:r>
          </a:p>
          <a:p>
            <a:r>
              <a:rPr lang="en-IN" dirty="0"/>
              <a:t>- The attributes from this set creates the best possible split to develop a decision tree model. The process repeats for each of the branches until the termination condition stating that leaves  the  nodes that are too small to split. </a:t>
            </a:r>
          </a:p>
          <a:p>
            <a:endParaRPr lang="en-IN" dirty="0"/>
          </a:p>
        </p:txBody>
      </p:sp>
    </p:spTree>
    <p:extLst>
      <p:ext uri="{BB962C8B-B14F-4D97-AF65-F5344CB8AC3E}">
        <p14:creationId xmlns:p14="http://schemas.microsoft.com/office/powerpoint/2010/main" val="285635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301E-8137-464F-9162-85B8357E0C09}"/>
              </a:ext>
            </a:extLst>
          </p:cNvPr>
          <p:cNvSpPr>
            <a:spLocks noGrp="1"/>
          </p:cNvSpPr>
          <p:nvPr>
            <p:ph type="title"/>
          </p:nvPr>
        </p:nvSpPr>
        <p:spPr/>
        <p:txBody>
          <a:bodyPr/>
          <a:lstStyle/>
          <a:p>
            <a:r>
              <a:rPr lang="en-IN" dirty="0"/>
              <a:t> Model building</a:t>
            </a:r>
          </a:p>
        </p:txBody>
      </p:sp>
      <p:sp>
        <p:nvSpPr>
          <p:cNvPr id="6" name="Content Placeholder 5">
            <a:extLst>
              <a:ext uri="{FF2B5EF4-FFF2-40B4-BE49-F238E27FC236}">
                <a16:creationId xmlns:a16="http://schemas.microsoft.com/office/drawing/2014/main" id="{954D8FDF-D9F9-4BFF-9598-F0A7F439C058}"/>
              </a:ext>
            </a:extLst>
          </p:cNvPr>
          <p:cNvSpPr>
            <a:spLocks noGrp="1"/>
          </p:cNvSpPr>
          <p:nvPr>
            <p:ph idx="1"/>
          </p:nvPr>
        </p:nvSpPr>
        <p:spPr>
          <a:xfrm>
            <a:off x="1097280" y="2108201"/>
            <a:ext cx="4044693" cy="3760891"/>
          </a:xfrm>
        </p:spPr>
        <p:txBody>
          <a:bodyPr/>
          <a:lstStyle/>
          <a:p>
            <a:r>
              <a:rPr lang="en-IN" dirty="0"/>
              <a:t>Here we are building the Random forest model and checking the accuracy on the training and test dataset. Because our dataset is unbalanced so we are considering this accuracy as our final result, we are calculating f1 score which is more suitable for unbalanced data. </a:t>
            </a:r>
          </a:p>
          <a:p>
            <a:endParaRPr lang="en-IN" dirty="0"/>
          </a:p>
        </p:txBody>
      </p:sp>
      <p:sp>
        <p:nvSpPr>
          <p:cNvPr id="12" name="Content Placeholder 6">
            <a:extLst>
              <a:ext uri="{FF2B5EF4-FFF2-40B4-BE49-F238E27FC236}">
                <a16:creationId xmlns:a16="http://schemas.microsoft.com/office/drawing/2014/main" id="{240F7623-7E1E-4DDE-A633-10DC684DA35D}"/>
              </a:ext>
            </a:extLst>
          </p:cNvPr>
          <p:cNvSpPr txBox="1">
            <a:spLocks/>
          </p:cNvSpPr>
          <p:nvPr/>
        </p:nvSpPr>
        <p:spPr>
          <a:xfrm>
            <a:off x="1024457" y="2711882"/>
            <a:ext cx="4117516"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13" name="Content Placeholder 4">
            <a:extLst>
              <a:ext uri="{FF2B5EF4-FFF2-40B4-BE49-F238E27FC236}">
                <a16:creationId xmlns:a16="http://schemas.microsoft.com/office/drawing/2014/main" id="{9E9E3D9F-6CCD-40D2-8C53-2BC29BE4BD62}"/>
              </a:ext>
            </a:extLst>
          </p:cNvPr>
          <p:cNvPicPr>
            <a:picLocks noChangeAspect="1"/>
          </p:cNvPicPr>
          <p:nvPr/>
        </p:nvPicPr>
        <p:blipFill rotWithShape="1">
          <a:blip r:embed="rId2">
            <a:extLst>
              <a:ext uri="{28A0092B-C50C-407E-A947-70E740481C1C}">
                <a14:useLocalDpi xmlns:a14="http://schemas.microsoft.com/office/drawing/2010/main" val="0"/>
              </a:ext>
            </a:extLst>
          </a:blip>
          <a:srcRect l="25566" t="16691" r="23445" b="23870"/>
          <a:stretch/>
        </p:blipFill>
        <p:spPr>
          <a:xfrm>
            <a:off x="5214796" y="1969946"/>
            <a:ext cx="6638002" cy="4352664"/>
          </a:xfrm>
          <a:prstGeom prst="rect">
            <a:avLst/>
          </a:prstGeom>
        </p:spPr>
      </p:pic>
      <p:pic>
        <p:nvPicPr>
          <p:cNvPr id="14" name="Picture 13">
            <a:extLst>
              <a:ext uri="{FF2B5EF4-FFF2-40B4-BE49-F238E27FC236}">
                <a16:creationId xmlns:a16="http://schemas.microsoft.com/office/drawing/2014/main" id="{02FE8334-FF87-477D-9CD1-F4A6DE3CDABC}"/>
              </a:ext>
            </a:extLst>
          </p:cNvPr>
          <p:cNvPicPr>
            <a:picLocks noChangeAspect="1"/>
          </p:cNvPicPr>
          <p:nvPr/>
        </p:nvPicPr>
        <p:blipFill rotWithShape="1">
          <a:blip r:embed="rId3">
            <a:extLst>
              <a:ext uri="{28A0092B-C50C-407E-A947-70E740481C1C}">
                <a14:useLocalDpi xmlns:a14="http://schemas.microsoft.com/office/drawing/2010/main" val="0"/>
              </a:ext>
            </a:extLst>
          </a:blip>
          <a:srcRect l="25267" t="62783" r="45315" b="5791"/>
          <a:stretch/>
        </p:blipFill>
        <p:spPr>
          <a:xfrm>
            <a:off x="2610034" y="4762238"/>
            <a:ext cx="2459115" cy="1477695"/>
          </a:xfrm>
          <a:prstGeom prst="rect">
            <a:avLst/>
          </a:prstGeom>
        </p:spPr>
      </p:pic>
    </p:spTree>
    <p:extLst>
      <p:ext uri="{BB962C8B-B14F-4D97-AF65-F5344CB8AC3E}">
        <p14:creationId xmlns:p14="http://schemas.microsoft.com/office/powerpoint/2010/main" val="3418510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6AEA-82FA-42BC-9DA4-204288CF8523}"/>
              </a:ext>
            </a:extLst>
          </p:cNvPr>
          <p:cNvSpPr>
            <a:spLocks noGrp="1"/>
          </p:cNvSpPr>
          <p:nvPr>
            <p:ph type="title"/>
          </p:nvPr>
        </p:nvSpPr>
        <p:spPr/>
        <p:txBody>
          <a:bodyPr/>
          <a:lstStyle/>
          <a:p>
            <a:r>
              <a:rPr lang="en-IN" dirty="0"/>
              <a:t>Confusion matrix</a:t>
            </a:r>
          </a:p>
        </p:txBody>
      </p:sp>
      <p:sp>
        <p:nvSpPr>
          <p:cNvPr id="3" name="Content Placeholder 2">
            <a:extLst>
              <a:ext uri="{FF2B5EF4-FFF2-40B4-BE49-F238E27FC236}">
                <a16:creationId xmlns:a16="http://schemas.microsoft.com/office/drawing/2014/main" id="{D37E8F42-79AE-48EA-BD18-8BB6F838DF57}"/>
              </a:ext>
            </a:extLst>
          </p:cNvPr>
          <p:cNvSpPr>
            <a:spLocks noGrp="1"/>
          </p:cNvSpPr>
          <p:nvPr>
            <p:ph idx="1"/>
          </p:nvPr>
        </p:nvSpPr>
        <p:spPr>
          <a:xfrm>
            <a:off x="1097281" y="2108201"/>
            <a:ext cx="4998720" cy="3760891"/>
          </a:xfrm>
        </p:spPr>
        <p:txBody>
          <a:bodyPr/>
          <a:lstStyle/>
          <a:p>
            <a:r>
              <a:rPr lang="en-IN" dirty="0"/>
              <a:t>Here 0.99 means that the files was original file and our model said it was also original.0.0088 means that our file was original but our model said it was malware file. 0.97 means that the files was malware file and our model said it was also malware.0.033 means that our file was malware but our model said it was original file. Looking at the matrix we can conclude this model is performing well</a:t>
            </a:r>
          </a:p>
        </p:txBody>
      </p:sp>
      <p:pic>
        <p:nvPicPr>
          <p:cNvPr id="7" name="Picture 6">
            <a:extLst>
              <a:ext uri="{FF2B5EF4-FFF2-40B4-BE49-F238E27FC236}">
                <a16:creationId xmlns:a16="http://schemas.microsoft.com/office/drawing/2014/main" id="{DFF1AB17-4A1A-4FA1-8D53-DF26E804C50C}"/>
              </a:ext>
            </a:extLst>
          </p:cNvPr>
          <p:cNvPicPr>
            <a:picLocks noChangeAspect="1"/>
          </p:cNvPicPr>
          <p:nvPr/>
        </p:nvPicPr>
        <p:blipFill rotWithShape="1">
          <a:blip r:embed="rId2">
            <a:extLst>
              <a:ext uri="{28A0092B-C50C-407E-A947-70E740481C1C}">
                <a14:useLocalDpi xmlns:a14="http://schemas.microsoft.com/office/drawing/2010/main" val="0"/>
              </a:ext>
            </a:extLst>
          </a:blip>
          <a:srcRect l="24466" t="67184" r="55801" b="6020"/>
          <a:stretch/>
        </p:blipFill>
        <p:spPr>
          <a:xfrm>
            <a:off x="6126480" y="2021100"/>
            <a:ext cx="5465094" cy="4174445"/>
          </a:xfrm>
          <a:prstGeom prst="rect">
            <a:avLst/>
          </a:prstGeom>
        </p:spPr>
      </p:pic>
    </p:spTree>
    <p:extLst>
      <p:ext uri="{BB962C8B-B14F-4D97-AF65-F5344CB8AC3E}">
        <p14:creationId xmlns:p14="http://schemas.microsoft.com/office/powerpoint/2010/main" val="689627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72F02-FA75-4550-AFEB-546A969498A1}"/>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2947D165-EB90-4F01-8735-B92CE28F7271}"/>
              </a:ext>
            </a:extLst>
          </p:cNvPr>
          <p:cNvSpPr>
            <a:spLocks noGrp="1"/>
          </p:cNvSpPr>
          <p:nvPr>
            <p:ph idx="1"/>
          </p:nvPr>
        </p:nvSpPr>
        <p:spPr/>
        <p:txBody>
          <a:bodyPr/>
          <a:lstStyle/>
          <a:p>
            <a:r>
              <a:rPr lang="en-IN" dirty="0"/>
              <a:t>-It produces a highly accurate classifier and learning is fast</a:t>
            </a:r>
          </a:p>
          <a:p>
            <a:r>
              <a:rPr lang="en-IN" dirty="0"/>
              <a:t>- It runs efficiently on large data bases.</a:t>
            </a:r>
          </a:p>
          <a:p>
            <a:r>
              <a:rPr lang="en-IN" dirty="0"/>
              <a:t>- It can handle thousands of input variables without variable deletion</a:t>
            </a:r>
          </a:p>
          <a:p>
            <a:endParaRPr lang="en-IN" dirty="0"/>
          </a:p>
        </p:txBody>
      </p:sp>
    </p:spTree>
    <p:extLst>
      <p:ext uri="{BB962C8B-B14F-4D97-AF65-F5344CB8AC3E}">
        <p14:creationId xmlns:p14="http://schemas.microsoft.com/office/powerpoint/2010/main" val="253102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2806B-D186-49AA-9514-D9E099E573AA}"/>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99CB5316-9BA1-47E3-B636-9B8AEC0127CF}"/>
              </a:ext>
            </a:extLst>
          </p:cNvPr>
          <p:cNvSpPr>
            <a:spLocks noGrp="1"/>
          </p:cNvSpPr>
          <p:nvPr>
            <p:ph idx="1"/>
          </p:nvPr>
        </p:nvSpPr>
        <p:spPr/>
        <p:txBody>
          <a:bodyPr>
            <a:normAutofit/>
          </a:bodyPr>
          <a:lstStyle/>
          <a:p>
            <a:r>
              <a:rPr lang="en-IN" dirty="0"/>
              <a:t>Logistic regression  is a classifier in which the target variable is categorical value 	</a:t>
            </a:r>
          </a:p>
          <a:p>
            <a:r>
              <a:rPr lang="en-US" dirty="0"/>
              <a:t>Logistic Regression is used when the dependent variable(target) is categorical.</a:t>
            </a:r>
          </a:p>
          <a:p>
            <a:r>
              <a:rPr lang="en-US" dirty="0"/>
              <a:t>For example,</a:t>
            </a:r>
          </a:p>
          <a:p>
            <a:r>
              <a:rPr lang="en-US" dirty="0"/>
              <a:t>To predict whether an email is spam or not </a:t>
            </a:r>
            <a:endParaRPr lang="en-IN" dirty="0"/>
          </a:p>
          <a:p>
            <a:endParaRPr lang="en-IN" dirty="0"/>
          </a:p>
        </p:txBody>
      </p:sp>
    </p:spTree>
    <p:extLst>
      <p:ext uri="{BB962C8B-B14F-4D97-AF65-F5344CB8AC3E}">
        <p14:creationId xmlns:p14="http://schemas.microsoft.com/office/powerpoint/2010/main" val="1797031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0BBC-DA83-4F39-9F44-8025373D907B}"/>
              </a:ext>
            </a:extLst>
          </p:cNvPr>
          <p:cNvSpPr>
            <a:spLocks noGrp="1"/>
          </p:cNvSpPr>
          <p:nvPr>
            <p:ph type="title"/>
          </p:nvPr>
        </p:nvSpPr>
        <p:spPr/>
        <p:txBody>
          <a:bodyPr/>
          <a:lstStyle/>
          <a:p>
            <a:r>
              <a:rPr lang="en-IN" dirty="0"/>
              <a:t>Logistic regression function</a:t>
            </a:r>
          </a:p>
        </p:txBody>
      </p:sp>
      <p:sp>
        <p:nvSpPr>
          <p:cNvPr id="3" name="Content Placeholder 2">
            <a:extLst>
              <a:ext uri="{FF2B5EF4-FFF2-40B4-BE49-F238E27FC236}">
                <a16:creationId xmlns:a16="http://schemas.microsoft.com/office/drawing/2014/main" id="{9E3A7336-9ECD-4172-AE6C-46414066BE01}"/>
              </a:ext>
            </a:extLst>
          </p:cNvPr>
          <p:cNvSpPr>
            <a:spLocks noGrp="1"/>
          </p:cNvSpPr>
          <p:nvPr>
            <p:ph idx="1"/>
          </p:nvPr>
        </p:nvSpPr>
        <p:spPr/>
        <p:txBody>
          <a:bodyPr>
            <a:normAutofit/>
          </a:bodyPr>
          <a:lstStyle/>
          <a:p>
            <a:pPr marL="0" indent="0">
              <a:buNone/>
            </a:pPr>
            <a:r>
              <a:rPr lang="en-IN" dirty="0"/>
              <a:t>The equation given is know as the sigmoid function</a:t>
            </a:r>
          </a:p>
          <a:p>
            <a:pPr marL="0" indent="0">
              <a:buNone/>
            </a:pPr>
            <a:r>
              <a:rPr lang="en-IN" dirty="0"/>
              <a:t>Sigmoid function is converting the independent variable into a expression of probability </a:t>
            </a:r>
          </a:p>
          <a:p>
            <a:pPr marL="0" indent="0">
              <a:buNone/>
            </a:pPr>
            <a:r>
              <a:rPr lang="en-IN" dirty="0"/>
              <a:t>where z is the independent variable and </a:t>
            </a:r>
            <a:r>
              <a:rPr lang="el-GR" dirty="0"/>
              <a:t>Φ</a:t>
            </a:r>
            <a:r>
              <a:rPr lang="en-IN" dirty="0"/>
              <a:t> is the output </a:t>
            </a:r>
          </a:p>
          <a:p>
            <a:endParaRPr lang="en-IN" dirty="0"/>
          </a:p>
          <a:p>
            <a:r>
              <a:rPr lang="en-IN" dirty="0"/>
              <a:t>When the input is given to the function what it does is, it divides </a:t>
            </a:r>
          </a:p>
          <a:p>
            <a:pPr marL="0" indent="0">
              <a:buNone/>
            </a:pPr>
            <a:r>
              <a:rPr lang="en-IN" dirty="0"/>
              <a:t> the output into to class, class 1 where the chance of occurring is 1</a:t>
            </a:r>
          </a:p>
          <a:p>
            <a:pPr marL="0" indent="0">
              <a:buNone/>
            </a:pPr>
            <a:r>
              <a:rPr lang="en-IN" dirty="0"/>
              <a:t> and class 0 where chances of occurring is 0.</a:t>
            </a:r>
          </a:p>
        </p:txBody>
      </p:sp>
      <p:pic>
        <p:nvPicPr>
          <p:cNvPr id="5" name="Picture 4">
            <a:extLst>
              <a:ext uri="{FF2B5EF4-FFF2-40B4-BE49-F238E27FC236}">
                <a16:creationId xmlns:a16="http://schemas.microsoft.com/office/drawing/2014/main" id="{2F7C5873-BA57-4E9E-BC22-D74690C67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463" y="3088482"/>
            <a:ext cx="4187537" cy="2662238"/>
          </a:xfrm>
          <a:prstGeom prst="rect">
            <a:avLst/>
          </a:prstGeom>
        </p:spPr>
      </p:pic>
      <p:cxnSp>
        <p:nvCxnSpPr>
          <p:cNvPr id="7" name="Straight Arrow Connector 6">
            <a:extLst>
              <a:ext uri="{FF2B5EF4-FFF2-40B4-BE49-F238E27FC236}">
                <a16:creationId xmlns:a16="http://schemas.microsoft.com/office/drawing/2014/main" id="{8F647F04-CEC2-4F6B-B9E7-DF6FE727D162}"/>
              </a:ext>
            </a:extLst>
          </p:cNvPr>
          <p:cNvCxnSpPr/>
          <p:nvPr/>
        </p:nvCxnSpPr>
        <p:spPr>
          <a:xfrm flipV="1">
            <a:off x="10448925" y="3429000"/>
            <a:ext cx="0" cy="657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386C4C9-23ED-408B-AD68-60523AA86BBE}"/>
              </a:ext>
            </a:extLst>
          </p:cNvPr>
          <p:cNvCxnSpPr>
            <a:cxnSpLocks/>
          </p:cNvCxnSpPr>
          <p:nvPr/>
        </p:nvCxnSpPr>
        <p:spPr>
          <a:xfrm>
            <a:off x="10448925" y="4419601"/>
            <a:ext cx="0" cy="676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0C1933C9-4B4D-4C2F-B73E-FE7AC154B483}"/>
              </a:ext>
            </a:extLst>
          </p:cNvPr>
          <p:cNvSpPr txBox="1"/>
          <p:nvPr/>
        </p:nvSpPr>
        <p:spPr>
          <a:xfrm>
            <a:off x="10485120" y="4419601"/>
            <a:ext cx="1219200" cy="369332"/>
          </a:xfrm>
          <a:prstGeom prst="rect">
            <a:avLst/>
          </a:prstGeom>
          <a:noFill/>
        </p:spPr>
        <p:txBody>
          <a:bodyPr wrap="square" rtlCol="0">
            <a:spAutoFit/>
          </a:bodyPr>
          <a:lstStyle/>
          <a:p>
            <a:r>
              <a:rPr lang="en-IN" dirty="0"/>
              <a:t>Class 0</a:t>
            </a:r>
          </a:p>
        </p:txBody>
      </p:sp>
      <p:sp>
        <p:nvSpPr>
          <p:cNvPr id="14" name="TextBox 13">
            <a:extLst>
              <a:ext uri="{FF2B5EF4-FFF2-40B4-BE49-F238E27FC236}">
                <a16:creationId xmlns:a16="http://schemas.microsoft.com/office/drawing/2014/main" id="{FE05C46E-EAF2-4543-9752-9B8211CD8792}"/>
              </a:ext>
            </a:extLst>
          </p:cNvPr>
          <p:cNvSpPr txBox="1"/>
          <p:nvPr/>
        </p:nvSpPr>
        <p:spPr>
          <a:xfrm>
            <a:off x="10485120" y="3518179"/>
            <a:ext cx="1219200" cy="369332"/>
          </a:xfrm>
          <a:prstGeom prst="rect">
            <a:avLst/>
          </a:prstGeom>
          <a:noFill/>
        </p:spPr>
        <p:txBody>
          <a:bodyPr wrap="square" rtlCol="0">
            <a:spAutoFit/>
          </a:bodyPr>
          <a:lstStyle/>
          <a:p>
            <a:r>
              <a:rPr lang="en-IN" dirty="0"/>
              <a:t>Class 1</a:t>
            </a:r>
          </a:p>
        </p:txBody>
      </p:sp>
    </p:spTree>
    <p:extLst>
      <p:ext uri="{BB962C8B-B14F-4D97-AF65-F5344CB8AC3E}">
        <p14:creationId xmlns:p14="http://schemas.microsoft.com/office/powerpoint/2010/main" val="346887311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{C03BD2C7-A503-4B68-8DB0-7CAC8481C761}tf56160789_win32</Template>
  <TotalTime>0</TotalTime>
  <Words>939</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Bookman Old Style</vt:lpstr>
      <vt:lpstr>Calibri</vt:lpstr>
      <vt:lpstr>Franklin Gothic Book</vt:lpstr>
      <vt:lpstr>1_RetrospectVTI</vt:lpstr>
      <vt:lpstr>Ethical Hacking Malware detection using machine learning and deep learning Submitted to – Ashish Bajaj Sir</vt:lpstr>
      <vt:lpstr>Project</vt:lpstr>
      <vt:lpstr>Random Forest</vt:lpstr>
      <vt:lpstr>Operation of Random forest</vt:lpstr>
      <vt:lpstr> Model building</vt:lpstr>
      <vt:lpstr>Confusion matrix</vt:lpstr>
      <vt:lpstr>Advantages</vt:lpstr>
      <vt:lpstr>Logistic regression</vt:lpstr>
      <vt:lpstr>Logistic regression function</vt:lpstr>
      <vt:lpstr>Model building</vt:lpstr>
      <vt:lpstr>Confusion matrix</vt:lpstr>
      <vt:lpstr>Advantages</vt:lpstr>
      <vt:lpstr>Neural Network </vt:lpstr>
      <vt:lpstr>Neural Network Neuron</vt:lpstr>
      <vt:lpstr>Model building</vt:lpstr>
      <vt:lpstr>Advantages</vt:lpstr>
      <vt:lpstr>Models performance comparison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2021-11-11T11:01:22Z</dcterms:created>
  <dcterms:modified xsi:type="dcterms:W3CDTF">2022-04-29T07:58:43Z</dcterms:modified>
</cp:coreProperties>
</file>