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B08"/>
    <a:srgbClr val="D03838"/>
    <a:srgbClr val="50080D"/>
    <a:srgbClr val="E56D6D"/>
    <a:srgbClr val="5A1F25"/>
    <a:srgbClr val="394C5A"/>
    <a:srgbClr val="28353F"/>
    <a:srgbClr val="2D3946"/>
    <a:srgbClr val="394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8" y="15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44656-64D6-4D8F-8DB0-16189C1D3EBE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1163B-94BC-4D57-BFC0-E3CAB005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47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DA22-598B-4926-8129-5ED14A807004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0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9F9C-1211-4D3A-9344-904C5C0AF1B9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36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7ABB-BEF6-4A2D-B86C-F91C8A58EB21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70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69D-76D1-4C11-A07A-5BC3D7DC9166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6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4E62-4E2C-432E-AB16-26FEFB2099FF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A506-8101-4E01-90DF-FF1D76C2FE33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7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76BF-B554-49B8-A573-7E52BCEA8725}" type="datetime1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35AD-BB92-43FB-B05C-ED1EB8E4E9AD}" type="datetime1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8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FFC2-9B9F-4836-AF43-114E8BC8FB00}" type="datetime1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00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F583-6BA2-4729-95BF-2A35C6DED75B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91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F807-4EE2-478B-8A47-2CE5DDF75D69}" type="datetime1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6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4550-ABC4-40F8-BA84-8B264BAE50B6}" type="datetime1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COMANDOS LINUX - MARCELO FERREIRA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0254-39C5-4D9F-A540-4C554A66A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3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arcelo-ferreira-b7aa901b8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github.com/2001marceloFerreir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B963DF3F-D863-4772-960A-6CC220332AE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0585E1A-C7BD-4973-957E-988CB9E656DC}"/>
              </a:ext>
            </a:extLst>
          </p:cNvPr>
          <p:cNvSpPr/>
          <p:nvPr/>
        </p:nvSpPr>
        <p:spPr>
          <a:xfrm>
            <a:off x="0" y="1600200"/>
            <a:ext cx="9601200" cy="737933"/>
          </a:xfrm>
          <a:prstGeom prst="rect">
            <a:avLst/>
          </a:prstGeom>
          <a:solidFill>
            <a:srgbClr val="5008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nguin">
            <a:extLst>
              <a:ext uri="{FF2B5EF4-FFF2-40B4-BE49-F238E27FC236}">
                <a16:creationId xmlns:a16="http://schemas.microsoft.com/office/drawing/2014/main" id="{AD488AF7-A4A8-4518-B0FC-70A4D3A8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8" name="tela computador">
            <a:extLst>
              <a:ext uri="{FF2B5EF4-FFF2-40B4-BE49-F238E27FC236}">
                <a16:creationId xmlns:a16="http://schemas.microsoft.com/office/drawing/2014/main" id="{F13169DD-2E17-4C51-A21D-492ED2ABAEA2}"/>
              </a:ext>
            </a:extLst>
          </p:cNvPr>
          <p:cNvSpPr/>
          <p:nvPr/>
        </p:nvSpPr>
        <p:spPr>
          <a:xfrm>
            <a:off x="3128211" y="6833937"/>
            <a:ext cx="3336757" cy="2005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mint" descr="distributor logo linux mint&quot; Icon - Download for free – Iconduck">
            <a:extLst>
              <a:ext uri="{FF2B5EF4-FFF2-40B4-BE49-F238E27FC236}">
                <a16:creationId xmlns:a16="http://schemas.microsoft.com/office/drawing/2014/main" id="{8FE04D84-DC31-48E5-8F43-5B35D50A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98" y="7249190"/>
            <a:ext cx="1254404" cy="10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mini linux" descr="White linux icon - Free white operating system icons">
            <a:extLst>
              <a:ext uri="{FF2B5EF4-FFF2-40B4-BE49-F238E27FC236}">
                <a16:creationId xmlns:a16="http://schemas.microsoft.com/office/drawing/2014/main" id="{E83EBD14-F09C-4807-94F1-629AA139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48" y="6790981"/>
            <a:ext cx="444504" cy="4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TARKOS">
            <a:extLst>
              <a:ext uri="{FF2B5EF4-FFF2-40B4-BE49-F238E27FC236}">
                <a16:creationId xmlns:a16="http://schemas.microsoft.com/office/drawing/2014/main" id="{2558E78A-50AF-46D6-AC1E-74341EB60D8E}"/>
              </a:ext>
            </a:extLst>
          </p:cNvPr>
          <p:cNvSpPr txBox="1"/>
          <p:nvPr/>
        </p:nvSpPr>
        <p:spPr>
          <a:xfrm>
            <a:off x="2421520" y="86500"/>
            <a:ext cx="4477421" cy="1107996"/>
          </a:xfrm>
          <a:prstGeom prst="rect">
            <a:avLst/>
          </a:prstGeom>
          <a:noFill/>
          <a:effectLst>
            <a:glow rad="889000">
              <a:srgbClr val="C00000">
                <a:alpha val="47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LINUX STARK</a:t>
            </a:r>
            <a:endParaRPr lang="pt-BR" sz="7200" dirty="0">
              <a:solidFill>
                <a:schemeClr val="bg1">
                  <a:lumMod val="95000"/>
                </a:schemeClr>
              </a:solidFill>
              <a:effectLst>
                <a:glow rad="228600">
                  <a:srgbClr val="FF0000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843C4A-7B80-4B35-9EFF-353B96DA42E6}"/>
              </a:ext>
            </a:extLst>
          </p:cNvPr>
          <p:cNvSpPr txBox="1"/>
          <p:nvPr/>
        </p:nvSpPr>
        <p:spPr>
          <a:xfrm>
            <a:off x="1144997" y="1691802"/>
            <a:ext cx="7178184" cy="646331"/>
          </a:xfrm>
          <a:prstGeom prst="rect">
            <a:avLst/>
          </a:prstGeom>
          <a:noFill/>
          <a:effectLst>
            <a:outerShdw blurRad="127000" dist="139700" dir="18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 PARA MESTRES DO DESENVOLVIMENTO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B54FBDA-38AD-462D-8CB5-C558DC2272FF}"/>
              </a:ext>
            </a:extLst>
          </p:cNvPr>
          <p:cNvSpPr/>
          <p:nvPr/>
        </p:nvSpPr>
        <p:spPr>
          <a:xfrm>
            <a:off x="2811379" y="11731289"/>
            <a:ext cx="3653589" cy="646331"/>
          </a:xfrm>
          <a:prstGeom prst="rect">
            <a:avLst/>
          </a:prstGeom>
          <a:solidFill>
            <a:srgbClr val="50080D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543231-FFC9-48B7-AD65-F45F48AE4AED}"/>
              </a:ext>
            </a:extLst>
          </p:cNvPr>
          <p:cNvSpPr txBox="1"/>
          <p:nvPr/>
        </p:nvSpPr>
        <p:spPr>
          <a:xfrm>
            <a:off x="2811379" y="11731289"/>
            <a:ext cx="39784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MARCELO FERREIRA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1B2CF155-737B-4968-9BAD-EC8FBD12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</a:t>
            </a:fld>
            <a:endParaRPr lang="pt-BR"/>
          </a:p>
        </p:txBody>
      </p:sp>
      <p:sp>
        <p:nvSpPr>
          <p:cNvPr id="30" name="subtitulo">
            <a:extLst>
              <a:ext uri="{FF2B5EF4-FFF2-40B4-BE49-F238E27FC236}">
                <a16:creationId xmlns:a16="http://schemas.microsoft.com/office/drawing/2014/main" id="{76BB89E6-BAA0-4971-96DE-5B042BD71FF6}"/>
              </a:ext>
            </a:extLst>
          </p:cNvPr>
          <p:cNvSpPr txBox="1"/>
          <p:nvPr/>
        </p:nvSpPr>
        <p:spPr>
          <a:xfrm>
            <a:off x="1144997" y="10909012"/>
            <a:ext cx="717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COMANDOS PARA DOMINAR O LINUX</a:t>
            </a:r>
          </a:p>
        </p:txBody>
      </p:sp>
    </p:spTree>
    <p:extLst>
      <p:ext uri="{BB962C8B-B14F-4D97-AF65-F5344CB8AC3E}">
        <p14:creationId xmlns:p14="http://schemas.microsoft.com/office/powerpoint/2010/main" val="247706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916710" y="2921805"/>
            <a:ext cx="82384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Altere as permissões de arquivos e diretórios.</a:t>
            </a:r>
          </a:p>
          <a:p>
            <a:endParaRPr lang="pt-BR" sz="2400" dirty="0"/>
          </a:p>
          <a:p>
            <a:pPr algn="l"/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O </a:t>
            </a:r>
            <a:r>
              <a:rPr lang="pt-BR" sz="2400" b="1" i="0" dirty="0">
                <a:effectLst/>
                <a:latin typeface="Muli"/>
              </a:rPr>
              <a:t>comando </a:t>
            </a:r>
            <a:r>
              <a:rPr lang="pt-BR" sz="2400" b="1" i="0" dirty="0" err="1">
                <a:effectLst/>
                <a:latin typeface="Muli"/>
              </a:rPr>
              <a:t>chmod</a:t>
            </a:r>
            <a:r>
              <a:rPr lang="pt-BR" sz="2400" b="0" i="0" dirty="0">
                <a:effectLst/>
                <a:latin typeface="Muli"/>
              </a:rPr>
              <a:t>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oferece suporte a várias opções, incluindo: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-c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ou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–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changes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exibe informações quando uma alteração é feita.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-f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ou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–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silent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suprime as mensagens de erro.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-v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ou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–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verbose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exibe um diagnóstico para cada arquivo processado.</a:t>
            </a:r>
          </a:p>
          <a:p>
            <a:endParaRPr lang="pt-BR" sz="2400" dirty="0"/>
          </a:p>
          <a:p>
            <a:r>
              <a:rPr lang="pt-BR" sz="2400" dirty="0"/>
              <a:t>2 - Mude o proprietário de arquivos ou diretórios.</a:t>
            </a:r>
          </a:p>
          <a:p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1952099" y="691888"/>
            <a:ext cx="604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PERMISSÕES E PROPRIEDADE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ubtitulo">
            <a:extLst>
              <a:ext uri="{FF2B5EF4-FFF2-40B4-BE49-F238E27FC236}">
                <a16:creationId xmlns:a16="http://schemas.microsoft.com/office/drawing/2014/main" id="{FF89BF43-253F-410A-8CD1-52FD9C5B8A69}"/>
              </a:ext>
            </a:extLst>
          </p:cNvPr>
          <p:cNvSpPr txBox="1"/>
          <p:nvPr/>
        </p:nvSpPr>
        <p:spPr>
          <a:xfrm>
            <a:off x="2346137" y="1868402"/>
            <a:ext cx="432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Modificando Permissões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E746AD-BDC8-4601-871B-ECCFA369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82" y="5815903"/>
            <a:ext cx="6387635" cy="3590012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15622F-23B8-4ADA-86F1-5CFF41CA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796BB23-D63B-4519-9D08-8AFEC765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10</a:t>
            </a:fld>
            <a:endParaRPr lang="pt-BR"/>
          </a:p>
        </p:txBody>
      </p:sp>
      <p:pic>
        <p:nvPicPr>
          <p:cNvPr id="11" name="Picture 12" descr="Linux Logo transparent PNG - StickPNG">
            <a:extLst>
              <a:ext uri="{FF2B5EF4-FFF2-40B4-BE49-F238E27FC236}">
                <a16:creationId xmlns:a16="http://schemas.microsoft.com/office/drawing/2014/main" id="{5E7E0B1A-B7D3-4442-AC44-AA5124C3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9724651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2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DFDD7B-E918-4082-ABFF-65B3354CAC7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DF942D7-428A-4844-A022-E2D920C881B0}"/>
              </a:ext>
            </a:extLst>
          </p:cNvPr>
          <p:cNvSpPr txBox="1"/>
          <p:nvPr/>
        </p:nvSpPr>
        <p:spPr>
          <a:xfrm>
            <a:off x="1378328" y="5759491"/>
            <a:ext cx="689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REDE E GERENCIAMENTO DE PROCESSOS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095EF60E-6B03-41F7-9F0D-B604860144C2}"/>
              </a:ext>
            </a:extLst>
          </p:cNvPr>
          <p:cNvSpPr txBox="1"/>
          <p:nvPr/>
        </p:nvSpPr>
        <p:spPr>
          <a:xfrm>
            <a:off x="1321230" y="1964110"/>
            <a:ext cx="7004623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750B08"/>
                  </a:solidFill>
                </a:ln>
                <a:solidFill>
                  <a:schemeClr val="bg1"/>
                </a:solidFill>
                <a:effectLst>
                  <a:glow rad="190500">
                    <a:srgbClr val="D03838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04</a:t>
            </a:r>
            <a:endParaRPr lang="pt-BR" sz="8000" dirty="0">
              <a:ln>
                <a:solidFill>
                  <a:srgbClr val="750B08"/>
                </a:solidFill>
              </a:ln>
              <a:solidFill>
                <a:schemeClr val="bg1"/>
              </a:solidFill>
              <a:effectLst>
                <a:glow rad="190500">
                  <a:srgbClr val="D03838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5A999-14AC-49DD-A949-D79D126FD094}"/>
              </a:ext>
            </a:extLst>
          </p:cNvPr>
          <p:cNvSpPr/>
          <p:nvPr/>
        </p:nvSpPr>
        <p:spPr>
          <a:xfrm>
            <a:off x="1586875" y="7723125"/>
            <a:ext cx="6681878" cy="17402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06D4B0-F252-4262-B231-1681413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2CB0A5-4C12-48B4-83F6-736E806D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8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1911994" y="2890794"/>
            <a:ext cx="5777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Para ver e configurar interfaces de rede.</a:t>
            </a:r>
          </a:p>
          <a:p>
            <a:r>
              <a:rPr lang="pt-BR" sz="2400" dirty="0"/>
              <a:t>2 - Verifique a conectividade com outro host.</a:t>
            </a:r>
          </a:p>
          <a:p>
            <a:r>
              <a:rPr lang="pt-BR" sz="2400" dirty="0"/>
              <a:t>3 - Acesse remotamente outro sistema Linux.</a:t>
            </a: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914763" y="574323"/>
            <a:ext cx="8026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REDE E GERENCIAMENTO DE PROCESSOS</a:t>
            </a: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ubtitulo">
            <a:extLst>
              <a:ext uri="{FF2B5EF4-FFF2-40B4-BE49-F238E27FC236}">
                <a16:creationId xmlns:a16="http://schemas.microsoft.com/office/drawing/2014/main" id="{FF89BF43-253F-410A-8CD1-52FD9C5B8A69}"/>
              </a:ext>
            </a:extLst>
          </p:cNvPr>
          <p:cNvSpPr txBox="1"/>
          <p:nvPr/>
        </p:nvSpPr>
        <p:spPr>
          <a:xfrm>
            <a:off x="2637030" y="1977444"/>
            <a:ext cx="394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Configuração de Rede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7C9132-8CB9-4E68-812F-EE3FD391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58" y="4263870"/>
            <a:ext cx="4005090" cy="2242850"/>
          </a:xfrm>
          <a:prstGeom prst="rect">
            <a:avLst/>
          </a:prstGeom>
        </p:spPr>
      </p:pic>
      <p:sp>
        <p:nvSpPr>
          <p:cNvPr id="9" name="texto">
            <a:extLst>
              <a:ext uri="{FF2B5EF4-FFF2-40B4-BE49-F238E27FC236}">
                <a16:creationId xmlns:a16="http://schemas.microsoft.com/office/drawing/2014/main" id="{8FCB98D5-4FD0-4974-AEE0-2C88446CF439}"/>
              </a:ext>
            </a:extLst>
          </p:cNvPr>
          <p:cNvSpPr txBox="1"/>
          <p:nvPr/>
        </p:nvSpPr>
        <p:spPr>
          <a:xfrm>
            <a:off x="2085104" y="7827197"/>
            <a:ext cx="5044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Lista processos em execução.</a:t>
            </a:r>
          </a:p>
          <a:p>
            <a:r>
              <a:rPr lang="pt-BR" sz="2400" dirty="0"/>
              <a:t>2 - Encerrar o processo.</a:t>
            </a:r>
          </a:p>
          <a:p>
            <a:r>
              <a:rPr lang="pt-BR" sz="2400" dirty="0"/>
              <a:t>3 - Encerrar o processo forçadamente.</a:t>
            </a:r>
          </a:p>
        </p:txBody>
      </p:sp>
      <p:sp>
        <p:nvSpPr>
          <p:cNvPr id="10" name="subtitulo">
            <a:extLst>
              <a:ext uri="{FF2B5EF4-FFF2-40B4-BE49-F238E27FC236}">
                <a16:creationId xmlns:a16="http://schemas.microsoft.com/office/drawing/2014/main" id="{8B123328-0D05-4F5C-AC20-8307D820D4D2}"/>
              </a:ext>
            </a:extLst>
          </p:cNvPr>
          <p:cNvSpPr txBox="1"/>
          <p:nvPr/>
        </p:nvSpPr>
        <p:spPr>
          <a:xfrm>
            <a:off x="2085104" y="6944175"/>
            <a:ext cx="519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Gerenciamento de Processos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4CDD77-48DB-4865-8CCA-997EE524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34" y="9325773"/>
            <a:ext cx="4839452" cy="2710093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456B6C9B-C768-46A3-80BB-E607E807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B9C4313-8E44-41FC-8F3E-0B757099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41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DFDD7B-E918-4082-ABFF-65B3354CAC7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DF942D7-428A-4844-A022-E2D920C881B0}"/>
              </a:ext>
            </a:extLst>
          </p:cNvPr>
          <p:cNvSpPr txBox="1"/>
          <p:nvPr/>
        </p:nvSpPr>
        <p:spPr>
          <a:xfrm>
            <a:off x="1378328" y="5759491"/>
            <a:ext cx="689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SISTEMA E INFORMAÇÕES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095EF60E-6B03-41F7-9F0D-B604860144C2}"/>
              </a:ext>
            </a:extLst>
          </p:cNvPr>
          <p:cNvSpPr txBox="1"/>
          <p:nvPr/>
        </p:nvSpPr>
        <p:spPr>
          <a:xfrm>
            <a:off x="1321230" y="1964110"/>
            <a:ext cx="7004623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750B08"/>
                  </a:solidFill>
                </a:ln>
                <a:solidFill>
                  <a:schemeClr val="bg1"/>
                </a:solidFill>
                <a:effectLst>
                  <a:glow rad="190500">
                    <a:srgbClr val="D03838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05</a:t>
            </a:r>
            <a:endParaRPr lang="pt-BR" sz="8000" dirty="0">
              <a:ln>
                <a:solidFill>
                  <a:srgbClr val="750B08"/>
                </a:solidFill>
              </a:ln>
              <a:solidFill>
                <a:schemeClr val="bg1"/>
              </a:solidFill>
              <a:effectLst>
                <a:glow rad="190500">
                  <a:srgbClr val="D03838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5A999-14AC-49DD-A949-D79D126FD094}"/>
              </a:ext>
            </a:extLst>
          </p:cNvPr>
          <p:cNvSpPr/>
          <p:nvPr/>
        </p:nvSpPr>
        <p:spPr>
          <a:xfrm>
            <a:off x="1482601" y="6969146"/>
            <a:ext cx="6681878" cy="17402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9BC6FA-BC4F-4580-AF0F-A2AFF4B4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AE735-BDC2-402C-B278-AEDE0490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5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1620830" y="1766277"/>
            <a:ext cx="6359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Verifica o espaço disponível em disco.</a:t>
            </a:r>
          </a:p>
          <a:p>
            <a:r>
              <a:rPr lang="pt-BR" sz="2400" dirty="0"/>
              <a:t>2 - Verifica a memória livre e usada no sistema.</a:t>
            </a:r>
          </a:p>
          <a:p>
            <a:r>
              <a:rPr lang="pt-BR" sz="2400" dirty="0"/>
              <a:t>3 - Obtenha informações sobre o sistema. </a:t>
            </a:r>
          </a:p>
          <a:p>
            <a:r>
              <a:rPr lang="pt-BR" sz="2400" dirty="0"/>
              <a:t>4 - Veja o histórico de comandos utilizados.</a:t>
            </a:r>
          </a:p>
          <a:p>
            <a:r>
              <a:rPr lang="pt-BR" sz="2400" dirty="0"/>
              <a:t>5 - Acesse o manual de um comando específico.</a:t>
            </a:r>
          </a:p>
          <a:p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2321601" y="702702"/>
            <a:ext cx="5303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SISTEMA E INFORMAÇÕES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F84808-400B-409E-AB24-BBD98A76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87" y="4141081"/>
            <a:ext cx="4974306" cy="2793143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157F1A-2858-4DA9-A2AB-51CCC181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57B750-2F3E-49E0-8CB5-350A619C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14</a:t>
            </a:fld>
            <a:endParaRPr lang="pt-BR"/>
          </a:p>
        </p:txBody>
      </p:sp>
      <p:pic>
        <p:nvPicPr>
          <p:cNvPr id="11" name="Picture 12" descr="Linux Logo transparent PNG - StickPNG">
            <a:extLst>
              <a:ext uri="{FF2B5EF4-FFF2-40B4-BE49-F238E27FC236}">
                <a16:creationId xmlns:a16="http://schemas.microsoft.com/office/drawing/2014/main" id="{C83D3528-9E72-41BD-ACC9-2F0D1134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78" y="9793848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DFDD7B-E918-4082-ABFF-65B3354CAC7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DF942D7-428A-4844-A022-E2D920C881B0}"/>
              </a:ext>
            </a:extLst>
          </p:cNvPr>
          <p:cNvSpPr txBox="1"/>
          <p:nvPr/>
        </p:nvSpPr>
        <p:spPr>
          <a:xfrm>
            <a:off x="1378328" y="5759491"/>
            <a:ext cx="689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DICAS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095EF60E-6B03-41F7-9F0D-B604860144C2}"/>
              </a:ext>
            </a:extLst>
          </p:cNvPr>
          <p:cNvSpPr txBox="1"/>
          <p:nvPr/>
        </p:nvSpPr>
        <p:spPr>
          <a:xfrm>
            <a:off x="1321230" y="1964110"/>
            <a:ext cx="7004623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750B08"/>
                  </a:solidFill>
                </a:ln>
                <a:solidFill>
                  <a:schemeClr val="bg1"/>
                </a:solidFill>
                <a:effectLst>
                  <a:glow rad="190500">
                    <a:srgbClr val="D03838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06</a:t>
            </a:r>
            <a:endParaRPr lang="pt-BR" sz="8000" dirty="0">
              <a:ln>
                <a:solidFill>
                  <a:srgbClr val="750B08"/>
                </a:solidFill>
              </a:ln>
              <a:solidFill>
                <a:schemeClr val="bg1"/>
              </a:solidFill>
              <a:effectLst>
                <a:glow rad="190500">
                  <a:srgbClr val="D03838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5A999-14AC-49DD-A949-D79D126FD094}"/>
              </a:ext>
            </a:extLst>
          </p:cNvPr>
          <p:cNvSpPr/>
          <p:nvPr/>
        </p:nvSpPr>
        <p:spPr>
          <a:xfrm>
            <a:off x="1482601" y="6969146"/>
            <a:ext cx="6681878" cy="17402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54C61E-796A-4F9F-BD75-043FAED3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2591D-3556-45BF-A77D-71AC8C32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2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538566" y="2215456"/>
            <a:ext cx="8524068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Digite o comando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clear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limpar a tela do Terminal.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copiar </a:t>
            </a:r>
            <a:r>
              <a:rPr lang="pt-BR" sz="2400" dirty="0">
                <a:solidFill>
                  <a:srgbClr val="36344D"/>
                </a:solidFill>
                <a:latin typeface="Muli"/>
              </a:rPr>
              <a:t>use </a:t>
            </a:r>
            <a:r>
              <a:rPr lang="pt-BR" sz="2400" b="1" dirty="0" err="1">
                <a:solidFill>
                  <a:srgbClr val="36344D"/>
                </a:solidFill>
                <a:latin typeface="Muli"/>
              </a:rPr>
              <a:t>Ctrl</a:t>
            </a:r>
            <a:r>
              <a:rPr lang="pt-BR" sz="2400" b="1" dirty="0">
                <a:solidFill>
                  <a:srgbClr val="36344D"/>
                </a:solidFill>
                <a:latin typeface="Muli"/>
              </a:rPr>
              <a:t> + Shift + 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colar </a:t>
            </a:r>
            <a:r>
              <a:rPr lang="pt-BR" sz="2400" dirty="0">
                <a:solidFill>
                  <a:srgbClr val="36344D"/>
                </a:solidFill>
                <a:latin typeface="Muli"/>
              </a:rPr>
              <a:t>use </a:t>
            </a:r>
            <a:r>
              <a:rPr lang="pt-BR" sz="2400" b="1" dirty="0" err="1">
                <a:solidFill>
                  <a:srgbClr val="36344D"/>
                </a:solidFill>
                <a:latin typeface="Muli"/>
              </a:rPr>
              <a:t>Ctrl</a:t>
            </a:r>
            <a:r>
              <a:rPr lang="pt-BR" sz="2400" b="1" dirty="0">
                <a:solidFill>
                  <a:srgbClr val="36344D"/>
                </a:solidFill>
                <a:latin typeface="Muli"/>
              </a:rPr>
              <a:t> + Shift + V</a:t>
            </a:r>
            <a:endParaRPr lang="pt-BR" sz="2400" b="1" i="0" dirty="0">
              <a:solidFill>
                <a:srgbClr val="36344D"/>
              </a:solidFill>
              <a:effectLst/>
              <a:latin typeface="Muli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Pressione o botão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Tab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ativar o preenchimento automático depois de digitar um comando com um argumento.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Use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Ctrl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 + C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encerrar um comando em execução.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Pressione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Ctrl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 + Z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pausar um comando em funcionamento.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Use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Ctrl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 + S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congelar seu Terminal temporariamente.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Pressione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Ctrl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 + Q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desfazer o congelamento do Terminal.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Use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Ctrl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 + A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ir para o início da linha.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Pressione 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Ctrl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 + E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ir até o final da linha.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Ao executar vários comandos em uma única linha, use (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;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) para separá-los. Como alternativa, use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&amp;&amp;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permitir que o próximo comando seja executado somente se o anterior for bem-sucedido.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4041318" y="712905"/>
            <a:ext cx="1518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24B989-E68F-4599-84CA-A2140232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5CEA8-69B5-4E9B-B0B6-C13D96E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16</a:t>
            </a:fld>
            <a:endParaRPr lang="pt-BR"/>
          </a:p>
        </p:txBody>
      </p:sp>
      <p:pic>
        <p:nvPicPr>
          <p:cNvPr id="8" name="Picture 12" descr="Linux Logo transparent PNG - StickPNG">
            <a:extLst>
              <a:ext uri="{FF2B5EF4-FFF2-40B4-BE49-F238E27FC236}">
                <a16:creationId xmlns:a16="http://schemas.microsoft.com/office/drawing/2014/main" id="{6BC1AB42-BCBA-4881-87EB-7314B78A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76" y="10750191"/>
            <a:ext cx="1205848" cy="13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7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DFDD7B-E918-4082-ABFF-65B3354CAC7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DF942D7-428A-4844-A022-E2D920C881B0}"/>
              </a:ext>
            </a:extLst>
          </p:cNvPr>
          <p:cNvSpPr txBox="1"/>
          <p:nvPr/>
        </p:nvSpPr>
        <p:spPr>
          <a:xfrm>
            <a:off x="1274054" y="5790972"/>
            <a:ext cx="689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5A999-14AC-49DD-A949-D79D126FD094}"/>
              </a:ext>
            </a:extLst>
          </p:cNvPr>
          <p:cNvSpPr/>
          <p:nvPr/>
        </p:nvSpPr>
        <p:spPr>
          <a:xfrm>
            <a:off x="1482601" y="6969146"/>
            <a:ext cx="6681878" cy="17402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54C61E-796A-4F9F-BD75-043FAED3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2591D-3556-45BF-A77D-71AC8C32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99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1620830" y="1916064"/>
            <a:ext cx="6359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Este Ebook foi criado com base na minha experiência de trabalho e estudos no campo do Linux. As imagens foram geradas com o auxílio da IA Leonardo.ai.</a:t>
            </a:r>
          </a:p>
          <a:p>
            <a:endParaRPr lang="pt-BR" sz="2400" dirty="0"/>
          </a:p>
          <a:p>
            <a:r>
              <a:rPr lang="pt-BR" sz="2400" dirty="0"/>
              <a:t>Neste guia, abordamos os comandos básicos do Linux, essenciais para navegação, manipulação de arquivos, gerenciamento de processos e redes. Com esses comandos, você estabelecerá uma base sólida para operar eficientemente no ambiente Linux. Pratique esses comandos regularmente e explore suas opções adicionais para aprofundar ainda mais seu conhecimento e habilidades.</a:t>
            </a:r>
          </a:p>
          <a:p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2005263" y="628004"/>
            <a:ext cx="574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157F1A-2858-4DA9-A2AB-51CCC181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57B750-2F3E-49E0-8CB5-350A619C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18</a:t>
            </a:fld>
            <a:endParaRPr lang="pt-BR"/>
          </a:p>
        </p:txBody>
      </p:sp>
      <p:pic>
        <p:nvPicPr>
          <p:cNvPr id="11" name="Picture 12" descr="Linux Logo transparent PNG - StickPNG">
            <a:extLst>
              <a:ext uri="{FF2B5EF4-FFF2-40B4-BE49-F238E27FC236}">
                <a16:creationId xmlns:a16="http://schemas.microsoft.com/office/drawing/2014/main" id="{C83D3528-9E72-41BD-ACC9-2F0D1134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78" y="9793848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84479355-F575-4FE6-B6F4-7D6C0ED2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0" y="7683157"/>
            <a:ext cx="625306" cy="62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A43B87-7938-4902-85A4-9E9303B2A131}"/>
              </a:ext>
            </a:extLst>
          </p:cNvPr>
          <p:cNvSpPr txBox="1"/>
          <p:nvPr/>
        </p:nvSpPr>
        <p:spPr>
          <a:xfrm>
            <a:off x="2610853" y="7879761"/>
            <a:ext cx="4804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https://github.com/2001marceloFerreira</a:t>
            </a:r>
            <a:endParaRPr lang="pt-BR" dirty="0"/>
          </a:p>
        </p:txBody>
      </p:sp>
      <p:pic>
        <p:nvPicPr>
          <p:cNvPr id="1028" name="Picture 4" descr="Linkedin icon - Free download on Iconfinder">
            <a:extLst>
              <a:ext uri="{FF2B5EF4-FFF2-40B4-BE49-F238E27FC236}">
                <a16:creationId xmlns:a16="http://schemas.microsoft.com/office/drawing/2014/main" id="{7882DF4B-ECBC-4CAD-8A6B-40737267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84" y="8494074"/>
            <a:ext cx="763795" cy="7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5B0827-39ED-4E40-9F56-19EAE8F71DCB}"/>
              </a:ext>
            </a:extLst>
          </p:cNvPr>
          <p:cNvSpPr txBox="1"/>
          <p:nvPr/>
        </p:nvSpPr>
        <p:spPr>
          <a:xfrm>
            <a:off x="2610853" y="8690093"/>
            <a:ext cx="4804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https://www.linkedin.com/in/marcelo-ferreira-b7aa901b8/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92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689811" y="3285911"/>
            <a:ext cx="771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Linux é um sistema operacional robusto, utilizado em servidores, desktops, e dispositivos móveis. Dominar seus comandos básicos é essencial para qualquer profissional de TI. Este guia oferece uma introdução aos comandos mais importantes do Linux, com explicações simples e exemplos práticos.</a:t>
            </a:r>
            <a:endParaRPr lang="pt-BR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1014663" y="638604"/>
            <a:ext cx="7571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GUIA ESSENCIAL DE COMANDOS LINUX</a:t>
            </a: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87DB0A8A-2D39-41F0-9ABB-C3AB570B33FF}"/>
              </a:ext>
            </a:extLst>
          </p:cNvPr>
          <p:cNvSpPr txBox="1"/>
          <p:nvPr/>
        </p:nvSpPr>
        <p:spPr>
          <a:xfrm>
            <a:off x="689811" y="1869853"/>
            <a:ext cx="7176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Domine o Terminal com Exemplos Práticos e Contextos Reais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BE16C9-1D54-4A90-8872-713A63D6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61237-882D-45AD-8568-3985900E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2</a:t>
            </a:fld>
            <a:endParaRPr lang="pt-BR"/>
          </a:p>
        </p:txBody>
      </p:sp>
      <p:pic>
        <p:nvPicPr>
          <p:cNvPr id="3084" name="Picture 12" descr="Linux Logo transparent PNG - StickPNG">
            <a:extLst>
              <a:ext uri="{FF2B5EF4-FFF2-40B4-BE49-F238E27FC236}">
                <a16:creationId xmlns:a16="http://schemas.microsoft.com/office/drawing/2014/main" id="{723287D8-0DEA-4B82-8CD3-90C081C8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98" y="7674656"/>
            <a:ext cx="2955201" cy="342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1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DFDD7B-E918-4082-ABFF-65B3354CAC7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DF942D7-428A-4844-A022-E2D920C881B0}"/>
              </a:ext>
            </a:extLst>
          </p:cNvPr>
          <p:cNvSpPr txBox="1"/>
          <p:nvPr/>
        </p:nvSpPr>
        <p:spPr>
          <a:xfrm>
            <a:off x="1724186" y="5984706"/>
            <a:ext cx="61528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NAVEGANDO PELO SISTEMA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095EF60E-6B03-41F7-9F0D-B604860144C2}"/>
              </a:ext>
            </a:extLst>
          </p:cNvPr>
          <p:cNvSpPr txBox="1"/>
          <p:nvPr/>
        </p:nvSpPr>
        <p:spPr>
          <a:xfrm>
            <a:off x="1321230" y="1964110"/>
            <a:ext cx="7004623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750B08"/>
                  </a:solidFill>
                </a:ln>
                <a:solidFill>
                  <a:schemeClr val="bg1"/>
                </a:solidFill>
                <a:effectLst>
                  <a:glow rad="190500">
                    <a:srgbClr val="D03838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01</a:t>
            </a:r>
            <a:endParaRPr lang="pt-BR" sz="8000" dirty="0">
              <a:ln>
                <a:solidFill>
                  <a:srgbClr val="750B08"/>
                </a:solidFill>
              </a:ln>
              <a:solidFill>
                <a:schemeClr val="bg1"/>
              </a:solidFill>
              <a:effectLst>
                <a:glow rad="190500">
                  <a:srgbClr val="D03838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5A999-14AC-49DD-A949-D79D126FD094}"/>
              </a:ext>
            </a:extLst>
          </p:cNvPr>
          <p:cNvSpPr/>
          <p:nvPr/>
        </p:nvSpPr>
        <p:spPr>
          <a:xfrm>
            <a:off x="1724185" y="8731812"/>
            <a:ext cx="6152827" cy="115543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0DB0D6C-FF06-4193-BF2A-A1607300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AF65091-5171-4239-A010-913EADD8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3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675132" y="712905"/>
            <a:ext cx="8265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NAVEGANDO PELO SISTEMA DE ARQUIVOS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ubtitulo">
            <a:extLst>
              <a:ext uri="{FF2B5EF4-FFF2-40B4-BE49-F238E27FC236}">
                <a16:creationId xmlns:a16="http://schemas.microsoft.com/office/drawing/2014/main" id="{FFB011A5-6584-467F-80DA-6E4AE5D7E457}"/>
              </a:ext>
            </a:extLst>
          </p:cNvPr>
          <p:cNvSpPr txBox="1"/>
          <p:nvPr/>
        </p:nvSpPr>
        <p:spPr>
          <a:xfrm>
            <a:off x="2483626" y="2017661"/>
            <a:ext cx="3937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Mudando</a:t>
            </a:r>
            <a:r>
              <a:rPr lang="pt-BR" sz="3200" dirty="0">
                <a:solidFill>
                  <a:srgbClr val="750B08"/>
                </a:solidFill>
              </a:rPr>
              <a:t> </a:t>
            </a:r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de Diretório</a:t>
            </a:r>
          </a:p>
        </p:txBody>
      </p:sp>
      <p:sp>
        <p:nvSpPr>
          <p:cNvPr id="23" name="texto">
            <a:extLst>
              <a:ext uri="{FF2B5EF4-FFF2-40B4-BE49-F238E27FC236}">
                <a16:creationId xmlns:a16="http://schemas.microsoft.com/office/drawing/2014/main" id="{B5634E7F-F09C-45B6-879C-77271D78A785}"/>
              </a:ext>
            </a:extLst>
          </p:cNvPr>
          <p:cNvSpPr txBox="1"/>
          <p:nvPr/>
        </p:nvSpPr>
        <p:spPr>
          <a:xfrm>
            <a:off x="1165711" y="2712865"/>
            <a:ext cx="8524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Use ‘</a:t>
            </a:r>
            <a:r>
              <a:rPr lang="pt-BR" sz="2400" dirty="0" err="1"/>
              <a:t>cd</a:t>
            </a:r>
            <a:r>
              <a:rPr lang="pt-BR" sz="2400" dirty="0"/>
              <a:t>’ para navegar entre diretórios.</a:t>
            </a:r>
          </a:p>
          <a:p>
            <a:r>
              <a:rPr lang="pt-BR" sz="2400" dirty="0"/>
              <a:t>2 - Vai acessar diretórios a partir da home de qualquer lugar.</a:t>
            </a:r>
          </a:p>
          <a:p>
            <a:r>
              <a:rPr lang="pt-BR" sz="2400" dirty="0"/>
              <a:t>3 - </a:t>
            </a:r>
            <a:r>
              <a:rPr lang="pt-BR" sz="2400" dirty="0">
                <a:solidFill>
                  <a:srgbClr val="36344D"/>
                </a:solidFill>
                <a:latin typeface="Muli"/>
              </a:rPr>
              <a:t>P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ara acessar o diretório inicial de outro usuário</a:t>
            </a:r>
            <a:r>
              <a:rPr lang="pt-BR" sz="2400" dirty="0"/>
              <a:t>.</a:t>
            </a:r>
          </a:p>
          <a:p>
            <a:r>
              <a:rPr lang="pt-BR" sz="2400" dirty="0"/>
              <a:t>4 - Para mover para os diretórios anteriores.</a:t>
            </a:r>
          </a:p>
          <a:p>
            <a:r>
              <a:rPr lang="pt-BR" sz="2400" dirty="0"/>
              <a:t>5 - 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Para subir diretório acima.</a:t>
            </a:r>
            <a:endParaRPr lang="pt-BR" sz="2400" dirty="0"/>
          </a:p>
          <a:p>
            <a:r>
              <a:rPr lang="pt-BR" sz="2400" dirty="0"/>
              <a:t>6 - Para saber em qual diretório você está.</a:t>
            </a:r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8678D2C-4D10-4CAD-92EF-5DF38A81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41" y="5498368"/>
            <a:ext cx="5427745" cy="3600404"/>
          </a:xfrm>
          <a:prstGeom prst="rect">
            <a:avLst/>
          </a:prstGeom>
        </p:spPr>
      </p:pic>
      <p:sp>
        <p:nvSpPr>
          <p:cNvPr id="30" name="Espaço Reservado para Rodapé 29">
            <a:extLst>
              <a:ext uri="{FF2B5EF4-FFF2-40B4-BE49-F238E27FC236}">
                <a16:creationId xmlns:a16="http://schemas.microsoft.com/office/drawing/2014/main" id="{B2E47625-BFFF-416F-84F4-38AB6D2C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B26A33A0-D200-41AF-AD30-D437DDF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4</a:t>
            </a:fld>
            <a:endParaRPr lang="pt-BR"/>
          </a:p>
        </p:txBody>
      </p:sp>
      <p:pic>
        <p:nvPicPr>
          <p:cNvPr id="32" name="Picture 12" descr="Linux Logo transparent PNG - StickPNG">
            <a:extLst>
              <a:ext uri="{FF2B5EF4-FFF2-40B4-BE49-F238E27FC236}">
                <a16:creationId xmlns:a16="http://schemas.microsoft.com/office/drawing/2014/main" id="{7873A865-C83F-4B07-9E09-788B5618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9717323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0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1339410" y="2870010"/>
            <a:ext cx="6521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O comando ‘</a:t>
            </a:r>
            <a:r>
              <a:rPr lang="pt-BR" sz="2400" dirty="0" err="1"/>
              <a:t>ls</a:t>
            </a:r>
            <a:r>
              <a:rPr lang="pt-BR" sz="2400" dirty="0"/>
              <a:t>’ lista o conteúdo de um diretório.</a:t>
            </a:r>
          </a:p>
          <a:p>
            <a:r>
              <a:rPr lang="pt-BR" sz="2400" dirty="0"/>
              <a:t>2 - Para listar todos os arquivos, incluindo ocultos.</a:t>
            </a:r>
          </a:p>
          <a:p>
            <a:r>
              <a:rPr lang="pt-BR" sz="2400" dirty="0"/>
              <a:t>3 - Vai listar todos os tamanhos de arquivos, </a:t>
            </a:r>
          </a:p>
          <a:p>
            <a:r>
              <a:rPr lang="pt-BR" sz="2400" dirty="0"/>
              <a:t>como MB, GB ou TB.</a:t>
            </a:r>
          </a:p>
          <a:p>
            <a:r>
              <a:rPr lang="pt-BR" sz="2400" dirty="0"/>
              <a:t>4 - Vai listar todos os arquivos nos subdiretórios.</a:t>
            </a:r>
            <a:endParaRPr lang="pt-BR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1101603" y="701415"/>
            <a:ext cx="802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Navegando pelo Sistema de Arquivos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ubtitulo">
            <a:extLst>
              <a:ext uri="{FF2B5EF4-FFF2-40B4-BE49-F238E27FC236}">
                <a16:creationId xmlns:a16="http://schemas.microsoft.com/office/drawing/2014/main" id="{FF89BF43-253F-410A-8CD1-52FD9C5B8A69}"/>
              </a:ext>
            </a:extLst>
          </p:cNvPr>
          <p:cNvSpPr txBox="1"/>
          <p:nvPr/>
        </p:nvSpPr>
        <p:spPr>
          <a:xfrm>
            <a:off x="1933707" y="1978161"/>
            <a:ext cx="573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Listando Conteúdo de Diretórios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C3F288-F17C-4A17-AA59-9A70BD29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35" y="5116076"/>
            <a:ext cx="5768522" cy="3500893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134AFFC-3A16-4CCB-8255-2C763345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5636B2D-9464-4033-B06C-97F5285E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5</a:t>
            </a:fld>
            <a:endParaRPr lang="pt-BR"/>
          </a:p>
        </p:txBody>
      </p:sp>
      <p:pic>
        <p:nvPicPr>
          <p:cNvPr id="14" name="Picture 12" descr="Linux Logo transparent PNG - StickPNG">
            <a:extLst>
              <a:ext uri="{FF2B5EF4-FFF2-40B4-BE49-F238E27FC236}">
                <a16:creationId xmlns:a16="http://schemas.microsoft.com/office/drawing/2014/main" id="{576E763F-662A-4FBB-BC82-0700775E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79" y="9795135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DFDD7B-E918-4082-ABFF-65B3354CAC7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DF942D7-428A-4844-A022-E2D920C881B0}"/>
              </a:ext>
            </a:extLst>
          </p:cNvPr>
          <p:cNvSpPr txBox="1"/>
          <p:nvPr/>
        </p:nvSpPr>
        <p:spPr>
          <a:xfrm>
            <a:off x="1724186" y="5984706"/>
            <a:ext cx="689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MANIPULANDO ARQUIVOS E DIRETÓRIOS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095EF60E-6B03-41F7-9F0D-B604860144C2}"/>
              </a:ext>
            </a:extLst>
          </p:cNvPr>
          <p:cNvSpPr txBox="1"/>
          <p:nvPr/>
        </p:nvSpPr>
        <p:spPr>
          <a:xfrm>
            <a:off x="1321230" y="1964110"/>
            <a:ext cx="7004623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750B08"/>
                  </a:solidFill>
                </a:ln>
                <a:solidFill>
                  <a:schemeClr val="bg1"/>
                </a:solidFill>
                <a:effectLst>
                  <a:glow rad="190500">
                    <a:srgbClr val="D03838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02</a:t>
            </a:r>
            <a:endParaRPr lang="pt-BR" sz="8000" dirty="0">
              <a:ln>
                <a:solidFill>
                  <a:srgbClr val="750B08"/>
                </a:solidFill>
              </a:ln>
              <a:solidFill>
                <a:schemeClr val="bg1"/>
              </a:solidFill>
              <a:effectLst>
                <a:glow rad="190500">
                  <a:srgbClr val="D03838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5A999-14AC-49DD-A949-D79D126FD094}"/>
              </a:ext>
            </a:extLst>
          </p:cNvPr>
          <p:cNvSpPr/>
          <p:nvPr/>
        </p:nvSpPr>
        <p:spPr>
          <a:xfrm>
            <a:off x="1724186" y="8000009"/>
            <a:ext cx="6681878" cy="17402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EFA403-3A8D-428E-9DEB-9BB6568C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AFBA72-818F-4D33-8B24-084930F4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2582654" y="2642115"/>
            <a:ext cx="318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Cria um novo diretório</a:t>
            </a:r>
            <a:endParaRPr lang="pt-BR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881319" y="663067"/>
            <a:ext cx="805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MANIPULANDO ARQUIVOS E DIRETÓRIOS</a:t>
            </a: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87DB0A8A-2D39-41F0-9ABB-C3AB570B33FF}"/>
              </a:ext>
            </a:extLst>
          </p:cNvPr>
          <p:cNvSpPr txBox="1"/>
          <p:nvPr/>
        </p:nvSpPr>
        <p:spPr>
          <a:xfrm>
            <a:off x="2509784" y="1910374"/>
            <a:ext cx="338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Criando Diretórios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5CA88D-5E28-4D3C-BE5E-92863010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95" y="2553250"/>
            <a:ext cx="4041608" cy="2680933"/>
          </a:xfrm>
          <a:prstGeom prst="rect">
            <a:avLst/>
          </a:prstGeom>
        </p:spPr>
      </p:pic>
      <p:sp>
        <p:nvSpPr>
          <p:cNvPr id="8" name="subtitulo">
            <a:extLst>
              <a:ext uri="{FF2B5EF4-FFF2-40B4-BE49-F238E27FC236}">
                <a16:creationId xmlns:a16="http://schemas.microsoft.com/office/drawing/2014/main" id="{00586EEF-2A2D-4EA0-8916-93842B20BFAE}"/>
              </a:ext>
            </a:extLst>
          </p:cNvPr>
          <p:cNvSpPr txBox="1"/>
          <p:nvPr/>
        </p:nvSpPr>
        <p:spPr>
          <a:xfrm>
            <a:off x="2560865" y="4856591"/>
            <a:ext cx="581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Removendo Arquivos e Diretórios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AB9188-7F1B-447D-9F52-66CAA785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05" y="6145871"/>
            <a:ext cx="4312342" cy="2549042"/>
          </a:xfrm>
          <a:prstGeom prst="rect">
            <a:avLst/>
          </a:prstGeom>
        </p:spPr>
      </p:pic>
      <p:sp>
        <p:nvSpPr>
          <p:cNvPr id="11" name="texto">
            <a:extLst>
              <a:ext uri="{FF2B5EF4-FFF2-40B4-BE49-F238E27FC236}">
                <a16:creationId xmlns:a16="http://schemas.microsoft.com/office/drawing/2014/main" id="{80E4D365-B3D8-4FE1-B081-02CF67269129}"/>
              </a:ext>
            </a:extLst>
          </p:cNvPr>
          <p:cNvSpPr txBox="1"/>
          <p:nvPr/>
        </p:nvSpPr>
        <p:spPr>
          <a:xfrm>
            <a:off x="2617862" y="5499467"/>
            <a:ext cx="524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Remove o arquivo.</a:t>
            </a:r>
          </a:p>
          <a:p>
            <a:r>
              <a:rPr lang="pt-BR" sz="2400" dirty="0"/>
              <a:t>2 - Remove um diretório e seu conteúdo.</a:t>
            </a:r>
          </a:p>
        </p:txBody>
      </p:sp>
      <p:sp>
        <p:nvSpPr>
          <p:cNvPr id="12" name="subtitulo">
            <a:extLst>
              <a:ext uri="{FF2B5EF4-FFF2-40B4-BE49-F238E27FC236}">
                <a16:creationId xmlns:a16="http://schemas.microsoft.com/office/drawing/2014/main" id="{C85648BD-A3F4-4C46-BA76-9EBBB047BAE3}"/>
              </a:ext>
            </a:extLst>
          </p:cNvPr>
          <p:cNvSpPr txBox="1"/>
          <p:nvPr/>
        </p:nvSpPr>
        <p:spPr>
          <a:xfrm>
            <a:off x="2560865" y="8614978"/>
            <a:ext cx="5665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Copiando Arquivos e Diretórios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C7260B8-8AE2-4882-8087-758B25A6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784" y="9505305"/>
            <a:ext cx="5304183" cy="2989390"/>
          </a:xfrm>
          <a:prstGeom prst="rect">
            <a:avLst/>
          </a:prstGeom>
        </p:spPr>
      </p:pic>
      <p:sp>
        <p:nvSpPr>
          <p:cNvPr id="15" name="texto">
            <a:extLst>
              <a:ext uri="{FF2B5EF4-FFF2-40B4-BE49-F238E27FC236}">
                <a16:creationId xmlns:a16="http://schemas.microsoft.com/office/drawing/2014/main" id="{836D96D8-59AF-4C41-B72E-EF771BD1A2E7}"/>
              </a:ext>
            </a:extLst>
          </p:cNvPr>
          <p:cNvSpPr txBox="1"/>
          <p:nvPr/>
        </p:nvSpPr>
        <p:spPr>
          <a:xfrm>
            <a:off x="2560865" y="9199753"/>
            <a:ext cx="546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Move o arquivo.</a:t>
            </a:r>
          </a:p>
          <a:p>
            <a:r>
              <a:rPr lang="pt-BR" sz="2400" dirty="0"/>
              <a:t>2 - Renomeia um arquivo ou diretório 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8DC7412B-8CE4-4651-8FB7-EB7C1E78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BB40CD6E-926E-43D7-B8C7-D9E2457E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6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2B383962-DB2E-421F-8CD9-2BAAE1F6D922}"/>
              </a:ext>
            </a:extLst>
          </p:cNvPr>
          <p:cNvSpPr txBox="1"/>
          <p:nvPr/>
        </p:nvSpPr>
        <p:spPr>
          <a:xfrm>
            <a:off x="1379730" y="3002017"/>
            <a:ext cx="70965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1 - O comando ‘</a:t>
            </a:r>
            <a:r>
              <a:rPr lang="pt-BR" sz="2400" dirty="0" err="1"/>
              <a:t>cat</a:t>
            </a:r>
            <a:r>
              <a:rPr lang="pt-BR" sz="2400" dirty="0"/>
              <a:t>’ exibe o conteúdo de arquivos.</a:t>
            </a:r>
          </a:p>
          <a:p>
            <a:r>
              <a:rPr lang="pt-BR" sz="2400" dirty="0"/>
              <a:t>2 - Use ‘nano’ ou ‘vim’ para editar arquivos no terminal.</a:t>
            </a:r>
          </a:p>
          <a:p>
            <a:endParaRPr lang="pt-BR" sz="2400" dirty="0"/>
          </a:p>
          <a:p>
            <a:r>
              <a:rPr lang="pt-BR" sz="2400" dirty="0"/>
              <a:t>Dica =&gt; 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O </a:t>
            </a:r>
            <a:r>
              <a:rPr lang="pt-BR" sz="2400" b="1" i="0" dirty="0" err="1">
                <a:solidFill>
                  <a:srgbClr val="36344D"/>
                </a:solidFill>
                <a:effectLst/>
                <a:latin typeface="Muli"/>
              </a:rPr>
              <a:t>jed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tem uma interface de menu suspenso que permite aos usuários executar ações sem digitar combinações ou comandos do teclado. *precisa ser instalado*</a:t>
            </a:r>
            <a:endParaRPr lang="pt-BR" sz="24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26AFA55E-E929-43CF-96BC-96F499190ACA}"/>
              </a:ext>
            </a:extLst>
          </p:cNvPr>
          <p:cNvSpPr txBox="1"/>
          <p:nvPr/>
        </p:nvSpPr>
        <p:spPr>
          <a:xfrm>
            <a:off x="1289203" y="587021"/>
            <a:ext cx="802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Manipulando Arquivos e Diretórios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513EC0-ADC3-4806-AA97-7D217CA1F80F}"/>
              </a:ext>
            </a:extLst>
          </p:cNvPr>
          <p:cNvSpPr/>
          <p:nvPr/>
        </p:nvSpPr>
        <p:spPr>
          <a:xfrm rot="5400000">
            <a:off x="-664587" y="652482"/>
            <a:ext cx="2021305" cy="1208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ubtitulo">
            <a:extLst>
              <a:ext uri="{FF2B5EF4-FFF2-40B4-BE49-F238E27FC236}">
                <a16:creationId xmlns:a16="http://schemas.microsoft.com/office/drawing/2014/main" id="{FF89BF43-253F-410A-8CD1-52FD9C5B8A69}"/>
              </a:ext>
            </a:extLst>
          </p:cNvPr>
          <p:cNvSpPr txBox="1"/>
          <p:nvPr/>
        </p:nvSpPr>
        <p:spPr>
          <a:xfrm>
            <a:off x="1998401" y="2068177"/>
            <a:ext cx="615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50B08"/>
                </a:solidFill>
                <a:latin typeface="Impact" panose="020B0806030902050204" pitchFamily="34" charset="0"/>
              </a:rPr>
              <a:t>Visualizando e Editando Arquivos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124094-F842-4E50-9AB5-0D5022A7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85" y="5679673"/>
            <a:ext cx="4387563" cy="225007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0B627F4-2766-4140-B75E-925BFCA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A0EFA06-2C65-4ECC-AAEB-EAA793DB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8</a:t>
            </a:fld>
            <a:endParaRPr lang="pt-BR"/>
          </a:p>
        </p:txBody>
      </p:sp>
      <p:pic>
        <p:nvPicPr>
          <p:cNvPr id="13" name="Picture 12" descr="Linux Logo transparent PNG - StickPNG">
            <a:extLst>
              <a:ext uri="{FF2B5EF4-FFF2-40B4-BE49-F238E27FC236}">
                <a16:creationId xmlns:a16="http://schemas.microsoft.com/office/drawing/2014/main" id="{B401947E-C9A4-419A-BC46-96F9BF7F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42" y="9744175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1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DFDD7B-E918-4082-ABFF-65B3354CAC7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dirty="0"/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4DF942D7-428A-4844-A022-E2D920C881B0}"/>
              </a:ext>
            </a:extLst>
          </p:cNvPr>
          <p:cNvSpPr txBox="1"/>
          <p:nvPr/>
        </p:nvSpPr>
        <p:spPr>
          <a:xfrm>
            <a:off x="1378328" y="5759491"/>
            <a:ext cx="689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PERMISSÕES E PROPRIEDADE</a:t>
            </a: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095EF60E-6B03-41F7-9F0D-B604860144C2}"/>
              </a:ext>
            </a:extLst>
          </p:cNvPr>
          <p:cNvSpPr txBox="1"/>
          <p:nvPr/>
        </p:nvSpPr>
        <p:spPr>
          <a:xfrm>
            <a:off x="1321230" y="1964110"/>
            <a:ext cx="7004623" cy="37702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750B08"/>
                  </a:solidFill>
                </a:ln>
                <a:solidFill>
                  <a:schemeClr val="bg1"/>
                </a:solidFill>
                <a:effectLst>
                  <a:glow rad="190500">
                    <a:srgbClr val="D03838">
                      <a:alpha val="40000"/>
                    </a:srgbClr>
                  </a:glow>
                </a:effectLst>
                <a:latin typeface="Impact" panose="020B0806030902050204" pitchFamily="34" charset="0"/>
              </a:rPr>
              <a:t>03</a:t>
            </a:r>
            <a:endParaRPr lang="pt-BR" sz="8000" dirty="0">
              <a:ln>
                <a:solidFill>
                  <a:srgbClr val="750B08"/>
                </a:solidFill>
              </a:ln>
              <a:solidFill>
                <a:schemeClr val="bg1"/>
              </a:solidFill>
              <a:effectLst>
                <a:glow rad="190500">
                  <a:srgbClr val="D03838">
                    <a:alpha val="40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5A999-14AC-49DD-A949-D79D126FD094}"/>
              </a:ext>
            </a:extLst>
          </p:cNvPr>
          <p:cNvSpPr/>
          <p:nvPr/>
        </p:nvSpPr>
        <p:spPr>
          <a:xfrm>
            <a:off x="1643975" y="8336894"/>
            <a:ext cx="6681878" cy="17402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91A3ED-64D0-45F8-99BA-BD38097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COMANDOS LINUX - MARCELO FERREIRA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65FAE-ED08-4D1A-B8D1-64A358FA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254-39C5-4D9F-A540-4C554A66A12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7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888</Words>
  <Application>Microsoft Office PowerPoint</Application>
  <PresentationFormat>Papel A3 (297 x 420 mm)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Impact</vt:lpstr>
      <vt:lpstr>Muli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start - guia de comandos</dc:title>
  <dc:subject>Linux</dc:subject>
  <dc:creator>Marcelo Ferreira</dc:creator>
  <cp:lastModifiedBy>Marcelo Ferreira</cp:lastModifiedBy>
  <cp:revision>43</cp:revision>
  <dcterms:created xsi:type="dcterms:W3CDTF">2024-06-04T13:02:17Z</dcterms:created>
  <dcterms:modified xsi:type="dcterms:W3CDTF">2024-06-05T16:16:41Z</dcterms:modified>
</cp:coreProperties>
</file>