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8.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78" r:id="rId3"/>
    <p:sldMasterId id="2147483687" r:id="rId4"/>
    <p:sldMasterId id="2147483707" r:id="rId5"/>
    <p:sldMasterId id="2147483722" r:id="rId6"/>
    <p:sldMasterId id="2147483733" r:id="rId7"/>
    <p:sldMasterId id="2147483740" r:id="rId8"/>
    <p:sldMasterId id="2147483749" r:id="rId9"/>
  </p:sldMasterIdLst>
  <p:notesMasterIdLst>
    <p:notesMasterId r:id="rId26"/>
  </p:notesMasterIdLst>
  <p:sldIdLst>
    <p:sldId id="275" r:id="rId10"/>
    <p:sldId id="261" r:id="rId11"/>
    <p:sldId id="257" r:id="rId12"/>
    <p:sldId id="259" r:id="rId13"/>
    <p:sldId id="264" r:id="rId14"/>
    <p:sldId id="274" r:id="rId15"/>
    <p:sldId id="266" r:id="rId16"/>
    <p:sldId id="268" r:id="rId17"/>
    <p:sldId id="262" r:id="rId18"/>
    <p:sldId id="265" r:id="rId19"/>
    <p:sldId id="267" r:id="rId20"/>
    <p:sldId id="271" r:id="rId21"/>
    <p:sldId id="269" r:id="rId22"/>
    <p:sldId id="272" r:id="rId23"/>
    <p:sldId id="273"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p:cViewPr varScale="1">
        <p:scale>
          <a:sx n="81" d="100"/>
          <a:sy n="81" d="100"/>
        </p:scale>
        <p:origin x="1613"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FC814-C11B-44AA-8B82-CCA6F1E52E35}" type="datetimeFigureOut">
              <a:rPr lang="en-US" smtClean="0"/>
              <a:pPr/>
              <a:t>6/21/2022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81B09-D139-4478-92FD-93C523E372AF}" type="slidenum">
              <a:rPr lang="en-US" smtClean="0"/>
              <a:pPr/>
              <a:t>‹#›</a:t>
            </a:fld>
            <a:endParaRPr lang="en-US"/>
          </a:p>
        </p:txBody>
      </p:sp>
    </p:spTree>
    <p:extLst>
      <p:ext uri="{BB962C8B-B14F-4D97-AF65-F5344CB8AC3E}">
        <p14:creationId xmlns:p14="http://schemas.microsoft.com/office/powerpoint/2010/main" val="134849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181B09-D139-4478-92FD-93C523E372AF}" type="slidenum">
              <a:rPr lang="en-US" smtClean="0"/>
              <a:pPr/>
              <a:t>2</a:t>
            </a:fld>
            <a:endParaRPr lang="en-US"/>
          </a:p>
        </p:txBody>
      </p:sp>
    </p:spTree>
    <p:extLst>
      <p:ext uri="{BB962C8B-B14F-4D97-AF65-F5344CB8AC3E}">
        <p14:creationId xmlns:p14="http://schemas.microsoft.com/office/powerpoint/2010/main" val="1414850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2.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33366" y="-71462"/>
            <a:ext cx="8610600" cy="990600"/>
          </a:xfrm>
        </p:spPr>
        <p:txBody>
          <a:bodyPr/>
          <a:lstStyle>
            <a:lvl1pPr>
              <a:defRPr sz="2800">
                <a:latin typeface="Calibri" pitchFamily="34" charset="0"/>
                <a:cs typeface="Calibri" pitchFamily="34" charset="0"/>
              </a:defRPr>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G_logoReflect_RGB.png" descr="/Users/jason_feuilly/Desktop/CG_logoReflect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990600"/>
          </a:xfrm>
        </p:spPr>
        <p:txBody>
          <a:bodyPr anchor="ctr"/>
          <a:lstStyle>
            <a:lvl1pPr>
              <a:defRPr sz="3000"/>
            </a:lvl1pPr>
          </a:lstStyle>
          <a:p>
            <a:r>
              <a:rPr lang="en-US"/>
              <a:t>Click to edit Master title style</a:t>
            </a:r>
            <a:endParaRPr lang="en-US" dirty="0"/>
          </a:p>
        </p:txBody>
      </p:sp>
      <p:sp>
        <p:nvSpPr>
          <p:cNvPr id="10" name="Rectangle 33"/>
          <p:cNvSpPr>
            <a:spLocks noChangeArrowheads="1"/>
          </p:cNvSpPr>
          <p:nvPr/>
        </p:nvSpPr>
        <p:spPr bwMode="auto">
          <a:xfrm>
            <a:off x="1143000" y="6286500"/>
            <a:ext cx="1752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lnSpc>
                <a:spcPct val="190000"/>
              </a:lnSpc>
              <a:spcBef>
                <a:spcPct val="0"/>
              </a:spcBef>
              <a:spcAft>
                <a:spcPct val="0"/>
              </a:spcAft>
            </a:pPr>
            <a:r>
              <a:rPr lang="en-US" sz="900" b="1" dirty="0">
                <a:solidFill>
                  <a:srgbClr val="000000"/>
                </a:solidFill>
                <a:latin typeface="Arial" pitchFamily="34" charset="0"/>
                <a:ea typeface="ＭＳ Ｐゴシック" charset="-128"/>
                <a:cs typeface="Arial" pitchFamily="34" charset="0"/>
              </a:rPr>
              <a:t>      </a:t>
            </a:r>
            <a:r>
              <a:rPr lang="en-US" sz="900" b="1" dirty="0">
                <a:solidFill>
                  <a:srgbClr val="55B738"/>
                </a:solidFill>
                <a:latin typeface="Arial" pitchFamily="34" charset="0"/>
                <a:ea typeface="ＭＳ Ｐゴシック" charset="-128"/>
                <a:cs typeface="Arial" pitchFamily="34" charset="0"/>
              </a:rPr>
              <a:t>|  </a:t>
            </a:r>
            <a:r>
              <a:rPr lang="en-US" sz="900" b="1" dirty="0">
                <a:solidFill>
                  <a:srgbClr val="000000"/>
                </a:solidFill>
                <a:latin typeface="Arial" pitchFamily="34" charset="0"/>
                <a:ea typeface="ＭＳ Ｐゴシック" charset="-128"/>
                <a:cs typeface="Arial" pitchFamily="34" charset="0"/>
              </a:rPr>
              <a:t>©2012, Cognizant </a:t>
            </a:r>
          </a:p>
        </p:txBody>
      </p:sp>
      <p:sp>
        <p:nvSpPr>
          <p:cNvPr id="12" name="Rectangle 42"/>
          <p:cNvSpPr>
            <a:spLocks noGrp="1" noChangeArrowheads="1"/>
          </p:cNvSpPr>
          <p:nvPr>
            <p:ph type="sldNum" sz="quarter" idx="10"/>
          </p:nvPr>
        </p:nvSpPr>
        <p:spPr>
          <a:xfrm>
            <a:off x="1066800" y="6337827"/>
            <a:ext cx="381000" cy="228600"/>
          </a:xfrm>
        </p:spPr>
        <p:txBody>
          <a:bodyPr anchor="ctr" anchorCtr="0"/>
          <a:lstStyle>
            <a:lvl1pPr>
              <a:defRPr sz="900">
                <a:solidFill>
                  <a:schemeClr val="tx1"/>
                </a:solidFill>
                <a:latin typeface="Arial" pitchFamily="34" charset="0"/>
                <a:cs typeface="Arial"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863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500042"/>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71406" y="9508"/>
            <a:ext cx="8610600" cy="990600"/>
          </a:xfrm>
        </p:spPr>
        <p:txBody>
          <a:bodyPr/>
          <a:lstStyle>
            <a:lvl1pPr>
              <a:defRPr sz="2400"/>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Tree>
  </p:cSld>
  <p:clrMapOvr>
    <a:masterClrMapping/>
  </p:clrMapOvr>
  <p:transition spd="slow"/>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Tree>
  </p:cSld>
  <p:clrMapOvr>
    <a:masterClrMapping/>
  </p:clrMapOvr>
  <p:transition spd="slow"/>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304800" y="2514600"/>
            <a:ext cx="6477000" cy="1447800"/>
          </a:xfrm>
          <a:prstGeom prst="rect">
            <a:avLst/>
          </a:prstGeom>
          <a:noFill/>
          <a:ln w="9525">
            <a:noFill/>
            <a:miter lim="800000"/>
            <a:headEnd/>
            <a:tailEnd/>
          </a:ln>
        </p:spPr>
        <p:txBody>
          <a:bodyPr/>
          <a:lstStyle>
            <a:lvl1pPr>
              <a:defRPr>
                <a:solidFill>
                  <a:schemeClr val="bg1"/>
                </a:solidFill>
              </a:defRPr>
            </a:lvl1pPr>
          </a:lstStyle>
          <a:p>
            <a:pPr lvl="0"/>
            <a:r>
              <a:rPr lang="en-US"/>
              <a:t>Click to edit Master title style</a:t>
            </a:r>
            <a:endParaRPr lang="en-US" dirty="0"/>
          </a:p>
        </p:txBody>
      </p:sp>
      <p:sp>
        <p:nvSpPr>
          <p:cNvPr id="9" name="Rectangle 42"/>
          <p:cNvSpPr>
            <a:spLocks noGrp="1" noChangeArrowheads="1"/>
          </p:cNvSpPr>
          <p:nvPr>
            <p:ph type="sldNum" sz="quarter" idx="10"/>
          </p:nvPr>
        </p:nvSpPr>
        <p:spPr>
          <a:xfrm>
            <a:off x="76200" y="6324600"/>
            <a:ext cx="457200" cy="457200"/>
          </a:xfrm>
        </p:spPr>
        <p:txBody>
          <a:bodyPr/>
          <a:lstStyle>
            <a:lvl1pPr>
              <a:defRPr sz="1200">
                <a:solidFill>
                  <a:schemeClr val="tx1"/>
                </a:solidFill>
              </a:defRPr>
            </a:lvl1pPr>
          </a:lstStyle>
          <a:p>
            <a:pPr>
              <a:defRPr/>
            </a:pPr>
            <a:fld id="{9F301F64-14FF-4EBC-89EB-B85D0B43AD1C}" type="slidenum">
              <a:rPr lang="en-US"/>
              <a:pPr>
                <a:defRPr/>
              </a:pPr>
              <a:t>‹#›</a:t>
            </a:fld>
            <a:endParaRPr lang="en-US" dirty="0"/>
          </a:p>
        </p:txBody>
      </p:sp>
    </p:spTree>
  </p:cSld>
  <p:clrMapOvr>
    <a:masterClrMapping/>
  </p:clrMapOvr>
  <p:transition spd="slow"/>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transition spd="slow"/>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33366" y="-71462"/>
            <a:ext cx="8610600" cy="990600"/>
          </a:xfrm>
        </p:spPr>
        <p:txBody>
          <a:bodyPr/>
          <a:lstStyle>
            <a:lvl1pPr>
              <a:defRPr sz="2400"/>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defRPr>
            </a:lvl1pPr>
          </a:lstStyle>
          <a:p>
            <a:pPr fontAlgn="base">
              <a:spcBef>
                <a:spcPct val="0"/>
              </a:spcBef>
              <a:spcAft>
                <a:spcPct val="0"/>
              </a:spcAft>
              <a:defRPr/>
            </a:pPr>
            <a:fld id="{303016AF-2808-4967-B3D0-CC6289B34AEE}" type="slidenum">
              <a:rPr lang="en-US" smtClean="0">
                <a:solidFill>
                  <a:srgbClr val="FFFFFF"/>
                </a:solidFill>
              </a:rPr>
              <a:pPr fontAlgn="base">
                <a:spcBef>
                  <a:spcPct val="0"/>
                </a:spcBef>
                <a:spcAft>
                  <a:spcPct val="0"/>
                </a:spcAft>
                <a:defRPr/>
              </a:pPr>
              <a:t>‹#›</a:t>
            </a:fld>
            <a:endParaRPr lang="en-US" dirty="0">
              <a:solidFill>
                <a:srgbClr val="FFFFFF"/>
              </a:solidFill>
            </a:endParaRPr>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CG_logoReflect_RGB.png" descr="/Users/jason_feuilly/Desktop/CG_logoReflect_RGB.png"/>
          <p:cNvPicPr>
            <a:picLocks noChangeAspect="1"/>
          </p:cNvPicPr>
          <p:nvPr userDrawn="1"/>
        </p:nvPicPr>
        <p:blipFill>
          <a:blip r:embed="rId2" cstate="print"/>
          <a:srcRect/>
          <a:stretch>
            <a:fillRect/>
          </a:stretch>
        </p:blipFill>
        <p:spPr bwMode="auto">
          <a:xfrm>
            <a:off x="6781800" y="6019800"/>
            <a:ext cx="2346325" cy="860656"/>
          </a:xfrm>
          <a:prstGeom prst="rect">
            <a:avLst/>
          </a:prstGeom>
          <a:noFill/>
          <a:ln w="9525">
            <a:noFill/>
            <a:miter lim="800000"/>
            <a:headEnd/>
            <a:tailEnd/>
          </a:ln>
        </p:spPr>
      </p:pic>
      <p:sp>
        <p:nvSpPr>
          <p:cNvPr id="4"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2"/>
          <p:cNvSpPr>
            <a:spLocks noGrp="1" noChangeArrowheads="1"/>
          </p:cNvSpPr>
          <p:nvPr>
            <p:ph type="sldNum" sz="quarter" idx="10"/>
          </p:nvPr>
        </p:nvSpPr>
        <p:spPr/>
        <p:txBody>
          <a:bodyPr/>
          <a:lstStyle>
            <a:lvl1pPr>
              <a:defRPr/>
            </a:lvl1pPr>
          </a:lstStyle>
          <a:p>
            <a:pPr>
              <a:defRPr/>
            </a:pPr>
            <a:fld id="{3DE459B9-2217-41AB-A901-D7A9ED6AC199}"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33366" y="-71462"/>
            <a:ext cx="8610600" cy="990600"/>
          </a:xfrm>
        </p:spPr>
        <p:txBody>
          <a:bodyPr/>
          <a:lstStyle>
            <a:lvl1pPr>
              <a:defRPr sz="2800">
                <a:latin typeface="Calibri" pitchFamily="34" charset="0"/>
                <a:cs typeface="Calibri" pitchFamily="34" charset="0"/>
              </a:defRPr>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62404994"/>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9910882"/>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CG_logoReflect_RGB.png" descr="/Users/jason_feuilly/Desktop/CG_logoReflect_RGB.png"/>
          <p:cNvPicPr>
            <a:picLocks noChangeAspect="1"/>
          </p:cNvPicPr>
          <p:nvPr userDrawn="1"/>
        </p:nvPicPr>
        <p:blipFill>
          <a:blip r:embed="rId2" cstate="print"/>
          <a:srcRect/>
          <a:stretch>
            <a:fillRect/>
          </a:stretch>
        </p:blipFill>
        <p:spPr bwMode="auto">
          <a:xfrm>
            <a:off x="6781800" y="6019800"/>
            <a:ext cx="2346325" cy="860656"/>
          </a:xfrm>
          <a:prstGeom prst="rect">
            <a:avLst/>
          </a:prstGeom>
          <a:noFill/>
          <a:ln w="9525">
            <a:noFill/>
            <a:miter lim="800000"/>
            <a:headEnd/>
            <a:tailEnd/>
          </a:ln>
        </p:spPr>
      </p:pic>
      <p:sp>
        <p:nvSpPr>
          <p:cNvPr id="4"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2219326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503026784"/>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rgbClr val="FFFFFF"/>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2324284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CG_logoReflect_RGB.png" descr="/Users/jason_feuilly/Desktop/CG_logoReflect_RGB.png"/>
          <p:cNvPicPr>
            <a:picLocks noChangeAspect="1"/>
          </p:cNvPicPr>
          <p:nvPr/>
        </p:nvPicPr>
        <p:blipFill>
          <a:blip r:embed="rId2" cstate="print"/>
          <a:srcRect/>
          <a:stretch>
            <a:fillRect/>
          </a:stretch>
        </p:blipFill>
        <p:spPr bwMode="auto">
          <a:xfrm>
            <a:off x="6781800" y="6019800"/>
            <a:ext cx="2346325" cy="860656"/>
          </a:xfrm>
          <a:prstGeom prst="rect">
            <a:avLst/>
          </a:prstGeom>
          <a:noFill/>
          <a:ln w="9525">
            <a:noFill/>
            <a:miter lim="800000"/>
            <a:headEnd/>
            <a:tailEnd/>
          </a:ln>
        </p:spPr>
      </p:pic>
      <p:sp>
        <p:nvSpPr>
          <p:cNvPr id="4"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84087280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rgbClr val="FFFFFF"/>
                </a:solidFill>
                <a:latin typeface="Verdana" charset="0"/>
                <a:cs typeface="ＭＳ Ｐゴシック" charset="-128"/>
              </a:rPr>
              <a:t>Image Area</a:t>
            </a:r>
          </a:p>
        </p:txBody>
      </p:sp>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8470573"/>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2"/>
          <p:cNvSpPr>
            <a:spLocks noGrp="1" noChangeArrowheads="1"/>
          </p:cNvSpPr>
          <p:nvPr>
            <p:ph type="sldNum" sz="quarter" idx="10"/>
          </p:nvPr>
        </p:nvSpPr>
        <p:spPr/>
        <p:txBody>
          <a:bodyPr/>
          <a:lstStyle>
            <a:lvl1pPr>
              <a:defRPr/>
            </a:lvl1pPr>
          </a:lstStyle>
          <a:p>
            <a:pPr>
              <a:defRPr/>
            </a:pPr>
            <a:fld id="{3DE459B9-2217-41AB-A901-D7A9ED6AC199}" type="slidenum">
              <a:rPr lang="en-US"/>
              <a:pPr>
                <a:defRPr/>
              </a:pPr>
              <a:t>‹#›</a:t>
            </a:fld>
            <a:endParaRPr lang="en-US" dirty="0"/>
          </a:p>
        </p:txBody>
      </p:sp>
    </p:spTree>
    <p:extLst>
      <p:ext uri="{BB962C8B-B14F-4D97-AF65-F5344CB8AC3E}">
        <p14:creationId xmlns:p14="http://schemas.microsoft.com/office/powerpoint/2010/main" val="142061394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p:nvSpPr>
        <p:spPr bwMode="auto">
          <a:xfrm>
            <a:off x="1143000" y="6248400"/>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©2011,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536104"/>
          </a:xfrm>
        </p:spPr>
        <p:txBody>
          <a:bodyPr/>
          <a:lstStyle>
            <a:lvl1pPr>
              <a:defRPr sz="3200">
                <a:latin typeface="Calibri" pitchFamily="34" charset="0"/>
              </a:defRPr>
            </a:lvl1pPr>
          </a:lstStyle>
          <a:p>
            <a:r>
              <a:rPr lang="en-US"/>
              <a:t>Click to edit Master title style</a:t>
            </a:r>
            <a:endParaRPr lang="en-US" dirty="0"/>
          </a:p>
        </p:txBody>
      </p:sp>
      <p:sp>
        <p:nvSpPr>
          <p:cNvPr id="9" name="Rectangle 6"/>
          <p:cNvSpPr txBox="1">
            <a:spLocks noChangeArrowheads="1"/>
          </p:cNvSpPr>
          <p:nvPr/>
        </p:nvSpPr>
        <p:spPr bwMode="auto">
          <a:xfrm>
            <a:off x="1155700" y="6248400"/>
            <a:ext cx="368300" cy="274638"/>
          </a:xfrm>
          <a:prstGeom prst="rect">
            <a:avLst/>
          </a:prstGeom>
          <a:noFill/>
          <a:ln w="9525">
            <a:noFill/>
            <a:miter lim="800000"/>
            <a:headEnd/>
            <a:tailEnd/>
          </a:ln>
          <a:effectLst/>
        </p:spPr>
        <p:txBody>
          <a:bodyPr lIns="0" tIns="0" rIns="0" bIns="0" anchor="ctr"/>
          <a:lstStyle>
            <a:lvl1pPr algn="ctr" eaLnBrk="0" hangingPunct="0">
              <a:defRPr sz="1000">
                <a:solidFill>
                  <a:srgbClr val="DF7A1C"/>
                </a:solidFill>
                <a:latin typeface="Arial Narrow" pitchFamily="34" charset="0"/>
              </a:defRPr>
            </a:lvl1pPr>
          </a:lstStyle>
          <a:p>
            <a:pPr>
              <a:lnSpc>
                <a:spcPct val="230000"/>
              </a:lnSpc>
              <a:defRPr/>
            </a:pPr>
            <a:fld id="{00390184-AEFA-43BE-9CC6-7C5D4258DD40}" type="slidenum">
              <a:rPr lang="en-US" smtClean="0">
                <a:solidFill>
                  <a:srgbClr val="000000">
                    <a:lumMod val="75000"/>
                    <a:lumOff val="25000"/>
                  </a:srgbClr>
                </a:solidFill>
                <a:latin typeface="Verdana"/>
              </a:rPr>
              <a:pPr>
                <a:lnSpc>
                  <a:spcPct val="230000"/>
                </a:lnSpc>
                <a:defRPr/>
              </a:pPr>
              <a:t>‹#›</a:t>
            </a:fld>
            <a:endParaRPr lang="en-US" dirty="0">
              <a:solidFill>
                <a:srgbClr val="000000">
                  <a:lumMod val="75000"/>
                  <a:lumOff val="25000"/>
                </a:srgbClr>
              </a:solidFill>
              <a:latin typeface="Verdana"/>
            </a:endParaRPr>
          </a:p>
        </p:txBody>
      </p:sp>
    </p:spTree>
    <p:extLst>
      <p:ext uri="{BB962C8B-B14F-4D97-AF65-F5344CB8AC3E}">
        <p14:creationId xmlns:p14="http://schemas.microsoft.com/office/powerpoint/2010/main" val="135250648"/>
      </p:ext>
    </p:extLst>
  </p:cSld>
  <p:clrMapOvr>
    <a:masterClrMapping/>
  </p:clrMapOvr>
  <p:transition/>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
        <p:nvSpPr>
          <p:cNvPr id="9" name="Title 1"/>
          <p:cNvSpPr>
            <a:spLocks noGrp="1"/>
          </p:cNvSpPr>
          <p:nvPr>
            <p:ph type="title"/>
          </p:nvPr>
        </p:nvSpPr>
        <p:spPr>
          <a:xfrm>
            <a:off x="71406" y="9508"/>
            <a:ext cx="8610600" cy="990600"/>
          </a:xfrm>
        </p:spPr>
        <p:txBody>
          <a:bodyPr/>
          <a:lstStyle>
            <a:lvl1pPr>
              <a:defRPr sz="2400"/>
            </a:lvl1pPr>
          </a:lstStyle>
          <a:p>
            <a:r>
              <a:rPr lang="en-US"/>
              <a:t>Click to edit Master title style</a:t>
            </a:r>
            <a:endParaRPr lang="en-US" dirty="0"/>
          </a:p>
        </p:txBody>
      </p:sp>
      <p:cxnSp>
        <p:nvCxnSpPr>
          <p:cNvPr id="10" name="Straight Connector 9"/>
          <p:cNvCxnSpPr>
            <a:cxnSpLocks noChangeShapeType="1"/>
          </p:cNvCxnSpPr>
          <p:nvPr userDrawn="1"/>
        </p:nvCxnSpPr>
        <p:spPr bwMode="auto">
          <a:xfrm>
            <a:off x="152400" y="500042"/>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2122071102"/>
      </p:ext>
    </p:extLst>
  </p:cSld>
  <p:clrMapOvr>
    <a:masterClrMapping/>
  </p:clrMapOvr>
  <p:transition spd="slow"/>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
        <p:nvSpPr>
          <p:cNvPr id="9" name="Title 1"/>
          <p:cNvSpPr>
            <a:spLocks noGrp="1"/>
          </p:cNvSpPr>
          <p:nvPr>
            <p:ph type="title"/>
          </p:nvPr>
        </p:nvSpPr>
        <p:spPr>
          <a:xfrm>
            <a:off x="71406" y="9508"/>
            <a:ext cx="8610600" cy="990600"/>
          </a:xfrm>
        </p:spPr>
        <p:txBody>
          <a:bodyPr/>
          <a:lstStyle>
            <a:lvl1pPr>
              <a:defRPr sz="2400"/>
            </a:lvl1pPr>
          </a:lstStyle>
          <a:p>
            <a:r>
              <a:rPr lang="en-US"/>
              <a:t>Click to edit Master title style</a:t>
            </a:r>
            <a:endParaRPr lang="en-US" dirty="0"/>
          </a:p>
        </p:txBody>
      </p:sp>
      <p:cxnSp>
        <p:nvCxnSpPr>
          <p:cNvPr id="10" name="Straight Connector 9"/>
          <p:cNvCxnSpPr>
            <a:cxnSpLocks noChangeShapeType="1"/>
          </p:cNvCxnSpPr>
          <p:nvPr userDrawn="1"/>
        </p:nvCxnSpPr>
        <p:spPr bwMode="auto">
          <a:xfrm>
            <a:off x="152400" y="500042"/>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4188928082"/>
      </p:ext>
    </p:extLst>
  </p:cSld>
  <p:clrMapOvr>
    <a:masterClrMapping/>
  </p:clrMapOvr>
  <p:transition spd="slow"/>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914400" y="5838825"/>
            <a:ext cx="8229600" cy="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4" name="Line 3"/>
          <p:cNvSpPr>
            <a:spLocks noChangeShapeType="1"/>
          </p:cNvSpPr>
          <p:nvPr/>
        </p:nvSpPr>
        <p:spPr bwMode="auto">
          <a:xfrm>
            <a:off x="914400" y="2025650"/>
            <a:ext cx="0" cy="381000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5" name="Rectangle 5"/>
          <p:cNvSpPr>
            <a:spLocks noChangeArrowheads="1"/>
          </p:cNvSpPr>
          <p:nvPr/>
        </p:nvSpPr>
        <p:spPr bwMode="auto">
          <a:xfrm>
            <a:off x="2320925" y="-760413"/>
            <a:ext cx="184150" cy="457200"/>
          </a:xfrm>
          <a:prstGeom prst="rect">
            <a:avLst/>
          </a:prstGeom>
          <a:noFill/>
          <a:ln w="9525">
            <a:noFill/>
            <a:miter lim="800000"/>
            <a:headEnd/>
            <a:tailEnd/>
          </a:ln>
          <a:effectLst/>
        </p:spPr>
        <p:txBody>
          <a:bodyPr wrap="none">
            <a:spAutoFit/>
          </a:bodyPr>
          <a:lstStyle/>
          <a:p>
            <a:pPr eaLnBrk="0" hangingPunct="0">
              <a:defRPr/>
            </a:pPr>
            <a:endParaRPr lang="en-US" sz="2400">
              <a:latin typeface="Times" pitchFamily="18" charset="0"/>
            </a:endParaRPr>
          </a:p>
        </p:txBody>
      </p:sp>
      <p:sp>
        <p:nvSpPr>
          <p:cNvPr id="6" name="Rectangle 6"/>
          <p:cNvSpPr>
            <a:spLocks noChangeArrowheads="1"/>
          </p:cNvSpPr>
          <p:nvPr/>
        </p:nvSpPr>
        <p:spPr bwMode="auto">
          <a:xfrm>
            <a:off x="8915400" y="1905000"/>
            <a:ext cx="228600" cy="2209800"/>
          </a:xfrm>
          <a:prstGeom prst="rect">
            <a:avLst/>
          </a:prstGeom>
          <a:solidFill>
            <a:srgbClr val="2D9F01"/>
          </a:solidFill>
          <a:ln w="9525">
            <a:noFill/>
            <a:miter lim="800000"/>
            <a:headEnd/>
            <a:tailEnd/>
          </a:ln>
          <a:effectLst/>
        </p:spPr>
        <p:txBody>
          <a:bodyPr wrap="none" anchor="ctr"/>
          <a:lstStyle/>
          <a:p>
            <a:pPr>
              <a:defRPr/>
            </a:pPr>
            <a:endParaRPr lang="en-US"/>
          </a:p>
        </p:txBody>
      </p:sp>
      <p:sp>
        <p:nvSpPr>
          <p:cNvPr id="7" name="Rectangle 7"/>
          <p:cNvSpPr>
            <a:spLocks noChangeArrowheads="1"/>
          </p:cNvSpPr>
          <p:nvPr/>
        </p:nvSpPr>
        <p:spPr bwMode="auto">
          <a:xfrm>
            <a:off x="0" y="1905000"/>
            <a:ext cx="6096000" cy="2209800"/>
          </a:xfrm>
          <a:prstGeom prst="rect">
            <a:avLst/>
          </a:prstGeom>
          <a:solidFill>
            <a:srgbClr val="3188B4"/>
          </a:solidFill>
          <a:ln w="9525">
            <a:noFill/>
            <a:miter lim="800000"/>
            <a:headEnd/>
            <a:tailEnd/>
          </a:ln>
          <a:effectLst/>
        </p:spPr>
        <p:txBody>
          <a:bodyPr wrap="none" anchor="ctr"/>
          <a:lstStyle/>
          <a:p>
            <a:pPr>
              <a:defRPr/>
            </a:pPr>
            <a:endParaRPr lang="en-US"/>
          </a:p>
        </p:txBody>
      </p:sp>
      <p:sp>
        <p:nvSpPr>
          <p:cNvPr id="8" name="Rectangle 8"/>
          <p:cNvSpPr>
            <a:spLocks noChangeArrowheads="1"/>
          </p:cNvSpPr>
          <p:nvPr/>
        </p:nvSpPr>
        <p:spPr bwMode="auto">
          <a:xfrm>
            <a:off x="806450" y="6324600"/>
            <a:ext cx="7131050" cy="228600"/>
          </a:xfrm>
          <a:prstGeom prst="rect">
            <a:avLst/>
          </a:prstGeom>
          <a:noFill/>
          <a:ln w="9525">
            <a:noFill/>
            <a:miter lim="800000"/>
            <a:headEnd/>
            <a:tailEnd/>
          </a:ln>
          <a:effectLst/>
        </p:spPr>
        <p:txBody>
          <a:bodyPr/>
          <a:lstStyle/>
          <a:p>
            <a:pPr eaLnBrk="0" hangingPunct="0">
              <a:defRPr/>
            </a:pPr>
            <a:r>
              <a:rPr lang="en-US" sz="700">
                <a:solidFill>
                  <a:srgbClr val="505050"/>
                </a:solidFill>
                <a:latin typeface="Verdana" pitchFamily="34" charset="0"/>
              </a:rPr>
              <a:t>© 2006, Cognizant Technology Solutions. All Rights Reserved.</a:t>
            </a:r>
          </a:p>
          <a:p>
            <a:pPr eaLnBrk="0" hangingPunct="0">
              <a:defRPr/>
            </a:pPr>
            <a:r>
              <a:rPr lang="en-US" sz="700">
                <a:solidFill>
                  <a:srgbClr val="505050"/>
                </a:solidFill>
                <a:latin typeface="Verdana" pitchFamily="34" charset="0"/>
              </a:rPr>
              <a:t> The information contained herein is subject to change without notice.</a:t>
            </a:r>
            <a:endParaRPr lang="en-US" sz="800">
              <a:solidFill>
                <a:srgbClr val="505050"/>
              </a:solidFill>
              <a:latin typeface="Verdana" pitchFamily="34" charset="0"/>
            </a:endParaRPr>
          </a:p>
        </p:txBody>
      </p:sp>
      <p:sp>
        <p:nvSpPr>
          <p:cNvPr id="9" name="Text Box 9"/>
          <p:cNvSpPr txBox="1">
            <a:spLocks noChangeArrowheads="1"/>
          </p:cNvSpPr>
          <p:nvPr/>
        </p:nvSpPr>
        <p:spPr bwMode="auto">
          <a:xfrm>
            <a:off x="106363" y="6705600"/>
            <a:ext cx="2384425" cy="138113"/>
          </a:xfrm>
          <a:prstGeom prst="rect">
            <a:avLst/>
          </a:prstGeom>
          <a:noFill/>
          <a:ln w="9525" algn="ctr">
            <a:noFill/>
            <a:miter lim="800000"/>
            <a:headEnd/>
            <a:tailEnd/>
          </a:ln>
          <a:effectLst/>
        </p:spPr>
        <p:txBody>
          <a:bodyPr wrap="none" lIns="0" tIns="0" rIns="0" bIns="0">
            <a:spAutoFit/>
          </a:bodyPr>
          <a:lstStyle/>
          <a:p>
            <a:pPr algn="ctr" eaLnBrk="0" hangingPunct="0">
              <a:defRPr/>
            </a:pPr>
            <a:r>
              <a:rPr lang="en-US" sz="900" dirty="0">
                <a:solidFill>
                  <a:schemeClr val="bg2"/>
                </a:solidFill>
                <a:latin typeface="Arial" charset="0"/>
              </a:rPr>
              <a:t>Release Id: QTDM-PMRTE / 2.1.0 / 23-Dec-11</a:t>
            </a:r>
          </a:p>
        </p:txBody>
      </p:sp>
      <p:sp>
        <p:nvSpPr>
          <p:cNvPr id="10" name="Text Box 10"/>
          <p:cNvSpPr txBox="1">
            <a:spLocks noChangeArrowheads="1"/>
          </p:cNvSpPr>
          <p:nvPr/>
        </p:nvSpPr>
        <p:spPr bwMode="auto">
          <a:xfrm>
            <a:off x="8423275" y="6721475"/>
            <a:ext cx="704850" cy="136525"/>
          </a:xfrm>
          <a:prstGeom prst="rect">
            <a:avLst/>
          </a:prstGeom>
          <a:noFill/>
          <a:ln w="9525" algn="ctr">
            <a:noFill/>
            <a:miter lim="800000"/>
            <a:headEnd/>
            <a:tailEnd/>
          </a:ln>
          <a:effectLst/>
        </p:spPr>
        <p:txBody>
          <a:bodyPr wrap="none" lIns="0" tIns="0" rIns="0" bIns="0">
            <a:spAutoFit/>
          </a:bodyPr>
          <a:lstStyle/>
          <a:p>
            <a:pPr algn="ctr" eaLnBrk="0" hangingPunct="0">
              <a:defRPr/>
            </a:pPr>
            <a:r>
              <a:rPr lang="en-US" sz="900" b="1">
                <a:solidFill>
                  <a:schemeClr val="bg2"/>
                </a:solidFill>
                <a:latin typeface="Arial" charset="0"/>
              </a:rPr>
              <a:t>C3 Protected</a:t>
            </a:r>
          </a:p>
        </p:txBody>
      </p:sp>
      <p:pic>
        <p:nvPicPr>
          <p:cNvPr id="11" name="Picture 11"/>
          <p:cNvPicPr>
            <a:picLocks noChangeAspect="1" noChangeArrowheads="1"/>
          </p:cNvPicPr>
          <p:nvPr/>
        </p:nvPicPr>
        <p:blipFill>
          <a:blip r:embed="rId2"/>
          <a:srcRect/>
          <a:stretch>
            <a:fillRect/>
          </a:stretch>
        </p:blipFill>
        <p:spPr bwMode="auto">
          <a:xfrm>
            <a:off x="582613" y="612775"/>
            <a:ext cx="3925887" cy="822325"/>
          </a:xfrm>
          <a:prstGeom prst="rect">
            <a:avLst/>
          </a:prstGeom>
          <a:noFill/>
          <a:ln w="9525">
            <a:noFill/>
            <a:miter lim="800000"/>
            <a:headEnd/>
            <a:tailEnd/>
          </a:ln>
        </p:spPr>
      </p:pic>
      <p:pic>
        <p:nvPicPr>
          <p:cNvPr id="12" name="Picture 12" descr="12"/>
          <p:cNvPicPr>
            <a:picLocks noChangeAspect="1" noChangeArrowheads="1"/>
          </p:cNvPicPr>
          <p:nvPr/>
        </p:nvPicPr>
        <p:blipFill>
          <a:blip r:embed="rId3"/>
          <a:srcRect/>
          <a:stretch>
            <a:fillRect/>
          </a:stretch>
        </p:blipFill>
        <p:spPr bwMode="auto">
          <a:xfrm>
            <a:off x="4419600" y="1736725"/>
            <a:ext cx="4292600" cy="2552700"/>
          </a:xfrm>
          <a:prstGeom prst="rect">
            <a:avLst/>
          </a:prstGeom>
          <a:noFill/>
          <a:ln w="9525">
            <a:noFill/>
            <a:miter lim="800000"/>
            <a:headEnd/>
            <a:tailEnd/>
          </a:ln>
        </p:spPr>
      </p:pic>
      <p:sp>
        <p:nvSpPr>
          <p:cNvPr id="1011716" name="Rectangle 4"/>
          <p:cNvSpPr>
            <a:spLocks noGrp="1" noChangeArrowheads="1"/>
          </p:cNvSpPr>
          <p:nvPr>
            <p:ph type="ctrTitle"/>
          </p:nvPr>
        </p:nvSpPr>
        <p:spPr>
          <a:xfrm>
            <a:off x="990600" y="2286000"/>
            <a:ext cx="3810000" cy="1066800"/>
          </a:xfrm>
        </p:spPr>
        <p:txBody>
          <a:bodyPr/>
          <a:lstStyle>
            <a:lvl1pPr>
              <a:defRPr sz="3500">
                <a:solidFill>
                  <a:schemeClr val="bg1"/>
                </a:solidFill>
              </a:defRPr>
            </a:lvl1p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49250"/>
            <a:ext cx="1971675" cy="5746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9913" y="349250"/>
            <a:ext cx="5764212" cy="574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876800"/>
          </a:xfrm>
        </p:spPr>
        <p:txBody>
          <a:bodyPr/>
          <a:lstStyle/>
          <a:p>
            <a:pPr lvl="0"/>
            <a:r>
              <a:rPr lang="en-US" noProof="0"/>
              <a:t>Click icon to add table</a:t>
            </a:r>
          </a:p>
        </p:txBody>
      </p:sp>
      <p:sp>
        <p:nvSpPr>
          <p:cNvPr id="4"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37338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r>
              <a:rPr lang="en-US"/>
              <a:t>© 2011, Cognizant Technology Solutions.                                             Confidential </a:t>
            </a:r>
            <a:endParaRPr lang="en-US" sz="9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33366" y="-71462"/>
            <a:ext cx="8610600" cy="990600"/>
          </a:xfrm>
        </p:spPr>
        <p:txBody>
          <a:bodyPr/>
          <a:lstStyle>
            <a:lvl1pPr>
              <a:defRPr sz="2800">
                <a:latin typeface="Calibri" pitchFamily="34" charset="0"/>
                <a:cs typeface="Calibri" pitchFamily="34" charset="0"/>
              </a:defRPr>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CG_logoReflect_RGB.png" descr="/Users/jason_feuilly/Desktop/CG_logoReflect_RGB.png"/>
          <p:cNvPicPr>
            <a:picLocks noChangeAspect="1"/>
          </p:cNvPicPr>
          <p:nvPr/>
        </p:nvPicPr>
        <p:blipFill>
          <a:blip r:embed="rId2" cstate="print"/>
          <a:srcRect/>
          <a:stretch>
            <a:fillRect/>
          </a:stretch>
        </p:blipFill>
        <p:spPr bwMode="auto">
          <a:xfrm>
            <a:off x="6781800" y="6019800"/>
            <a:ext cx="2346325" cy="860656"/>
          </a:xfrm>
          <a:prstGeom prst="rect">
            <a:avLst/>
          </a:prstGeom>
          <a:noFill/>
          <a:ln w="9525">
            <a:noFill/>
            <a:miter lim="800000"/>
            <a:headEnd/>
            <a:tailEnd/>
          </a:ln>
        </p:spPr>
      </p:pic>
      <p:sp>
        <p:nvSpPr>
          <p:cNvPr id="4"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pic>
        <p:nvPicPr>
          <p:cNvPr id="9" name="Picture 7"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2"/>
          <p:cNvSpPr>
            <a:spLocks noGrp="1" noChangeArrowheads="1"/>
          </p:cNvSpPr>
          <p:nvPr>
            <p:ph type="sldNum" sz="quarter" idx="10"/>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p:nvSpPr>
        <p:spPr bwMode="auto">
          <a:xfrm>
            <a:off x="1143000" y="6248400"/>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©2011,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536104"/>
          </a:xfrm>
        </p:spPr>
        <p:txBody>
          <a:bodyPr/>
          <a:lstStyle>
            <a:lvl1pPr>
              <a:defRPr sz="3200">
                <a:latin typeface="Calibri" pitchFamily="34" charset="0"/>
              </a:defRPr>
            </a:lvl1pPr>
          </a:lstStyle>
          <a:p>
            <a:r>
              <a:rPr lang="en-US"/>
              <a:t>Click to edit Master title style</a:t>
            </a:r>
            <a:endParaRPr lang="en-US" dirty="0"/>
          </a:p>
        </p:txBody>
      </p:sp>
      <p:sp>
        <p:nvSpPr>
          <p:cNvPr id="9" name="Rectangle 6"/>
          <p:cNvSpPr txBox="1">
            <a:spLocks noChangeArrowheads="1"/>
          </p:cNvSpPr>
          <p:nvPr/>
        </p:nvSpPr>
        <p:spPr bwMode="auto">
          <a:xfrm>
            <a:off x="1155700" y="6248400"/>
            <a:ext cx="368300" cy="274638"/>
          </a:xfrm>
          <a:prstGeom prst="rect">
            <a:avLst/>
          </a:prstGeom>
          <a:noFill/>
          <a:ln w="9525">
            <a:noFill/>
            <a:miter lim="800000"/>
            <a:headEnd/>
            <a:tailEnd/>
          </a:ln>
          <a:effectLst/>
        </p:spPr>
        <p:txBody>
          <a:bodyPr lIns="0" tIns="0" rIns="0" bIns="0" anchor="ctr"/>
          <a:lstStyle>
            <a:lvl1pPr algn="ctr" eaLnBrk="0" hangingPunct="0">
              <a:defRPr sz="1000">
                <a:solidFill>
                  <a:srgbClr val="DF7A1C"/>
                </a:solidFill>
                <a:latin typeface="Arial Narrow" pitchFamily="34" charset="0"/>
              </a:defRPr>
            </a:lvl1pPr>
          </a:lstStyle>
          <a:p>
            <a:pPr>
              <a:lnSpc>
                <a:spcPct val="230000"/>
              </a:lnSpc>
              <a:defRPr/>
            </a:pPr>
            <a:fld id="{00390184-AEFA-43BE-9CC6-7C5D4258DD40}" type="slidenum">
              <a:rPr lang="en-US" smtClean="0">
                <a:solidFill>
                  <a:schemeClr val="tx1">
                    <a:lumMod val="75000"/>
                    <a:lumOff val="25000"/>
                  </a:schemeClr>
                </a:solidFill>
                <a:latin typeface="+mn-lt"/>
              </a:rPr>
              <a:pPr>
                <a:lnSpc>
                  <a:spcPct val="230000"/>
                </a:lnSpc>
                <a:defRPr/>
              </a:pPr>
              <a:t>‹#›</a:t>
            </a:fld>
            <a:endParaRPr lang="en-US" dirty="0">
              <a:solidFill>
                <a:schemeClr val="tx1">
                  <a:lumMod val="75000"/>
                  <a:lumOff val="25000"/>
                </a:schemeClr>
              </a:solidFill>
              <a:latin typeface="+mn-lt"/>
            </a:endParaRPr>
          </a:p>
        </p:txBody>
      </p:sp>
    </p:spTree>
    <p:extLst>
      <p:ext uri="{BB962C8B-B14F-4D97-AF65-F5344CB8AC3E}">
        <p14:creationId xmlns:p14="http://schemas.microsoft.com/office/powerpoint/2010/main" val="147547314"/>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G_logoReflect_RGB.png" descr="/Users/jason_feuilly/Desktop/CG_logoReflect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990600"/>
          </a:xfrm>
        </p:spPr>
        <p:txBody>
          <a:bodyPr anchor="ctr"/>
          <a:lstStyle>
            <a:lvl1pPr>
              <a:defRPr sz="3000"/>
            </a:lvl1pPr>
          </a:lstStyle>
          <a:p>
            <a:r>
              <a:rPr lang="en-US"/>
              <a:t>Click to edit Master title style</a:t>
            </a:r>
            <a:endParaRPr lang="en-US" dirty="0"/>
          </a:p>
        </p:txBody>
      </p:sp>
      <p:sp>
        <p:nvSpPr>
          <p:cNvPr id="10" name="Rectangle 33"/>
          <p:cNvSpPr>
            <a:spLocks noChangeArrowheads="1"/>
          </p:cNvSpPr>
          <p:nvPr/>
        </p:nvSpPr>
        <p:spPr bwMode="auto">
          <a:xfrm>
            <a:off x="1143000" y="6286500"/>
            <a:ext cx="1752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lnSpc>
                <a:spcPct val="190000"/>
              </a:lnSpc>
              <a:spcBef>
                <a:spcPct val="0"/>
              </a:spcBef>
              <a:spcAft>
                <a:spcPct val="0"/>
              </a:spcAft>
            </a:pPr>
            <a:r>
              <a:rPr lang="en-US" sz="900" b="1" dirty="0">
                <a:solidFill>
                  <a:srgbClr val="000000"/>
                </a:solidFill>
                <a:latin typeface="Arial" pitchFamily="34" charset="0"/>
                <a:ea typeface="ＭＳ Ｐゴシック" charset="-128"/>
                <a:cs typeface="Arial" pitchFamily="34" charset="0"/>
              </a:rPr>
              <a:t>      </a:t>
            </a:r>
            <a:r>
              <a:rPr lang="en-US" sz="900" b="1" dirty="0">
                <a:solidFill>
                  <a:srgbClr val="55B738"/>
                </a:solidFill>
                <a:latin typeface="Arial" pitchFamily="34" charset="0"/>
                <a:ea typeface="ＭＳ Ｐゴシック" charset="-128"/>
                <a:cs typeface="Arial" pitchFamily="34" charset="0"/>
              </a:rPr>
              <a:t>|  </a:t>
            </a:r>
            <a:r>
              <a:rPr lang="en-US" sz="900" b="1" dirty="0">
                <a:solidFill>
                  <a:srgbClr val="000000"/>
                </a:solidFill>
                <a:latin typeface="Arial" pitchFamily="34" charset="0"/>
                <a:ea typeface="ＭＳ Ｐゴシック" charset="-128"/>
                <a:cs typeface="Arial" pitchFamily="34" charset="0"/>
              </a:rPr>
              <a:t>©2012, Cognizant </a:t>
            </a:r>
          </a:p>
        </p:txBody>
      </p:sp>
      <p:sp>
        <p:nvSpPr>
          <p:cNvPr id="12" name="Rectangle 42"/>
          <p:cNvSpPr>
            <a:spLocks noGrp="1" noChangeArrowheads="1"/>
          </p:cNvSpPr>
          <p:nvPr>
            <p:ph type="sldNum" sz="quarter" idx="10"/>
          </p:nvPr>
        </p:nvSpPr>
        <p:spPr>
          <a:xfrm>
            <a:off x="1066800" y="6337827"/>
            <a:ext cx="381000" cy="228600"/>
          </a:xfrm>
        </p:spPr>
        <p:txBody>
          <a:bodyPr anchor="ctr" anchorCtr="0"/>
          <a:lstStyle>
            <a:lvl1pPr>
              <a:defRPr sz="900">
                <a:solidFill>
                  <a:schemeClr val="tx1"/>
                </a:solidFill>
                <a:latin typeface="Arial" pitchFamily="34" charset="0"/>
                <a:cs typeface="Arial"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863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500042"/>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71406" y="9508"/>
            <a:ext cx="8610600" cy="990600"/>
          </a:xfrm>
        </p:spPr>
        <p:txBody>
          <a:bodyPr/>
          <a:lstStyle>
            <a:lvl1pPr>
              <a:defRPr sz="2400"/>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Tree>
  </p:cSld>
  <p:clrMapOvr>
    <a:masterClrMapping/>
  </p:clrMapOvr>
  <p:transition spd="slow"/>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Tree>
  </p:cSld>
  <p:clrMapOvr>
    <a:masterClrMapping/>
  </p:clrMapOvr>
  <p:transition spd="slow"/>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304800" y="2514600"/>
            <a:ext cx="6477000" cy="1447800"/>
          </a:xfrm>
          <a:prstGeom prst="rect">
            <a:avLst/>
          </a:prstGeom>
          <a:noFill/>
          <a:ln w="9525">
            <a:noFill/>
            <a:miter lim="800000"/>
            <a:headEnd/>
            <a:tailEnd/>
          </a:ln>
        </p:spPr>
        <p:txBody>
          <a:bodyPr/>
          <a:lstStyle>
            <a:lvl1pPr>
              <a:defRPr>
                <a:solidFill>
                  <a:schemeClr val="bg1"/>
                </a:solidFill>
              </a:defRPr>
            </a:lvl1pPr>
          </a:lstStyle>
          <a:p>
            <a:pPr lvl="0"/>
            <a:r>
              <a:rPr lang="en-US"/>
              <a:t>Click to edit Master title style</a:t>
            </a:r>
            <a:endParaRPr lang="en-US" dirty="0"/>
          </a:p>
        </p:txBody>
      </p:sp>
      <p:sp>
        <p:nvSpPr>
          <p:cNvPr id="9" name="Rectangle 42"/>
          <p:cNvSpPr>
            <a:spLocks noGrp="1" noChangeArrowheads="1"/>
          </p:cNvSpPr>
          <p:nvPr>
            <p:ph type="sldNum" sz="quarter" idx="10"/>
          </p:nvPr>
        </p:nvSpPr>
        <p:spPr>
          <a:xfrm>
            <a:off x="76200" y="6324600"/>
            <a:ext cx="457200" cy="457200"/>
          </a:xfrm>
        </p:spPr>
        <p:txBody>
          <a:bodyPr/>
          <a:lstStyle>
            <a:lvl1pPr>
              <a:defRPr sz="1200">
                <a:solidFill>
                  <a:schemeClr val="tx1"/>
                </a:solidFill>
              </a:defRPr>
            </a:lvl1pPr>
          </a:lstStyle>
          <a:p>
            <a:pPr>
              <a:defRPr/>
            </a:pPr>
            <a:fld id="{9F301F64-14FF-4EBC-89EB-B85D0B43AD1C}" type="slidenum">
              <a:rPr lang="en-US"/>
              <a:pPr>
                <a:defRPr/>
              </a:pPr>
              <a:t>‹#›</a:t>
            </a:fld>
            <a:endParaRPr lang="en-US" dirty="0"/>
          </a:p>
        </p:txBody>
      </p:sp>
    </p:spTree>
  </p:cSld>
  <p:clrMapOvr>
    <a:masterClrMapping/>
  </p:clrMapOvr>
  <p:transition spd="slow"/>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transition spd="slow"/>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33366" y="-71462"/>
            <a:ext cx="8610600" cy="990600"/>
          </a:xfrm>
        </p:spPr>
        <p:txBody>
          <a:bodyPr/>
          <a:lstStyle>
            <a:lvl1pPr>
              <a:defRPr sz="2400"/>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defRPr>
            </a:lvl1pPr>
          </a:lstStyle>
          <a:p>
            <a:pPr fontAlgn="base">
              <a:spcBef>
                <a:spcPct val="0"/>
              </a:spcBef>
              <a:spcAft>
                <a:spcPct val="0"/>
              </a:spcAft>
              <a:defRPr/>
            </a:pPr>
            <a:fld id="{303016AF-2808-4967-B3D0-CC6289B34AEE}" type="slidenum">
              <a:rPr lang="en-US" smtClean="0">
                <a:solidFill>
                  <a:srgbClr val="FFFFFF"/>
                </a:solidFill>
              </a:rPr>
              <a:pPr fontAlgn="base">
                <a:spcBef>
                  <a:spcPct val="0"/>
                </a:spcBef>
                <a:spcAft>
                  <a:spcPct val="0"/>
                </a:spcAft>
                <a:defRPr/>
              </a:pPr>
              <a:t>‹#›</a:t>
            </a:fld>
            <a:endParaRPr lang="en-US" dirty="0">
              <a:solidFill>
                <a:srgbClr val="FFFFFF"/>
              </a:solidFill>
            </a:endParaRPr>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CG_logoReflect_RGB.png" descr="/Users/jason_feuilly/Desktop/CG_logoReflect_RGB.png"/>
          <p:cNvPicPr>
            <a:picLocks noChangeAspect="1"/>
          </p:cNvPicPr>
          <p:nvPr userDrawn="1"/>
        </p:nvPicPr>
        <p:blipFill>
          <a:blip r:embed="rId2" cstate="print"/>
          <a:srcRect/>
          <a:stretch>
            <a:fillRect/>
          </a:stretch>
        </p:blipFill>
        <p:spPr bwMode="auto">
          <a:xfrm>
            <a:off x="6781800" y="6019800"/>
            <a:ext cx="2346325" cy="860656"/>
          </a:xfrm>
          <a:prstGeom prst="rect">
            <a:avLst/>
          </a:prstGeom>
          <a:noFill/>
          <a:ln w="9525">
            <a:noFill/>
            <a:miter lim="800000"/>
            <a:headEnd/>
            <a:tailEnd/>
          </a:ln>
        </p:spPr>
      </p:pic>
      <p:sp>
        <p:nvSpPr>
          <p:cNvPr id="4"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pic>
        <p:nvPicPr>
          <p:cNvPr id="9" name="Picture 7"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2"/>
          <p:cNvSpPr>
            <a:spLocks noGrp="1" noChangeArrowheads="1"/>
          </p:cNvSpPr>
          <p:nvPr>
            <p:ph type="sldNum" sz="quarter" idx="10"/>
          </p:nvPr>
        </p:nvSpPr>
        <p:spPr/>
        <p:txBody>
          <a:bodyPr/>
          <a:lstStyle>
            <a:lvl1pPr>
              <a:defRPr/>
            </a:lvl1pPr>
          </a:lstStyle>
          <a:p>
            <a:pPr>
              <a:defRPr/>
            </a:pPr>
            <a:fld id="{3DE459B9-2217-41AB-A901-D7A9ED6AC199}" type="slidenum">
              <a:rPr lang="en-US"/>
              <a:pPr>
                <a:defRPr/>
              </a:pPr>
              <a:t>‹#›</a:t>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33366" y="-71462"/>
            <a:ext cx="8610600" cy="990600"/>
          </a:xfrm>
        </p:spPr>
        <p:txBody>
          <a:bodyPr/>
          <a:lstStyle>
            <a:lvl1pPr>
              <a:defRPr sz="2800">
                <a:latin typeface="Calibri" pitchFamily="34" charset="0"/>
                <a:cs typeface="Calibri" pitchFamily="34" charset="0"/>
              </a:defRPr>
            </a:lvl1pPr>
          </a:lstStyle>
          <a:p>
            <a:r>
              <a:rPr lang="en-US"/>
              <a:t>Click to edit Master title style</a:t>
            </a:r>
            <a:endParaRPr lang="en-US" dirty="0"/>
          </a:p>
        </p:txBody>
      </p:sp>
      <p:sp>
        <p:nvSpPr>
          <p:cNvPr id="8"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62404994"/>
      </p:ext>
    </p:extLst>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9910882"/>
      </p:ext>
    </p:extLst>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CG_logoReflect_RGB.png" descr="/Users/jason_feuilly/Desktop/CG_logoReflect_RGB.png"/>
          <p:cNvPicPr>
            <a:picLocks noChangeAspect="1"/>
          </p:cNvPicPr>
          <p:nvPr userDrawn="1"/>
        </p:nvPicPr>
        <p:blipFill>
          <a:blip r:embed="rId2" cstate="print"/>
          <a:srcRect/>
          <a:stretch>
            <a:fillRect/>
          </a:stretch>
        </p:blipFill>
        <p:spPr bwMode="auto">
          <a:xfrm>
            <a:off x="6781800" y="6019800"/>
            <a:ext cx="2346325" cy="860656"/>
          </a:xfrm>
          <a:prstGeom prst="rect">
            <a:avLst/>
          </a:prstGeom>
          <a:noFill/>
          <a:ln w="9525">
            <a:noFill/>
            <a:miter lim="800000"/>
            <a:headEnd/>
            <a:tailEnd/>
          </a:ln>
        </p:spPr>
      </p:pic>
      <p:sp>
        <p:nvSpPr>
          <p:cNvPr id="4"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22193269"/>
      </p:ext>
    </p:extLst>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2"/>
          <p:cNvSpPr>
            <a:spLocks noGrp="1" noChangeArrowheads="1"/>
          </p:cNvSpPr>
          <p:nvPr>
            <p:ph type="sldNum" sz="quarter" idx="10"/>
          </p:nvPr>
        </p:nvSpPr>
        <p:spPr>
          <a:xfrm>
            <a:off x="107504" y="6324600"/>
            <a:ext cx="457200" cy="344760"/>
          </a:xfrm>
          <a:prstGeom prst="rect">
            <a:avLst/>
          </a:prstGeom>
        </p:spPr>
        <p:txBody>
          <a:bodyPr/>
          <a:lstStyle>
            <a:lvl1pPr>
              <a:defRPr sz="100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503026784"/>
      </p:ext>
    </p:extLst>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rgbClr val="FFFFFF"/>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23242844"/>
      </p:ext>
    </p:extLst>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5" name="Rectangle 4"/>
          <p:cNvSpPr>
            <a:spLocks noChangeArrowheads="1"/>
          </p:cNvSpPr>
          <p:nvPr/>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pPr>
            <a:r>
              <a:rPr lang="en-US" sz="1000" b="0" dirty="0">
                <a:solidFill>
                  <a:srgbClr val="808388"/>
                </a:solidFill>
                <a:latin typeface="Verdana" pitchFamily="34" charset="0"/>
              </a:rPr>
              <a:t>©2013, Cognizant 		</a:t>
            </a:r>
          </a:p>
        </p:txBody>
      </p:sp>
      <p:pic>
        <p:nvPicPr>
          <p:cNvPr id="7" name="CG_logoReflect_RGB.png" descr="/Users/jason_feuilly/Desktop/CG_logoReflect_RGB.png"/>
          <p:cNvPicPr>
            <a:picLocks noChangeAspect="1"/>
          </p:cNvPicPr>
          <p:nvPr/>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84087280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2"/>
          <p:cNvSpPr>
            <a:spLocks noGrp="1" noChangeArrowheads="1"/>
          </p:cNvSpPr>
          <p:nvPr>
            <p:ph type="sldNum" sz="quarter" idx="10"/>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9" descr="Cognizant_36x84_04D.png"/>
          <p:cNvPicPr>
            <a:picLocks noChangeAspect="1"/>
          </p:cNvPicPr>
          <p:nvPr userDrawn="1"/>
        </p:nvPicPr>
        <p:blipFill>
          <a:blip r:embed="rId2" cstate="print"/>
          <a:srcRect t="1440"/>
          <a:stretch>
            <a:fillRect/>
          </a:stretch>
        </p:blipFill>
        <p:spPr bwMode="auto">
          <a:xfrm>
            <a:off x="185738" y="0"/>
            <a:ext cx="576262" cy="3614738"/>
          </a:xfrm>
          <a:prstGeom prst="rect">
            <a:avLst/>
          </a:prstGeom>
          <a:noFill/>
          <a:ln w="9525">
            <a:noFill/>
            <a:miter lim="800000"/>
            <a:headEnd/>
            <a:tailEnd/>
          </a:ln>
        </p:spPr>
      </p:pic>
      <p:sp>
        <p:nvSpPr>
          <p:cNvPr id="6" name="TextBox 5"/>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rgbClr val="FFFFFF"/>
                </a:solidFill>
                <a:latin typeface="Verdana" charset="0"/>
                <a:cs typeface="ＭＳ Ｐゴシック" charset="-128"/>
              </a:rPr>
              <a:t>Image Area</a:t>
            </a:r>
          </a:p>
        </p:txBody>
      </p:sp>
      <p:pic>
        <p:nvPicPr>
          <p:cNvPr id="9" name="Picture 7"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0" name="Rectangle 3"/>
          <p:cNvSpPr>
            <a:spLocks noGrp="1" noChangeArrowheads="1"/>
          </p:cNvSpPr>
          <p:nvPr>
            <p:ph type="subTitle" idx="1"/>
          </p:nvPr>
        </p:nvSpPr>
        <p:spPr>
          <a:xfrm>
            <a:off x="1219200" y="3352800"/>
            <a:ext cx="6629400" cy="1295400"/>
          </a:xfrm>
        </p:spPr>
        <p:txBody>
          <a:bodyPr/>
          <a:lstStyle>
            <a:lvl1pPr marL="0" indent="0">
              <a:defRPr sz="2000">
                <a:solidFill>
                  <a:srgbClr val="3E9AC0"/>
                </a:solidFill>
              </a:defRPr>
            </a:lvl1pPr>
          </a:lstStyle>
          <a:p>
            <a:r>
              <a:rPr lang="en-US"/>
              <a:t>Click to edit Master subtitle style</a:t>
            </a:r>
            <a:endParaRPr lang="en-US" dirty="0"/>
          </a:p>
        </p:txBody>
      </p:sp>
      <p:sp>
        <p:nvSpPr>
          <p:cNvPr id="11" name="Rectangle 2"/>
          <p:cNvSpPr>
            <a:spLocks noGrp="1" noChangeArrowheads="1"/>
          </p:cNvSpPr>
          <p:nvPr>
            <p:ph type="ctrTitle"/>
          </p:nvPr>
        </p:nvSpPr>
        <p:spPr>
          <a:xfrm>
            <a:off x="1219200" y="1414463"/>
            <a:ext cx="66294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8470573"/>
      </p:ext>
    </p:extLst>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2"/>
          <p:cNvSpPr>
            <a:spLocks noGrp="1" noChangeArrowheads="1"/>
          </p:cNvSpPr>
          <p:nvPr>
            <p:ph type="sldNum" sz="quarter" idx="10"/>
          </p:nvPr>
        </p:nvSpPr>
        <p:spPr/>
        <p:txBody>
          <a:bodyPr/>
          <a:lstStyle>
            <a:lvl1pPr>
              <a:defRPr/>
            </a:lvl1pPr>
          </a:lstStyle>
          <a:p>
            <a:pPr>
              <a:defRPr/>
            </a:pPr>
            <a:fld id="{3DE459B9-2217-41AB-A901-D7A9ED6AC199}" type="slidenum">
              <a:rPr lang="en-US"/>
              <a:pPr>
                <a:defRPr/>
              </a:pPr>
              <a:t>‹#›</a:t>
            </a:fld>
            <a:endParaRPr lang="en-US" dirty="0"/>
          </a:p>
        </p:txBody>
      </p:sp>
    </p:spTree>
    <p:extLst>
      <p:ext uri="{BB962C8B-B14F-4D97-AF65-F5344CB8AC3E}">
        <p14:creationId xmlns:p14="http://schemas.microsoft.com/office/powerpoint/2010/main" val="1420613941"/>
      </p:ext>
    </p:extLst>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p:nvSpPr>
        <p:spPr bwMode="auto">
          <a:xfrm>
            <a:off x="1143000" y="6248400"/>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©2011,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536104"/>
          </a:xfrm>
        </p:spPr>
        <p:txBody>
          <a:bodyPr/>
          <a:lstStyle>
            <a:lvl1pPr>
              <a:defRPr sz="3200">
                <a:latin typeface="Calibri" pitchFamily="34" charset="0"/>
              </a:defRPr>
            </a:lvl1pPr>
          </a:lstStyle>
          <a:p>
            <a:r>
              <a:rPr lang="en-US"/>
              <a:t>Click to edit Master title style</a:t>
            </a:r>
            <a:endParaRPr lang="en-US" dirty="0"/>
          </a:p>
        </p:txBody>
      </p:sp>
      <p:sp>
        <p:nvSpPr>
          <p:cNvPr id="9" name="Rectangle 6"/>
          <p:cNvSpPr txBox="1">
            <a:spLocks noChangeArrowheads="1"/>
          </p:cNvSpPr>
          <p:nvPr/>
        </p:nvSpPr>
        <p:spPr bwMode="auto">
          <a:xfrm>
            <a:off x="1155700" y="6248400"/>
            <a:ext cx="368300" cy="274638"/>
          </a:xfrm>
          <a:prstGeom prst="rect">
            <a:avLst/>
          </a:prstGeom>
          <a:noFill/>
          <a:ln w="9525">
            <a:noFill/>
            <a:miter lim="800000"/>
            <a:headEnd/>
            <a:tailEnd/>
          </a:ln>
          <a:effectLst/>
        </p:spPr>
        <p:txBody>
          <a:bodyPr lIns="0" tIns="0" rIns="0" bIns="0" anchor="ctr"/>
          <a:lstStyle>
            <a:lvl1pPr algn="ctr" eaLnBrk="0" hangingPunct="0">
              <a:defRPr sz="1000">
                <a:solidFill>
                  <a:srgbClr val="DF7A1C"/>
                </a:solidFill>
                <a:latin typeface="Arial Narrow" pitchFamily="34" charset="0"/>
              </a:defRPr>
            </a:lvl1pPr>
          </a:lstStyle>
          <a:p>
            <a:pPr>
              <a:lnSpc>
                <a:spcPct val="230000"/>
              </a:lnSpc>
              <a:defRPr/>
            </a:pPr>
            <a:fld id="{00390184-AEFA-43BE-9CC6-7C5D4258DD40}" type="slidenum">
              <a:rPr lang="en-US" smtClean="0">
                <a:solidFill>
                  <a:srgbClr val="000000">
                    <a:lumMod val="75000"/>
                    <a:lumOff val="25000"/>
                  </a:srgbClr>
                </a:solidFill>
                <a:latin typeface="Verdana"/>
              </a:rPr>
              <a:pPr>
                <a:lnSpc>
                  <a:spcPct val="230000"/>
                </a:lnSpc>
                <a:defRPr/>
              </a:pPr>
              <a:t>‹#›</a:t>
            </a:fld>
            <a:endParaRPr lang="en-US" dirty="0">
              <a:solidFill>
                <a:srgbClr val="000000">
                  <a:lumMod val="75000"/>
                  <a:lumOff val="25000"/>
                </a:srgbClr>
              </a:solidFill>
              <a:latin typeface="Verdana"/>
            </a:endParaRPr>
          </a:p>
        </p:txBody>
      </p:sp>
    </p:spTree>
    <p:extLst>
      <p:ext uri="{BB962C8B-B14F-4D97-AF65-F5344CB8AC3E}">
        <p14:creationId xmlns:p14="http://schemas.microsoft.com/office/powerpoint/2010/main" val="135250648"/>
      </p:ext>
    </p:extLst>
  </p:cSld>
  <p:clrMapOvr>
    <a:masterClrMapping/>
  </p:clrMapOvr>
  <p:transition/>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
        <p:nvSpPr>
          <p:cNvPr id="9" name="Title 1"/>
          <p:cNvSpPr>
            <a:spLocks noGrp="1"/>
          </p:cNvSpPr>
          <p:nvPr>
            <p:ph type="title"/>
          </p:nvPr>
        </p:nvSpPr>
        <p:spPr>
          <a:xfrm>
            <a:off x="71406" y="9508"/>
            <a:ext cx="8610600" cy="990600"/>
          </a:xfrm>
        </p:spPr>
        <p:txBody>
          <a:bodyPr/>
          <a:lstStyle>
            <a:lvl1pPr>
              <a:defRPr sz="2400"/>
            </a:lvl1pPr>
          </a:lstStyle>
          <a:p>
            <a:r>
              <a:rPr lang="en-US"/>
              <a:t>Click to edit Master title style</a:t>
            </a:r>
            <a:endParaRPr lang="en-US" dirty="0"/>
          </a:p>
        </p:txBody>
      </p:sp>
      <p:cxnSp>
        <p:nvCxnSpPr>
          <p:cNvPr id="10" name="Straight Connector 9"/>
          <p:cNvCxnSpPr>
            <a:cxnSpLocks noChangeShapeType="1"/>
          </p:cNvCxnSpPr>
          <p:nvPr userDrawn="1"/>
        </p:nvCxnSpPr>
        <p:spPr bwMode="auto">
          <a:xfrm>
            <a:off x="152400" y="500042"/>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2122071102"/>
      </p:ext>
    </p:extLst>
  </p:cSld>
  <p:clrMapOvr>
    <a:masterClrMapping/>
  </p:clrMapOvr>
  <p:transition spd="slow"/>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3" name="Rectangle 2"/>
          <p:cNvSpPr>
            <a:spLocks noChangeArrowheads="1"/>
          </p:cNvSpPr>
          <p:nvPr/>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5" name="CG_logoReflect_RGB.png" descr="/Users/jason_feuilly/Desktop/CG_logoReflect_RGB.png"/>
          <p:cNvPicPr>
            <a:picLocks noChangeAspect="1"/>
          </p:cNvPicPr>
          <p:nvPr/>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11B6E799-D872-4715-AE9E-308AB29602C8}" type="slidenum">
              <a:rPr lang="en-US" smtClean="0"/>
              <a:pPr>
                <a:defRPr/>
              </a:pPr>
              <a:t>‹#›</a:t>
            </a:fld>
            <a:endParaRPr lang="en-US" dirty="0"/>
          </a:p>
        </p:txBody>
      </p:sp>
      <p:sp>
        <p:nvSpPr>
          <p:cNvPr id="9" name="Title 1"/>
          <p:cNvSpPr>
            <a:spLocks noGrp="1"/>
          </p:cNvSpPr>
          <p:nvPr>
            <p:ph type="title"/>
          </p:nvPr>
        </p:nvSpPr>
        <p:spPr>
          <a:xfrm>
            <a:off x="71406" y="9508"/>
            <a:ext cx="8610600" cy="990600"/>
          </a:xfrm>
        </p:spPr>
        <p:txBody>
          <a:bodyPr/>
          <a:lstStyle>
            <a:lvl1pPr>
              <a:defRPr sz="2400"/>
            </a:lvl1pPr>
          </a:lstStyle>
          <a:p>
            <a:r>
              <a:rPr lang="en-US"/>
              <a:t>Click to edit Master title style</a:t>
            </a:r>
            <a:endParaRPr lang="en-US" dirty="0"/>
          </a:p>
        </p:txBody>
      </p:sp>
      <p:cxnSp>
        <p:nvCxnSpPr>
          <p:cNvPr id="10" name="Straight Connector 9"/>
          <p:cNvCxnSpPr>
            <a:cxnSpLocks noChangeShapeType="1"/>
          </p:cNvCxnSpPr>
          <p:nvPr userDrawn="1"/>
        </p:nvCxnSpPr>
        <p:spPr bwMode="auto">
          <a:xfrm>
            <a:off x="152400" y="500042"/>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4188928082"/>
      </p:ext>
    </p:extLst>
  </p:cSld>
  <p:clrMapOvr>
    <a:masterClrMapping/>
  </p:clrMapOvr>
  <p:transition spd="slow"/>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p:nvSpPr>
        <p:spPr bwMode="auto">
          <a:xfrm>
            <a:off x="1143000" y="6248400"/>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©2011,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536104"/>
          </a:xfrm>
        </p:spPr>
        <p:txBody>
          <a:bodyPr/>
          <a:lstStyle>
            <a:lvl1pPr>
              <a:defRPr sz="3200">
                <a:latin typeface="Calibri" pitchFamily="34" charset="0"/>
              </a:defRPr>
            </a:lvl1pPr>
          </a:lstStyle>
          <a:p>
            <a:r>
              <a:rPr lang="en-US"/>
              <a:t>Click to edit Master title style</a:t>
            </a:r>
            <a:endParaRPr lang="en-US" dirty="0"/>
          </a:p>
        </p:txBody>
      </p:sp>
      <p:sp>
        <p:nvSpPr>
          <p:cNvPr id="9" name="Rectangle 6"/>
          <p:cNvSpPr txBox="1">
            <a:spLocks noChangeArrowheads="1"/>
          </p:cNvSpPr>
          <p:nvPr/>
        </p:nvSpPr>
        <p:spPr bwMode="auto">
          <a:xfrm>
            <a:off x="1155700" y="6248400"/>
            <a:ext cx="368300" cy="274638"/>
          </a:xfrm>
          <a:prstGeom prst="rect">
            <a:avLst/>
          </a:prstGeom>
          <a:noFill/>
          <a:ln w="9525">
            <a:noFill/>
            <a:miter lim="800000"/>
            <a:headEnd/>
            <a:tailEnd/>
          </a:ln>
          <a:effectLst/>
        </p:spPr>
        <p:txBody>
          <a:bodyPr lIns="0" tIns="0" rIns="0" bIns="0" anchor="ctr"/>
          <a:lstStyle>
            <a:lvl1pPr algn="ctr" eaLnBrk="0" hangingPunct="0">
              <a:defRPr sz="1000">
                <a:solidFill>
                  <a:srgbClr val="DF7A1C"/>
                </a:solidFill>
                <a:latin typeface="Arial Narrow" pitchFamily="34" charset="0"/>
              </a:defRPr>
            </a:lvl1pPr>
          </a:lstStyle>
          <a:p>
            <a:pPr>
              <a:lnSpc>
                <a:spcPct val="230000"/>
              </a:lnSpc>
              <a:defRPr/>
            </a:pPr>
            <a:fld id="{00390184-AEFA-43BE-9CC6-7C5D4258DD40}" type="slidenum">
              <a:rPr lang="en-US" smtClean="0">
                <a:solidFill>
                  <a:schemeClr val="tx1">
                    <a:lumMod val="75000"/>
                    <a:lumOff val="25000"/>
                  </a:schemeClr>
                </a:solidFill>
                <a:latin typeface="+mn-lt"/>
              </a:rPr>
              <a:pPr>
                <a:lnSpc>
                  <a:spcPct val="230000"/>
                </a:lnSpc>
                <a:defRPr/>
              </a:pPr>
              <a:t>‹#›</a:t>
            </a:fld>
            <a:endParaRPr lang="en-US" dirty="0">
              <a:solidFill>
                <a:schemeClr val="tx1">
                  <a:lumMod val="75000"/>
                  <a:lumOff val="25000"/>
                </a:schemeClr>
              </a:solidFill>
              <a:latin typeface="+mn-lt"/>
            </a:endParaRPr>
          </a:p>
        </p:txBody>
      </p:sp>
    </p:spTree>
    <p:extLst>
      <p:ext uri="{BB962C8B-B14F-4D97-AF65-F5344CB8AC3E}">
        <p14:creationId xmlns:p14="http://schemas.microsoft.com/office/powerpoint/2010/main" val="1475473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8.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5.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2.xml"/><Relationship Id="rId7"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9.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Rectangle 5"/>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2"/>
          <p:cNvSpPr>
            <a:spLocks noGrp="1" noChangeArrowheads="1"/>
          </p:cNvSpPr>
          <p:nvPr>
            <p:ph type="sldNum" sz="quarter" idx="4"/>
          </p:nvPr>
        </p:nvSpPr>
        <p:spPr>
          <a:xfrm>
            <a:off x="107504" y="6324600"/>
            <a:ext cx="457200" cy="344760"/>
          </a:xfrm>
          <a:prstGeom prst="rect">
            <a:avLst/>
          </a:prstGeom>
        </p:spPr>
        <p:txBody>
          <a:bodyPr/>
          <a:lstStyle>
            <a:lvl1pPr>
              <a:defRPr sz="1000" b="0">
                <a:solidFill>
                  <a:srgbClr val="6DB23F"/>
                </a:solidFill>
                <a:latin typeface="+mn-lt"/>
              </a:defRPr>
            </a:lvl1pPr>
          </a:lstStyle>
          <a:p>
            <a:fld id="{B6F15528-21DE-4FAA-801E-634DDDAF4B2B}" type="slidenum">
              <a:rPr lang="en-US" smtClean="0"/>
              <a:pPr/>
              <a:t>‹#›</a:t>
            </a:fld>
            <a:endParaRPr lang="en-US"/>
          </a:p>
        </p:txBody>
      </p:sp>
      <p:sp>
        <p:nvSpPr>
          <p:cNvPr id="8"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slow"/>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a:defRPr/>
            </a:pPr>
            <a:fld id="{11B6E799-D872-4715-AE9E-308AB29602C8}" type="slidenum">
              <a:rPr lang="en-US" smtClean="0"/>
              <a:pPr>
                <a:defRPr/>
              </a:pPr>
              <a:t>‹#›</a:t>
            </a:fld>
            <a:endParaRPr lang="en-US" dirty="0"/>
          </a:p>
        </p:txBody>
      </p:sp>
      <p:sp>
        <p:nvSpPr>
          <p:cNvPr id="5" name="Rectangle 33"/>
          <p:cNvSpPr>
            <a:spLocks noChangeArrowheads="1"/>
          </p:cNvSpPr>
          <p:nvPr/>
        </p:nvSpPr>
        <p:spPr bwMode="auto">
          <a:xfrm>
            <a:off x="1143000" y="6248400"/>
            <a:ext cx="5181600" cy="228600"/>
          </a:xfrm>
          <a:prstGeom prst="rect">
            <a:avLst/>
          </a:prstGeom>
          <a:noFill/>
          <a:ln>
            <a:noFill/>
          </a:ln>
        </p:spPr>
        <p:txBody>
          <a:bodyPr/>
          <a:lstStyle/>
          <a:p>
            <a:pPr eaLnBrk="0" hangingPunct="0">
              <a:lnSpc>
                <a:spcPct val="190000"/>
              </a:lnSpc>
              <a:defRPr/>
            </a:pPr>
            <a:r>
              <a:rPr lang="en-US" sz="900" dirty="0">
                <a:solidFill>
                  <a:srgbClr val="000000"/>
                </a:solidFill>
                <a:latin typeface="Verdana" charset="0"/>
                <a:ea typeface="ＭＳ Ｐゴシック" pitchFamily="50" charset="-128"/>
              </a:rPr>
              <a:t>      </a:t>
            </a:r>
            <a:r>
              <a:rPr lang="en-US" sz="800" dirty="0">
                <a:solidFill>
                  <a:srgbClr val="55B738"/>
                </a:solidFill>
                <a:latin typeface="Verdana" charset="0"/>
                <a:ea typeface="ＭＳ Ｐゴシック" pitchFamily="50" charset="-128"/>
              </a:rPr>
              <a:t>|  </a:t>
            </a:r>
            <a:r>
              <a:rPr lang="en-US" sz="800" b="0" dirty="0">
                <a:solidFill>
                  <a:srgbClr val="000000"/>
                </a:solidFill>
                <a:latin typeface="Verdana" charset="0"/>
                <a:ea typeface="ＭＳ Ｐゴシック" pitchFamily="50" charset="-128"/>
              </a:rPr>
              <a:t>©2013, Cognizant 		</a:t>
            </a:r>
            <a:endParaRPr lang="en-US" sz="900" b="0" dirty="0">
              <a:solidFill>
                <a:srgbClr val="000000"/>
              </a:solidFill>
              <a:latin typeface="Verdana" charset="0"/>
              <a:ea typeface="ＭＳ Ｐゴシック" pitchFamily="50" charset="-128"/>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Lst>
  <p:transition spd="slow"/>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Rectangle 5"/>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2"/>
          <p:cNvSpPr>
            <a:spLocks noGrp="1" noChangeArrowheads="1"/>
          </p:cNvSpPr>
          <p:nvPr>
            <p:ph type="sldNum" sz="quarter" idx="4"/>
          </p:nvPr>
        </p:nvSpPr>
        <p:spPr>
          <a:xfrm>
            <a:off x="107504" y="6324600"/>
            <a:ext cx="457200" cy="344760"/>
          </a:xfrm>
          <a:prstGeom prst="rect">
            <a:avLst/>
          </a:prstGeom>
        </p:spPr>
        <p:txBody>
          <a:bodyPr/>
          <a:lstStyle>
            <a:lvl1pPr>
              <a:defRPr sz="1000" b="0">
                <a:solidFill>
                  <a:srgbClr val="6DB23F"/>
                </a:solidFill>
                <a:latin typeface="+mn-lt"/>
              </a:defRPr>
            </a:lvl1pPr>
          </a:lstStyle>
          <a:p>
            <a:pPr fontAlgn="base">
              <a:spcBef>
                <a:spcPct val="0"/>
              </a:spcBef>
              <a:spcAft>
                <a:spcPct val="0"/>
              </a:spcAft>
              <a:defRPr/>
            </a:pPr>
            <a:fld id="{303016AF-2808-4967-B3D0-CC6289B34AEE}" type="slidenum">
              <a:rPr lang="en-US" smtClean="0">
                <a:solidFill>
                  <a:srgbClr val="FFFFFF"/>
                </a:solidFill>
              </a:rPr>
              <a:pPr fontAlgn="base">
                <a:spcBef>
                  <a:spcPct val="0"/>
                </a:spcBef>
                <a:spcAft>
                  <a:spcPct val="0"/>
                </a:spcAft>
                <a:defRPr/>
              </a:pPr>
              <a:t>‹#›</a:t>
            </a:fld>
            <a:endParaRPr lang="en-US" dirty="0">
              <a:solidFill>
                <a:srgbClr val="FFFFFF"/>
              </a:solidFill>
            </a:endParaRPr>
          </a:p>
        </p:txBody>
      </p:sp>
      <p:sp>
        <p:nvSpPr>
          <p:cNvPr id="8"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transition spd="slow"/>
  <p:hf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Rectangle 5"/>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2"/>
          <p:cNvSpPr>
            <a:spLocks noGrp="1" noChangeArrowheads="1"/>
          </p:cNvSpPr>
          <p:nvPr>
            <p:ph type="sldNum" sz="quarter" idx="4"/>
          </p:nvPr>
        </p:nvSpPr>
        <p:spPr>
          <a:xfrm>
            <a:off x="107504" y="6324600"/>
            <a:ext cx="457200" cy="344760"/>
          </a:xfrm>
          <a:prstGeom prst="rect">
            <a:avLst/>
          </a:prstGeom>
        </p:spPr>
        <p:txBody>
          <a:bodyPr/>
          <a:lstStyle>
            <a:lvl1pPr>
              <a:defRPr sz="1000" b="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
        <p:nvSpPr>
          <p:cNvPr id="8"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spTree>
    <p:extLst>
      <p:ext uri="{BB962C8B-B14F-4D97-AF65-F5344CB8AC3E}">
        <p14:creationId xmlns:p14="http://schemas.microsoft.com/office/powerpoint/2010/main" val="32641613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spd="slow"/>
  <p:hf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569913" y="349250"/>
            <a:ext cx="7467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10692" name="Rectangle 4"/>
          <p:cNvSpPr>
            <a:spLocks noGrp="1" noChangeArrowheads="1"/>
          </p:cNvSpPr>
          <p:nvPr>
            <p:ph type="sldNum" sz="quarter" idx="4"/>
          </p:nvPr>
        </p:nvSpPr>
        <p:spPr bwMode="auto">
          <a:xfrm>
            <a:off x="8743950" y="6578600"/>
            <a:ext cx="3683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a:solidFill>
                  <a:srgbClr val="DF7A1C"/>
                </a:solidFill>
                <a:latin typeface="+mn-lt"/>
              </a:defRPr>
            </a:lvl1pPr>
          </a:lstStyle>
          <a:p>
            <a:fld id="{B6F15528-21DE-4FAA-801E-634DDDAF4B2B}" type="slidenum">
              <a:rPr lang="en-US" smtClean="0"/>
              <a:pPr/>
              <a:t>‹#›</a:t>
            </a:fld>
            <a:endParaRPr lang="en-US"/>
          </a:p>
        </p:txBody>
      </p:sp>
      <p:sp>
        <p:nvSpPr>
          <p:cNvPr id="1010693" name="Line 5"/>
          <p:cNvSpPr>
            <a:spLocks noChangeShapeType="1"/>
          </p:cNvSpPr>
          <p:nvPr/>
        </p:nvSpPr>
        <p:spPr bwMode="auto">
          <a:xfrm flipV="1">
            <a:off x="8699500" y="6508750"/>
            <a:ext cx="0" cy="349250"/>
          </a:xfrm>
          <a:prstGeom prst="line">
            <a:avLst/>
          </a:prstGeom>
          <a:noFill/>
          <a:ln w="12700">
            <a:solidFill>
              <a:srgbClr val="3188B4"/>
            </a:solidFill>
            <a:round/>
            <a:headEnd/>
            <a:tailEnd/>
          </a:ln>
          <a:effectLst/>
        </p:spPr>
        <p:txBody>
          <a:bodyPr wrap="none" anchor="ctr"/>
          <a:lstStyle/>
          <a:p>
            <a:pPr>
              <a:defRPr/>
            </a:pPr>
            <a:endParaRPr lang="en-US"/>
          </a:p>
        </p:txBody>
      </p:sp>
      <p:sp>
        <p:nvSpPr>
          <p:cNvPr id="1010694" name="Rectangle 6"/>
          <p:cNvSpPr>
            <a:spLocks noChangeArrowheads="1"/>
          </p:cNvSpPr>
          <p:nvPr/>
        </p:nvSpPr>
        <p:spPr bwMode="auto">
          <a:xfrm>
            <a:off x="2320925" y="-760413"/>
            <a:ext cx="184150" cy="457200"/>
          </a:xfrm>
          <a:prstGeom prst="rect">
            <a:avLst/>
          </a:prstGeom>
          <a:noFill/>
          <a:ln w="9525">
            <a:noFill/>
            <a:miter lim="800000"/>
            <a:headEnd/>
            <a:tailEnd/>
          </a:ln>
          <a:effectLst/>
        </p:spPr>
        <p:txBody>
          <a:bodyPr wrap="none">
            <a:spAutoFit/>
          </a:bodyPr>
          <a:lstStyle/>
          <a:p>
            <a:pPr eaLnBrk="0" hangingPunct="0">
              <a:defRPr/>
            </a:pPr>
            <a:endParaRPr lang="en-US" sz="2400">
              <a:latin typeface="Times" pitchFamily="18" charset="0"/>
            </a:endParaRPr>
          </a:p>
        </p:txBody>
      </p:sp>
      <p:sp>
        <p:nvSpPr>
          <p:cNvPr id="1010695" name="Line 7"/>
          <p:cNvSpPr>
            <a:spLocks noChangeShapeType="1"/>
          </p:cNvSpPr>
          <p:nvPr/>
        </p:nvSpPr>
        <p:spPr bwMode="auto">
          <a:xfrm>
            <a:off x="481013" y="1038225"/>
            <a:ext cx="8534400" cy="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1010696" name="Line 8"/>
          <p:cNvSpPr>
            <a:spLocks noChangeShapeType="1"/>
          </p:cNvSpPr>
          <p:nvPr/>
        </p:nvSpPr>
        <p:spPr bwMode="auto">
          <a:xfrm>
            <a:off x="457200" y="1038225"/>
            <a:ext cx="0" cy="502920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1010697" name="Rectangle 9"/>
          <p:cNvSpPr>
            <a:spLocks noChangeArrowheads="1"/>
          </p:cNvSpPr>
          <p:nvPr/>
        </p:nvSpPr>
        <p:spPr bwMode="auto">
          <a:xfrm>
            <a:off x="0" y="1028700"/>
            <a:ext cx="152400" cy="5027613"/>
          </a:xfrm>
          <a:prstGeom prst="rect">
            <a:avLst/>
          </a:prstGeom>
          <a:solidFill>
            <a:srgbClr val="3188B4"/>
          </a:solidFill>
          <a:ln w="9525">
            <a:noFill/>
            <a:miter lim="800000"/>
            <a:headEnd/>
            <a:tailEnd/>
          </a:ln>
          <a:effectLst/>
        </p:spPr>
        <p:txBody>
          <a:bodyPr wrap="none" anchor="ctr"/>
          <a:lstStyle/>
          <a:p>
            <a:pPr>
              <a:defRPr/>
            </a:pPr>
            <a:endParaRPr lang="en-US"/>
          </a:p>
        </p:txBody>
      </p:sp>
      <p:sp>
        <p:nvSpPr>
          <p:cNvPr id="1010698" name="Rectangle 10"/>
          <p:cNvSpPr>
            <a:spLocks noChangeArrowheads="1"/>
          </p:cNvSpPr>
          <p:nvPr/>
        </p:nvSpPr>
        <p:spPr bwMode="auto">
          <a:xfrm>
            <a:off x="8915400" y="0"/>
            <a:ext cx="228600" cy="1046163"/>
          </a:xfrm>
          <a:prstGeom prst="rect">
            <a:avLst/>
          </a:prstGeom>
          <a:solidFill>
            <a:srgbClr val="2D9E01"/>
          </a:solidFill>
          <a:ln w="9525">
            <a:noFill/>
            <a:miter lim="800000"/>
            <a:headEnd/>
            <a:tailEnd/>
          </a:ln>
          <a:effectLst/>
        </p:spPr>
        <p:txBody>
          <a:bodyPr wrap="none" anchor="ctr"/>
          <a:lstStyle/>
          <a:p>
            <a:pPr>
              <a:defRPr/>
            </a:pPr>
            <a:endParaRPr lang="en-US"/>
          </a:p>
        </p:txBody>
      </p:sp>
      <p:sp>
        <p:nvSpPr>
          <p:cNvPr id="1010699" name="Rectangle 11"/>
          <p:cNvSpPr>
            <a:spLocks noGrp="1" noChangeArrowheads="1"/>
          </p:cNvSpPr>
          <p:nvPr>
            <p:ph type="ftr" sz="quarter" idx="3"/>
          </p:nvPr>
        </p:nvSpPr>
        <p:spPr bwMode="auto">
          <a:xfrm>
            <a:off x="3095625" y="6453188"/>
            <a:ext cx="5178425"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smtClean="0">
                <a:solidFill>
                  <a:srgbClr val="505050"/>
                </a:solidFill>
                <a:latin typeface="+mn-lt"/>
              </a:defRPr>
            </a:lvl1pPr>
          </a:lstStyle>
          <a:p>
            <a:pPr>
              <a:defRPr/>
            </a:pPr>
            <a:r>
              <a:rPr lang="en-US"/>
              <a:t>© 2011, Cognizant Technology Solutions.                                             Confidential </a:t>
            </a:r>
            <a:endParaRPr lang="en-US" sz="900" dirty="0"/>
          </a:p>
        </p:txBody>
      </p:sp>
      <p:pic>
        <p:nvPicPr>
          <p:cNvPr id="25612" name="Picture 12" descr="Cognizant_tag"/>
          <p:cNvPicPr>
            <a:picLocks noChangeAspect="1" noChangeArrowheads="1"/>
          </p:cNvPicPr>
          <p:nvPr/>
        </p:nvPicPr>
        <p:blipFill>
          <a:blip r:embed="rId16"/>
          <a:srcRect/>
          <a:stretch>
            <a:fillRect/>
          </a:stretch>
        </p:blipFill>
        <p:spPr bwMode="auto">
          <a:xfrm>
            <a:off x="241300" y="6264275"/>
            <a:ext cx="2384425" cy="447675"/>
          </a:xfrm>
          <a:prstGeom prst="rect">
            <a:avLst/>
          </a:prstGeom>
          <a:noFill/>
          <a:ln w="9525">
            <a:noFill/>
            <a:miter lim="800000"/>
            <a:headEnd/>
            <a:tailEnd/>
          </a:ln>
        </p:spPr>
      </p:pic>
      <p:sp>
        <p:nvSpPr>
          <p:cNvPr id="1010701" name="Text Box 13"/>
          <p:cNvSpPr txBox="1">
            <a:spLocks noChangeArrowheads="1"/>
          </p:cNvSpPr>
          <p:nvPr/>
        </p:nvSpPr>
        <p:spPr bwMode="auto">
          <a:xfrm>
            <a:off x="6026150" y="6704013"/>
            <a:ext cx="704850" cy="136525"/>
          </a:xfrm>
          <a:prstGeom prst="rect">
            <a:avLst/>
          </a:prstGeom>
          <a:noFill/>
          <a:ln w="9525" algn="ctr">
            <a:noFill/>
            <a:miter lim="800000"/>
            <a:headEnd/>
            <a:tailEnd/>
          </a:ln>
          <a:effectLst/>
        </p:spPr>
        <p:txBody>
          <a:bodyPr wrap="none" lIns="0" tIns="0" rIns="0" bIns="0">
            <a:spAutoFit/>
          </a:bodyPr>
          <a:lstStyle/>
          <a:p>
            <a:pPr algn="ctr" eaLnBrk="0" hangingPunct="0">
              <a:defRPr/>
            </a:pPr>
            <a:r>
              <a:rPr lang="en-US" sz="900" b="1">
                <a:solidFill>
                  <a:schemeClr val="bg2"/>
                </a:solidFill>
                <a:latin typeface="Arial" charset="0"/>
              </a:rPr>
              <a:t>C3 Protected</a:t>
            </a:r>
          </a:p>
        </p:txBody>
      </p:sp>
      <p:sp>
        <p:nvSpPr>
          <p:cNvPr id="1010702" name="Text Box 14"/>
          <p:cNvSpPr txBox="1">
            <a:spLocks noChangeArrowheads="1"/>
          </p:cNvSpPr>
          <p:nvPr/>
        </p:nvSpPr>
        <p:spPr bwMode="auto">
          <a:xfrm>
            <a:off x="76200" y="6710363"/>
            <a:ext cx="2384425" cy="276225"/>
          </a:xfrm>
          <a:prstGeom prst="rect">
            <a:avLst/>
          </a:prstGeom>
          <a:noFill/>
          <a:ln w="9525" algn="ctr">
            <a:noFill/>
            <a:miter lim="800000"/>
            <a:headEnd/>
            <a:tailEnd/>
          </a:ln>
          <a:effectLst/>
        </p:spPr>
        <p:txBody>
          <a:bodyPr wrap="none" lIns="0" tIns="0" rIns="0" bIns="0">
            <a:spAutoFit/>
          </a:bodyPr>
          <a:lstStyle/>
          <a:p>
            <a:pPr algn="ctr" eaLnBrk="0" hangingPunct="0">
              <a:defRPr/>
            </a:pPr>
            <a:r>
              <a:rPr lang="en-US" sz="900" dirty="0">
                <a:solidFill>
                  <a:schemeClr val="bg2"/>
                </a:solidFill>
                <a:latin typeface="Arial" charset="0"/>
              </a:rPr>
              <a:t>Release Id: QTDM-PMRTE / 2.1.0 / 23-Dec-11</a:t>
            </a:r>
          </a:p>
          <a:p>
            <a:pPr algn="ctr" eaLnBrk="0" hangingPunct="0">
              <a:defRPr/>
            </a:pPr>
            <a:endParaRPr lang="en-US" sz="900" dirty="0">
              <a:solidFill>
                <a:schemeClr val="bg2"/>
              </a:solidFill>
              <a:latin typeface="Arial" charset="0"/>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Verdana" pitchFamily="34" charset="0"/>
        </a:defRPr>
      </a:lvl2pPr>
      <a:lvl3pPr algn="l" rtl="0" eaLnBrk="1" fontAlgn="base" hangingPunct="1">
        <a:spcBef>
          <a:spcPct val="0"/>
        </a:spcBef>
        <a:spcAft>
          <a:spcPct val="0"/>
        </a:spcAft>
        <a:defRPr sz="3600">
          <a:solidFill>
            <a:schemeClr val="tx1"/>
          </a:solidFill>
          <a:latin typeface="Verdana" pitchFamily="34" charset="0"/>
        </a:defRPr>
      </a:lvl3pPr>
      <a:lvl4pPr algn="l" rtl="0" eaLnBrk="1" fontAlgn="base" hangingPunct="1">
        <a:spcBef>
          <a:spcPct val="0"/>
        </a:spcBef>
        <a:spcAft>
          <a:spcPct val="0"/>
        </a:spcAft>
        <a:defRPr sz="3600">
          <a:solidFill>
            <a:schemeClr val="tx1"/>
          </a:solidFill>
          <a:latin typeface="Verdana" pitchFamily="34" charset="0"/>
        </a:defRPr>
      </a:lvl4pPr>
      <a:lvl5pPr algn="l" rtl="0" eaLnBrk="1" fontAlgn="base" hangingPunct="1">
        <a:spcBef>
          <a:spcPct val="0"/>
        </a:spcBef>
        <a:spcAft>
          <a:spcPct val="0"/>
        </a:spcAft>
        <a:defRPr sz="3600">
          <a:solidFill>
            <a:schemeClr val="tx1"/>
          </a:solidFill>
          <a:latin typeface="Verdana" pitchFamily="34" charset="0"/>
        </a:defRPr>
      </a:lvl5pPr>
      <a:lvl6pPr marL="457200" algn="l" rtl="0" eaLnBrk="1" fontAlgn="base" hangingPunct="1">
        <a:spcBef>
          <a:spcPct val="0"/>
        </a:spcBef>
        <a:spcAft>
          <a:spcPct val="0"/>
        </a:spcAft>
        <a:defRPr sz="3600">
          <a:solidFill>
            <a:schemeClr val="tx1"/>
          </a:solidFill>
          <a:latin typeface="Verdana" pitchFamily="34" charset="0"/>
        </a:defRPr>
      </a:lvl6pPr>
      <a:lvl7pPr marL="914400" algn="l" rtl="0" eaLnBrk="1" fontAlgn="base" hangingPunct="1">
        <a:spcBef>
          <a:spcPct val="0"/>
        </a:spcBef>
        <a:spcAft>
          <a:spcPct val="0"/>
        </a:spcAft>
        <a:defRPr sz="3600">
          <a:solidFill>
            <a:schemeClr val="tx1"/>
          </a:solidFill>
          <a:latin typeface="Verdana" pitchFamily="34" charset="0"/>
        </a:defRPr>
      </a:lvl7pPr>
      <a:lvl8pPr marL="1371600" algn="l" rtl="0" eaLnBrk="1" fontAlgn="base" hangingPunct="1">
        <a:spcBef>
          <a:spcPct val="0"/>
        </a:spcBef>
        <a:spcAft>
          <a:spcPct val="0"/>
        </a:spcAft>
        <a:defRPr sz="3600">
          <a:solidFill>
            <a:schemeClr val="tx1"/>
          </a:solidFill>
          <a:latin typeface="Verdana" pitchFamily="34" charset="0"/>
        </a:defRPr>
      </a:lvl8pPr>
      <a:lvl9pPr marL="1828800" algn="l" rtl="0" eaLnBrk="1" fontAlgn="base" hangingPunct="1">
        <a:spcBef>
          <a:spcPct val="0"/>
        </a:spcBef>
        <a:spcAft>
          <a:spcPct val="0"/>
        </a:spcAft>
        <a:defRPr sz="3600">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DF7A1C"/>
        </a:buClr>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Rectangle 5"/>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2"/>
          <p:cNvSpPr>
            <a:spLocks noGrp="1" noChangeArrowheads="1"/>
          </p:cNvSpPr>
          <p:nvPr>
            <p:ph type="sldNum" sz="quarter" idx="4"/>
          </p:nvPr>
        </p:nvSpPr>
        <p:spPr>
          <a:xfrm>
            <a:off x="107504" y="6324600"/>
            <a:ext cx="457200" cy="344760"/>
          </a:xfrm>
          <a:prstGeom prst="rect">
            <a:avLst/>
          </a:prstGeom>
        </p:spPr>
        <p:txBody>
          <a:bodyPr/>
          <a:lstStyle>
            <a:lvl1pPr>
              <a:defRPr sz="1000" b="0">
                <a:solidFill>
                  <a:srgbClr val="6DB23F"/>
                </a:solidFill>
                <a:latin typeface="+mn-lt"/>
              </a:defRPr>
            </a:lvl1pPr>
          </a:lstStyle>
          <a:p>
            <a:fld id="{B6F15528-21DE-4FAA-801E-634DDDAF4B2B}" type="slidenum">
              <a:rPr lang="en-US" smtClean="0"/>
              <a:pPr/>
              <a:t>‹#›</a:t>
            </a:fld>
            <a:endParaRPr lang="en-US"/>
          </a:p>
        </p:txBody>
      </p:sp>
      <p:sp>
        <p:nvSpPr>
          <p:cNvPr id="8"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ransition spd="slow"/>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a:defRPr/>
            </a:pPr>
            <a:fld id="{11B6E799-D872-4715-AE9E-308AB29602C8}" type="slidenum">
              <a:rPr lang="en-US" smtClean="0"/>
              <a:pPr>
                <a:defRPr/>
              </a:pPr>
              <a:t>‹#›</a:t>
            </a:fld>
            <a:endParaRPr lang="en-US" dirty="0"/>
          </a:p>
        </p:txBody>
      </p:sp>
      <p:sp>
        <p:nvSpPr>
          <p:cNvPr id="5" name="Rectangle 33"/>
          <p:cNvSpPr>
            <a:spLocks noChangeArrowheads="1"/>
          </p:cNvSpPr>
          <p:nvPr/>
        </p:nvSpPr>
        <p:spPr bwMode="auto">
          <a:xfrm>
            <a:off x="1143000" y="6248400"/>
            <a:ext cx="5181600" cy="228600"/>
          </a:xfrm>
          <a:prstGeom prst="rect">
            <a:avLst/>
          </a:prstGeom>
          <a:noFill/>
          <a:ln>
            <a:noFill/>
          </a:ln>
        </p:spPr>
        <p:txBody>
          <a:bodyPr/>
          <a:lstStyle/>
          <a:p>
            <a:pPr eaLnBrk="0" hangingPunct="0">
              <a:lnSpc>
                <a:spcPct val="190000"/>
              </a:lnSpc>
              <a:defRPr/>
            </a:pPr>
            <a:r>
              <a:rPr lang="en-US" sz="900" dirty="0">
                <a:solidFill>
                  <a:srgbClr val="000000"/>
                </a:solidFill>
                <a:latin typeface="Verdana" charset="0"/>
                <a:ea typeface="ＭＳ Ｐゴシック" pitchFamily="50" charset="-128"/>
              </a:rPr>
              <a:t>      </a:t>
            </a:r>
            <a:r>
              <a:rPr lang="en-US" sz="800" dirty="0">
                <a:solidFill>
                  <a:srgbClr val="55B738"/>
                </a:solidFill>
                <a:latin typeface="Verdana" charset="0"/>
                <a:ea typeface="ＭＳ Ｐゴシック" pitchFamily="50" charset="-128"/>
              </a:rPr>
              <a:t>|  </a:t>
            </a:r>
            <a:r>
              <a:rPr lang="en-US" sz="800" b="0" dirty="0">
                <a:solidFill>
                  <a:srgbClr val="000000"/>
                </a:solidFill>
                <a:latin typeface="Verdana" charset="0"/>
                <a:ea typeface="ＭＳ Ｐゴシック" pitchFamily="50" charset="-128"/>
              </a:rPr>
              <a:t>©2013, Cognizant 		</a:t>
            </a:r>
            <a:endParaRPr lang="en-US" sz="900" b="0" dirty="0">
              <a:solidFill>
                <a:srgbClr val="000000"/>
              </a:solidFill>
              <a:latin typeface="Verdana" charset="0"/>
              <a:ea typeface="ＭＳ Ｐゴシック" pitchFamily="50" charset="-128"/>
            </a:endParaRP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transition spd="slow"/>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Rectangle 5"/>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2"/>
          <p:cNvSpPr>
            <a:spLocks noGrp="1" noChangeArrowheads="1"/>
          </p:cNvSpPr>
          <p:nvPr>
            <p:ph type="sldNum" sz="quarter" idx="4"/>
          </p:nvPr>
        </p:nvSpPr>
        <p:spPr>
          <a:xfrm>
            <a:off x="107504" y="6324600"/>
            <a:ext cx="457200" cy="344760"/>
          </a:xfrm>
          <a:prstGeom prst="rect">
            <a:avLst/>
          </a:prstGeom>
        </p:spPr>
        <p:txBody>
          <a:bodyPr/>
          <a:lstStyle>
            <a:lvl1pPr>
              <a:defRPr sz="1000" b="0">
                <a:solidFill>
                  <a:srgbClr val="6DB23F"/>
                </a:solidFill>
                <a:latin typeface="+mn-lt"/>
              </a:defRPr>
            </a:lvl1pPr>
          </a:lstStyle>
          <a:p>
            <a:pPr fontAlgn="base">
              <a:spcBef>
                <a:spcPct val="0"/>
              </a:spcBef>
              <a:spcAft>
                <a:spcPct val="0"/>
              </a:spcAft>
              <a:defRPr/>
            </a:pPr>
            <a:fld id="{303016AF-2808-4967-B3D0-CC6289B34AEE}" type="slidenum">
              <a:rPr lang="en-US" smtClean="0">
                <a:solidFill>
                  <a:srgbClr val="FFFFFF"/>
                </a:solidFill>
              </a:rPr>
              <a:pPr fontAlgn="base">
                <a:spcBef>
                  <a:spcPct val="0"/>
                </a:spcBef>
                <a:spcAft>
                  <a:spcPct val="0"/>
                </a:spcAft>
                <a:defRPr/>
              </a:pPr>
              <a:t>‹#›</a:t>
            </a:fld>
            <a:endParaRPr lang="en-US" dirty="0">
              <a:solidFill>
                <a:srgbClr val="FFFFFF"/>
              </a:solidFill>
            </a:endParaRPr>
          </a:p>
        </p:txBody>
      </p:sp>
      <p:sp>
        <p:nvSpPr>
          <p:cNvPr id="8"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Lst>
  <p:transition spd="slow"/>
  <p:hf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6" name="Rectangle 5"/>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srgbClr val="000000"/>
              </a:solidFill>
            </a:endParaRPr>
          </a:p>
        </p:txBody>
      </p:sp>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2"/>
          <p:cNvSpPr>
            <a:spLocks noGrp="1" noChangeArrowheads="1"/>
          </p:cNvSpPr>
          <p:nvPr>
            <p:ph type="sldNum" sz="quarter" idx="4"/>
          </p:nvPr>
        </p:nvSpPr>
        <p:spPr>
          <a:xfrm>
            <a:off x="107504" y="6324600"/>
            <a:ext cx="457200" cy="344760"/>
          </a:xfrm>
          <a:prstGeom prst="rect">
            <a:avLst/>
          </a:prstGeom>
        </p:spPr>
        <p:txBody>
          <a:bodyPr/>
          <a:lstStyle>
            <a:lvl1pPr>
              <a:defRPr sz="1000" b="0">
                <a:solidFill>
                  <a:srgbClr val="6DB23F"/>
                </a:solidFill>
                <a:latin typeface="+mn-lt"/>
              </a:defRPr>
            </a:lvl1pPr>
          </a:lstStyle>
          <a:p>
            <a:pPr>
              <a:defRPr/>
            </a:pPr>
            <a:fld id="{303016AF-2808-4967-B3D0-CC6289B34AEE}" type="slidenum">
              <a:rPr lang="en-US" smtClean="0">
                <a:solidFill>
                  <a:srgbClr val="FFFFFF"/>
                </a:solidFill>
              </a:rPr>
              <a:pPr>
                <a:defRPr/>
              </a:pPr>
              <a:t>‹#›</a:t>
            </a:fld>
            <a:endParaRPr lang="en-US" dirty="0">
              <a:solidFill>
                <a:srgbClr val="FFFFFF"/>
              </a:solidFill>
            </a:endParaRPr>
          </a:p>
        </p:txBody>
      </p:sp>
      <p:sp>
        <p:nvSpPr>
          <p:cNvPr id="8"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©2013, Cognizant 		</a:t>
            </a:r>
            <a:endParaRPr lang="en-US" sz="900" b="0" dirty="0">
              <a:solidFill>
                <a:srgbClr val="000000"/>
              </a:solidFill>
              <a:latin typeface="Verdana" pitchFamily="34" charset="0"/>
            </a:endParaRPr>
          </a:p>
        </p:txBody>
      </p:sp>
    </p:spTree>
    <p:extLst>
      <p:ext uri="{BB962C8B-B14F-4D97-AF65-F5344CB8AC3E}">
        <p14:creationId xmlns:p14="http://schemas.microsoft.com/office/powerpoint/2010/main" val="326416132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spd="slow"/>
  <p:hf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hyperlink" Target="https://pdn.pega.com/testing-applications/use-the-clipboard-tool-to-test-and-debug-a-flow-rule" TargetMode="External"/><Relationship Id="rId2" Type="http://schemas.openxmlformats.org/officeDocument/2006/relationships/hyperlink" Target="https://pdn.pega.com/testing-applications/how-to-provide-the-clipboard-viewer-to-a-system-administrator-or-business-user" TargetMode="Externa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609600" y="2743200"/>
            <a:ext cx="5715000" cy="523220"/>
          </a:xfrm>
          <a:prstGeom prst="rect">
            <a:avLst/>
          </a:prstGeom>
          <a:noFill/>
          <a:ln w="9525">
            <a:noFill/>
            <a:miter lim="800000"/>
            <a:headEnd/>
            <a:tailEnd/>
          </a:ln>
        </p:spPr>
        <p:txBody>
          <a:bodyPr wrap="square" rtlCol="0">
            <a:prstTxWarp prst="textNoShape">
              <a:avLst/>
            </a:prstTxWarp>
            <a:spAutoFit/>
          </a:bodyPr>
          <a:lstStyle/>
          <a:p>
            <a:pPr eaLnBrk="0" hangingPunct="0"/>
            <a:r>
              <a:rPr lang="en-US" sz="2800" b="0" dirty="0">
                <a:latin typeface="Calibri" pitchFamily="34" charset="0"/>
                <a:cs typeface="Calibri" pitchFamily="34" charset="0"/>
              </a:rPr>
              <a:t>Basi</a:t>
            </a:r>
            <a:r>
              <a:rPr lang="en-US" sz="2800" dirty="0">
                <a:latin typeface="Calibri" pitchFamily="34" charset="0"/>
                <a:cs typeface="Calibri" pitchFamily="34" charset="0"/>
              </a:rPr>
              <a:t>c Concepts of BPM and Pega PRPC</a:t>
            </a:r>
            <a:endParaRPr lang="en-US" sz="2800" b="0" dirty="0">
              <a:latin typeface="Calibri" pitchFamily="34" charset="0"/>
              <a:cs typeface="Calibri"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685800"/>
          </a:xfrm>
        </p:spPr>
        <p:txBody>
          <a:bodyPr>
            <a:normAutofit/>
          </a:bodyPr>
          <a:lstStyle/>
          <a:p>
            <a:pPr algn="l"/>
            <a:r>
              <a:rPr lang="en-US" sz="2800" dirty="0">
                <a:latin typeface="Calibri" pitchFamily="34" charset="0"/>
                <a:cs typeface="Calibri" pitchFamily="34" charset="0"/>
              </a:rPr>
              <a:t>Delegated Rules</a:t>
            </a:r>
          </a:p>
        </p:txBody>
      </p:sp>
      <p:sp>
        <p:nvSpPr>
          <p:cNvPr id="3" name="Content Placeholder 2"/>
          <p:cNvSpPr>
            <a:spLocks noGrp="1"/>
          </p:cNvSpPr>
          <p:nvPr>
            <p:ph idx="1"/>
          </p:nvPr>
        </p:nvSpPr>
        <p:spPr>
          <a:xfrm>
            <a:off x="304800" y="838200"/>
            <a:ext cx="8534400" cy="5257800"/>
          </a:xfrm>
        </p:spPr>
        <p:txBody>
          <a:bodyPr>
            <a:normAutofit/>
          </a:bodyPr>
          <a:lstStyle/>
          <a:p>
            <a:r>
              <a:rPr lang="en-US" sz="1600" dirty="0">
                <a:latin typeface="Calibri" pitchFamily="34" charset="0"/>
                <a:cs typeface="Calibri" pitchFamily="34" charset="0"/>
              </a:rPr>
              <a:t>A </a:t>
            </a:r>
            <a:r>
              <a:rPr lang="en-US" sz="1600" b="1" dirty="0">
                <a:latin typeface="Calibri" pitchFamily="34" charset="0"/>
                <a:cs typeface="Calibri" pitchFamily="34" charset="0"/>
              </a:rPr>
              <a:t>delegated rule</a:t>
            </a:r>
            <a:r>
              <a:rPr lang="en-US" sz="1600" dirty="0">
                <a:latin typeface="Calibri" pitchFamily="34" charset="0"/>
                <a:cs typeface="Calibri" pitchFamily="34" charset="0"/>
              </a:rPr>
              <a:t> is one that appears for a specific group of users so that they may manage these rules outside the development environment</a:t>
            </a:r>
          </a:p>
          <a:p>
            <a:endParaRPr lang="en-US" sz="1600" dirty="0">
              <a:latin typeface="Calibri" pitchFamily="34" charset="0"/>
              <a:cs typeface="Calibri" pitchFamily="34" charset="0"/>
            </a:endParaRPr>
          </a:p>
          <a:p>
            <a:pPr>
              <a:buFont typeface="Arial" pitchFamily="34" charset="0"/>
              <a:buChar char="•"/>
            </a:pPr>
            <a:r>
              <a:rPr lang="en-US" sz="1400" dirty="0">
                <a:latin typeface="Calibri" pitchFamily="34" charset="0"/>
                <a:cs typeface="Calibri" pitchFamily="34" charset="0"/>
              </a:rPr>
              <a:t>For a single user or for all the users who are associated with a specific access group, these rules appear in Delegated Rules area of the Manager portal, or in the My Business Rules tab on the </a:t>
            </a:r>
            <a:r>
              <a:rPr lang="en-US" sz="1400" dirty="0" err="1">
                <a:latin typeface="Calibri" pitchFamily="34" charset="0"/>
                <a:cs typeface="Calibri" pitchFamily="34" charset="0"/>
              </a:rPr>
              <a:t>pyCaseManager</a:t>
            </a:r>
            <a:r>
              <a:rPr lang="en-US" sz="1400" dirty="0">
                <a:latin typeface="Calibri" pitchFamily="34" charset="0"/>
                <a:cs typeface="Calibri" pitchFamily="34" charset="0"/>
              </a:rPr>
              <a:t> portal</a:t>
            </a:r>
          </a:p>
          <a:p>
            <a:endParaRPr lang="en-US" sz="1600" dirty="0">
              <a:latin typeface="Calibri" pitchFamily="34" charset="0"/>
              <a:cs typeface="Calibri" pitchFamily="34" charset="0"/>
            </a:endParaRPr>
          </a:p>
          <a:p>
            <a:pPr>
              <a:buFont typeface="Arial" pitchFamily="34" charset="0"/>
              <a:buChar char="•"/>
            </a:pPr>
            <a:r>
              <a:rPr lang="en-US" sz="1400" dirty="0">
                <a:latin typeface="Calibri" pitchFamily="34" charset="0"/>
                <a:cs typeface="Calibri" pitchFamily="34" charset="0"/>
              </a:rPr>
              <a:t>An application user who has the </a:t>
            </a:r>
            <a:r>
              <a:rPr lang="en-US" sz="1400" b="1" i="1" dirty="0">
                <a:latin typeface="Calibri" pitchFamily="34" charset="0"/>
                <a:cs typeface="Calibri" pitchFamily="34" charset="0"/>
              </a:rPr>
              <a:t>PegaRULES:WorkMgr4</a:t>
            </a:r>
            <a:r>
              <a:rPr lang="en-US" sz="1400" dirty="0">
                <a:latin typeface="Calibri" pitchFamily="34" charset="0"/>
                <a:cs typeface="Calibri" pitchFamily="34" charset="0"/>
              </a:rPr>
              <a:t> access role can update the leftmost tab of existing rules that may change frequently.</a:t>
            </a:r>
          </a:p>
          <a:p>
            <a:endParaRPr lang="en-US" sz="1600" dirty="0">
              <a:latin typeface="Calibri" pitchFamily="34" charset="0"/>
              <a:cs typeface="Calibri" pitchFamily="34" charset="0"/>
            </a:endParaRPr>
          </a:p>
          <a:p>
            <a:r>
              <a:rPr lang="en-US" sz="1600" dirty="0">
                <a:latin typeface="Calibri" pitchFamily="34" charset="0"/>
                <a:cs typeface="Calibri" pitchFamily="34" charset="0"/>
              </a:rPr>
              <a:t>Delegated Rules of two types</a:t>
            </a:r>
          </a:p>
          <a:p>
            <a:pPr marL="800100" lvl="1" indent="-342900">
              <a:buFont typeface="+mj-lt"/>
              <a:buAutoNum type="arabicPeriod"/>
            </a:pPr>
            <a:r>
              <a:rPr lang="en-US" sz="1400" b="1" dirty="0">
                <a:latin typeface="Calibri" pitchFamily="34" charset="0"/>
                <a:cs typeface="Calibri" pitchFamily="34" charset="0"/>
              </a:rPr>
              <a:t>Decision tables:</a:t>
            </a:r>
            <a:r>
              <a:rPr lang="en-US" sz="1400" dirty="0">
                <a:latin typeface="Calibri" pitchFamily="34" charset="0"/>
                <a:cs typeface="Calibri" pitchFamily="34" charset="0"/>
              </a:rPr>
              <a:t> A decision table is a rule defining a series of tests performed on property values to allow an automated decision. Decision tables can capture and present business logic in the form of one or more </a:t>
            </a:r>
            <a:r>
              <a:rPr lang="en-US" sz="1400" b="1" dirty="0">
                <a:latin typeface="Calibri" pitchFamily="34" charset="0"/>
                <a:cs typeface="Calibri" pitchFamily="34" charset="0"/>
              </a:rPr>
              <a:t>if... then... else</a:t>
            </a:r>
            <a:r>
              <a:rPr lang="en-US" sz="1400" dirty="0">
                <a:latin typeface="Calibri" pitchFamily="34" charset="0"/>
                <a:cs typeface="Calibri" pitchFamily="34" charset="0"/>
              </a:rPr>
              <a:t> conditions.</a:t>
            </a:r>
          </a:p>
          <a:p>
            <a:pPr marL="800100" lvl="1" indent="-342900">
              <a:buFont typeface="+mj-lt"/>
              <a:buAutoNum type="arabicPeriod"/>
            </a:pPr>
            <a:endParaRPr lang="en-US" sz="1400" dirty="0">
              <a:latin typeface="Calibri" pitchFamily="34" charset="0"/>
              <a:cs typeface="Calibri" pitchFamily="34" charset="0"/>
            </a:endParaRPr>
          </a:p>
          <a:p>
            <a:pPr marL="800100" lvl="1" indent="-342900">
              <a:buFont typeface="+mj-lt"/>
              <a:buAutoNum type="arabicPeriod"/>
            </a:pPr>
            <a:r>
              <a:rPr lang="en-US" sz="1400" b="1" dirty="0">
                <a:latin typeface="Calibri" pitchFamily="34" charset="0"/>
                <a:cs typeface="Calibri" pitchFamily="34" charset="0"/>
              </a:rPr>
              <a:t>Data tables: </a:t>
            </a:r>
            <a:r>
              <a:rPr lang="en-US" sz="1400" dirty="0">
                <a:latin typeface="Calibri" pitchFamily="34" charset="0"/>
                <a:cs typeface="Calibri" pitchFamily="34" charset="0"/>
              </a:rPr>
              <a:t>A data table is a concrete class, often derived from the </a:t>
            </a:r>
            <a:r>
              <a:rPr lang="en-US" sz="1400" i="1" dirty="0">
                <a:latin typeface="Calibri" pitchFamily="34" charset="0"/>
                <a:cs typeface="Calibri" pitchFamily="34" charset="0"/>
              </a:rPr>
              <a:t>Data-</a:t>
            </a:r>
            <a:r>
              <a:rPr lang="en-US" sz="1400" dirty="0">
                <a:latin typeface="Calibri" pitchFamily="34" charset="0"/>
                <a:cs typeface="Calibri" pitchFamily="34" charset="0"/>
              </a:rPr>
              <a:t> base class, for which all properties have either a Single Value or Value List mode. For example, a data table can contain currency codes and currency descriptions, such as USD for United States Dollar or GBP for Great British Pound.</a:t>
            </a:r>
          </a:p>
          <a:p>
            <a:pPr marL="800100" lvl="1" indent="-342900">
              <a:buFont typeface="+mj-lt"/>
              <a:buAutoNum type="arabicPeriod"/>
            </a:pPr>
            <a:endParaRPr lang="en-US" sz="1400" dirty="0">
              <a:latin typeface="Calibri" pitchFamily="34" charset="0"/>
              <a:cs typeface="Calibri" pitchFamily="34" charset="0"/>
            </a:endParaRPr>
          </a:p>
          <a:p>
            <a:pPr marL="400050"/>
            <a:r>
              <a:rPr lang="en-US" sz="1600" dirty="0">
                <a:latin typeface="Calibri" pitchFamily="34" charset="0"/>
                <a:cs typeface="Calibri" pitchFamily="34" charset="0"/>
              </a:rPr>
              <a:t>Ex:  Add an operator (user) to access the application build on </a:t>
            </a:r>
            <a:r>
              <a:rPr lang="en-US" sz="1600" dirty="0" err="1">
                <a:latin typeface="Calibri" pitchFamily="34" charset="0"/>
                <a:cs typeface="Calibri" pitchFamily="34" charset="0"/>
              </a:rPr>
              <a:t>Pega</a:t>
            </a:r>
            <a:r>
              <a:rPr lang="en-US" sz="1600" dirty="0">
                <a:latin typeface="Calibri" pitchFamily="34" charset="0"/>
                <a:cs typeface="Calibri" pitchFamily="34" charset="0"/>
              </a:rPr>
              <a:t> PRPC</a:t>
            </a:r>
          </a:p>
          <a:p>
            <a:pPr marL="800100" lvl="1" indent="-342900">
              <a:buFont typeface="+mj-lt"/>
              <a:buAutoNum type="arabicPeriod"/>
            </a:pPr>
            <a:endParaRPr lang="en-US" sz="1400" dirty="0">
              <a:latin typeface="Calibri" pitchFamily="34" charset="0"/>
              <a:cs typeface="Calibri" pitchFamily="34" charset="0"/>
            </a:endParaRPr>
          </a:p>
          <a:p>
            <a:pPr lvl="1"/>
            <a:endParaRPr lang="en-US" sz="1200" dirty="0">
              <a:latin typeface="Calibri" pitchFamily="34" charset="0"/>
              <a:cs typeface="Calibri" pitchFamily="34" charset="0"/>
            </a:endParaRPr>
          </a:p>
          <a:p>
            <a:pPr lvl="1">
              <a:buNone/>
            </a:pPr>
            <a:endParaRPr lang="en-US" sz="1200" dirty="0">
              <a:latin typeface="Calibri" pitchFamily="34" charset="0"/>
              <a:cs typeface="Calibri" pitchFamily="34" charset="0"/>
            </a:endParaRPr>
          </a:p>
          <a:p>
            <a:endParaRPr lang="en-US" sz="1600" dirty="0">
              <a:latin typeface="Calibri" pitchFamily="34" charset="0"/>
              <a:cs typeface="Calibri"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15962"/>
          </a:xfrm>
        </p:spPr>
        <p:txBody>
          <a:bodyPr>
            <a:normAutofit/>
          </a:bodyPr>
          <a:lstStyle/>
          <a:p>
            <a:pPr algn="l"/>
            <a:r>
              <a:rPr lang="en-US" sz="2800" dirty="0">
                <a:latin typeface="Calibri" pitchFamily="34" charset="0"/>
                <a:cs typeface="Calibri" pitchFamily="34" charset="0"/>
              </a:rPr>
              <a:t>Activities and Agents</a:t>
            </a:r>
          </a:p>
        </p:txBody>
      </p:sp>
      <p:sp>
        <p:nvSpPr>
          <p:cNvPr id="3" name="Content Placeholder 2"/>
          <p:cNvSpPr>
            <a:spLocks noGrp="1"/>
          </p:cNvSpPr>
          <p:nvPr>
            <p:ph idx="1"/>
          </p:nvPr>
        </p:nvSpPr>
        <p:spPr>
          <a:xfrm>
            <a:off x="152400" y="762000"/>
            <a:ext cx="8229600" cy="4525963"/>
          </a:xfrm>
        </p:spPr>
        <p:txBody>
          <a:bodyPr>
            <a:normAutofit/>
          </a:bodyPr>
          <a:lstStyle/>
          <a:p>
            <a:pPr algn="just"/>
            <a:r>
              <a:rPr lang="en-US" sz="1600" dirty="0">
                <a:latin typeface="Calibri" pitchFamily="34" charset="0"/>
                <a:cs typeface="Calibri" pitchFamily="34" charset="0"/>
              </a:rPr>
              <a:t>An </a:t>
            </a:r>
            <a:r>
              <a:rPr lang="en-US" sz="1600" b="1" dirty="0">
                <a:latin typeface="Calibri" pitchFamily="34" charset="0"/>
                <a:cs typeface="Calibri" pitchFamily="34" charset="0"/>
              </a:rPr>
              <a:t>activity</a:t>
            </a:r>
            <a:r>
              <a:rPr lang="en-US" sz="1600" dirty="0">
                <a:latin typeface="Calibri" pitchFamily="34" charset="0"/>
                <a:cs typeface="Calibri" pitchFamily="34" charset="0"/>
              </a:rPr>
              <a:t> is the fundamental sequential processing unit of the PRPC system.</a:t>
            </a:r>
          </a:p>
          <a:p>
            <a:pPr algn="just">
              <a:buFont typeface="Arial" pitchFamily="34" charset="0"/>
              <a:buChar char="•"/>
            </a:pPr>
            <a:r>
              <a:rPr lang="en-US" sz="1400" dirty="0">
                <a:latin typeface="Calibri" pitchFamily="34" charset="0"/>
                <a:cs typeface="Calibri" pitchFamily="34" charset="0"/>
              </a:rPr>
              <a:t>An activity when defined consists of a sequence of steps, each of which can contain a method or an instruction</a:t>
            </a:r>
          </a:p>
          <a:p>
            <a:pPr algn="just">
              <a:buFont typeface="Arial" pitchFamily="34" charset="0"/>
              <a:buChar char="•"/>
            </a:pPr>
            <a:r>
              <a:rPr lang="en-US" sz="1400" dirty="0">
                <a:latin typeface="Calibri" pitchFamily="34" charset="0"/>
                <a:cs typeface="Calibri" pitchFamily="34" charset="0"/>
              </a:rPr>
              <a:t>Activities Automate processing</a:t>
            </a:r>
          </a:p>
          <a:p>
            <a:pPr algn="just">
              <a:buFont typeface="Arial" pitchFamily="34" charset="0"/>
              <a:buChar char="•"/>
            </a:pPr>
            <a:r>
              <a:rPr lang="en-US" sz="1400" dirty="0">
                <a:latin typeface="Calibri" pitchFamily="34" charset="0"/>
                <a:cs typeface="Calibri" pitchFamily="34" charset="0"/>
              </a:rPr>
              <a:t>PRPC converts information in the activity form into server-side Java source code. At runtime, this Java code is compiled and executed to perform processing, analysis, and decision making.</a:t>
            </a:r>
          </a:p>
          <a:p>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An </a:t>
            </a:r>
            <a:r>
              <a:rPr lang="en-US" sz="1600" b="1" dirty="0">
                <a:latin typeface="Calibri" pitchFamily="34" charset="0"/>
                <a:cs typeface="Calibri" pitchFamily="34" charset="0"/>
              </a:rPr>
              <a:t>agent</a:t>
            </a:r>
            <a:r>
              <a:rPr lang="en-US" sz="1600" dirty="0">
                <a:latin typeface="Calibri" pitchFamily="34" charset="0"/>
                <a:cs typeface="Calibri" pitchFamily="34" charset="0"/>
              </a:rPr>
              <a:t> is an internal background process operating on the server that runs activities on a periodic basis (synchronous or Asynchronous)</a:t>
            </a:r>
          </a:p>
          <a:p>
            <a:endParaRPr lang="en-US" sz="1600" dirty="0">
              <a:latin typeface="Calibri" pitchFamily="34" charset="0"/>
              <a:cs typeface="Calibri" pitchFamily="34" charset="0"/>
            </a:endParaRPr>
          </a:p>
          <a:p>
            <a:pPr>
              <a:buFont typeface="Arial" pitchFamily="34" charset="0"/>
              <a:buChar char="•"/>
            </a:pPr>
            <a:r>
              <a:rPr lang="en-US" sz="1400" dirty="0">
                <a:latin typeface="Calibri" pitchFamily="34" charset="0"/>
                <a:cs typeface="Calibri" pitchFamily="34" charset="0"/>
              </a:rPr>
              <a:t>Agents route work according to the rules in the application; they perform system tasks such as sending email notifications about assignments and outgoing correspondence and so on</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62"/>
            <a:ext cx="8229600" cy="884238"/>
          </a:xfrm>
        </p:spPr>
        <p:txBody>
          <a:bodyPr>
            <a:normAutofit/>
          </a:bodyPr>
          <a:lstStyle/>
          <a:p>
            <a:pPr algn="l"/>
            <a:r>
              <a:rPr lang="en-US" sz="2800" dirty="0">
                <a:latin typeface="Calibri" pitchFamily="34" charset="0"/>
                <a:cs typeface="Calibri" pitchFamily="34" charset="0"/>
              </a:rPr>
              <a:t>Interfacing </a:t>
            </a:r>
          </a:p>
        </p:txBody>
      </p:sp>
      <p:sp>
        <p:nvSpPr>
          <p:cNvPr id="3" name="Content Placeholder 2"/>
          <p:cNvSpPr>
            <a:spLocks noGrp="1"/>
          </p:cNvSpPr>
          <p:nvPr>
            <p:ph idx="1"/>
          </p:nvPr>
        </p:nvSpPr>
        <p:spPr>
          <a:xfrm>
            <a:off x="304800" y="838200"/>
            <a:ext cx="8229600" cy="4525963"/>
          </a:xfrm>
        </p:spPr>
        <p:txBody>
          <a:bodyPr>
            <a:normAutofit/>
          </a:bodyPr>
          <a:lstStyle/>
          <a:p>
            <a:r>
              <a:rPr lang="en-US" sz="1400" dirty="0">
                <a:latin typeface="Calibri" pitchFamily="34" charset="0"/>
                <a:cs typeface="Calibri" pitchFamily="34" charset="0"/>
              </a:rPr>
              <a:t>Most applications require access to data or computations that are provided by another system, or need to respond to requests from other systems for data or computations.</a:t>
            </a:r>
          </a:p>
          <a:p>
            <a:endParaRPr lang="en-US" sz="1400" dirty="0">
              <a:latin typeface="Calibri" pitchFamily="34" charset="0"/>
              <a:cs typeface="Calibri" pitchFamily="34" charset="0"/>
            </a:endParaRPr>
          </a:p>
          <a:p>
            <a:r>
              <a:rPr lang="en-US" sz="1400" dirty="0">
                <a:latin typeface="Calibri" pitchFamily="34" charset="0"/>
                <a:cs typeface="Calibri" pitchFamily="34" charset="0"/>
              </a:rPr>
              <a:t>PRPC offers two types of capabilities</a:t>
            </a:r>
          </a:p>
          <a:p>
            <a:r>
              <a:rPr lang="en-US" sz="1400" b="1" dirty="0">
                <a:latin typeface="Calibri" pitchFamily="34" charset="0"/>
                <a:cs typeface="Calibri" pitchFamily="34" charset="0"/>
              </a:rPr>
              <a:t>Connector</a:t>
            </a:r>
            <a:r>
              <a:rPr lang="en-US" sz="1400" dirty="0">
                <a:latin typeface="Calibri" pitchFamily="34" charset="0"/>
                <a:cs typeface="Calibri" pitchFamily="34" charset="0"/>
              </a:rPr>
              <a:t> capabilities, which allow your application (in the role of client), to request data or services from another system (in the role of server)</a:t>
            </a:r>
          </a:p>
          <a:p>
            <a:r>
              <a:rPr lang="en-US" sz="1400" b="1" dirty="0">
                <a:latin typeface="Calibri" pitchFamily="34" charset="0"/>
                <a:cs typeface="Calibri" pitchFamily="34" charset="0"/>
              </a:rPr>
              <a:t>Service</a:t>
            </a:r>
            <a:r>
              <a:rPr lang="en-US" sz="1400" dirty="0">
                <a:latin typeface="Calibri" pitchFamily="34" charset="0"/>
                <a:cs typeface="Calibri" pitchFamily="34" charset="0"/>
              </a:rPr>
              <a:t> capabilities, which allow your application (as a server) to respond to requests it receives from another system (a client).</a:t>
            </a:r>
          </a:p>
          <a:p>
            <a:endParaRPr lang="en-US" sz="1600" b="1" dirty="0">
              <a:latin typeface="Calibri" pitchFamily="34" charset="0"/>
              <a:cs typeface="Calibri" pitchFamily="34" charset="0"/>
            </a:endParaRPr>
          </a:p>
          <a:p>
            <a:r>
              <a:rPr lang="en-US" sz="1400" b="1" dirty="0">
                <a:latin typeface="Calibri" pitchFamily="34" charset="0"/>
                <a:cs typeface="Calibri" pitchFamily="34" charset="0"/>
              </a:rPr>
              <a:t>External DB:</a:t>
            </a:r>
            <a:r>
              <a:rPr lang="en-US" sz="1400" dirty="0">
                <a:latin typeface="Calibri" pitchFamily="34" charset="0"/>
                <a:cs typeface="Calibri" pitchFamily="34" charset="0"/>
              </a:rPr>
              <a:t> Connect SQL rules are used to connect, and update or extract information from external Database</a:t>
            </a:r>
          </a:p>
          <a:p>
            <a:pPr>
              <a:buFont typeface="Arial" pitchFamily="34" charset="0"/>
              <a:buChar char="•"/>
            </a:pPr>
            <a:r>
              <a:rPr lang="en-US" sz="1400" dirty="0">
                <a:latin typeface="Calibri" pitchFamily="34" charset="0"/>
                <a:cs typeface="Calibri" pitchFamily="34" charset="0"/>
              </a:rPr>
              <a:t>Connect SQL is used to query or to call stored procedure on external database.</a:t>
            </a:r>
          </a:p>
          <a:p>
            <a:pPr>
              <a:buFont typeface="Arial" pitchFamily="34" charset="0"/>
              <a:buChar char="•"/>
            </a:pPr>
            <a:r>
              <a:rPr lang="en-US" sz="1400" dirty="0">
                <a:latin typeface="Calibri" pitchFamily="34" charset="0"/>
                <a:cs typeface="Calibri" pitchFamily="34" charset="0"/>
              </a:rPr>
              <a:t>Connect SQL is found in Integration-Connectors Category</a:t>
            </a:r>
          </a:p>
          <a:p>
            <a:pPr>
              <a:buFont typeface="Arial" pitchFamily="34" charset="0"/>
              <a:buChar char="•"/>
            </a:pPr>
            <a:endParaRPr lang="en-US" sz="1400" dirty="0">
              <a:latin typeface="Calibri" pitchFamily="34" charset="0"/>
              <a:cs typeface="Calibri" pitchFamily="34" charset="0"/>
            </a:endParaRPr>
          </a:p>
          <a:p>
            <a:r>
              <a:rPr lang="en-US" sz="1400" b="1" dirty="0">
                <a:latin typeface="Calibri" pitchFamily="34" charset="0"/>
                <a:cs typeface="Calibri" pitchFamily="34" charset="0"/>
              </a:rPr>
              <a:t>External System</a:t>
            </a:r>
            <a:r>
              <a:rPr lang="en-US" sz="1400" dirty="0">
                <a:latin typeface="Calibri" pitchFamily="34" charset="0"/>
                <a:cs typeface="Calibri" pitchFamily="34" charset="0"/>
              </a:rPr>
              <a:t>: Service SOAP rules are used to interact with external systems.</a:t>
            </a:r>
          </a:p>
          <a:p>
            <a:pPr>
              <a:buFont typeface="Arial" pitchFamily="34" charset="0"/>
              <a:buChar char="•"/>
            </a:pPr>
            <a:r>
              <a:rPr lang="en-US" sz="1400" dirty="0">
                <a:latin typeface="Calibri" pitchFamily="34" charset="0"/>
                <a:cs typeface="Calibri" pitchFamily="34" charset="0"/>
              </a:rPr>
              <a:t>When SOAP rule is triggered request is sent to external system which collects the data values, wraps them in an xml document envelope and posts the envelope back to PRPC application. Parse XML Rule, accepts an XML stream and translates it's contents into Process Commander property values</a:t>
            </a:r>
          </a:p>
          <a:p>
            <a:endParaRPr lang="en-US" sz="1600" dirty="0">
              <a:latin typeface="Calibri" pitchFamily="34" charset="0"/>
              <a:cs typeface="Calibri"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15962"/>
          </a:xfrm>
        </p:spPr>
        <p:txBody>
          <a:bodyPr>
            <a:normAutofit/>
          </a:bodyPr>
          <a:lstStyle/>
          <a:p>
            <a:pPr algn="l"/>
            <a:r>
              <a:rPr lang="en-US" sz="2800" dirty="0" err="1">
                <a:latin typeface="Calibri" pitchFamily="34" charset="0"/>
                <a:cs typeface="Calibri" pitchFamily="34" charset="0"/>
              </a:rPr>
              <a:t>Pega</a:t>
            </a:r>
            <a:r>
              <a:rPr lang="en-US" sz="2800" dirty="0">
                <a:latin typeface="Calibri" pitchFamily="34" charset="0"/>
                <a:cs typeface="Calibri" pitchFamily="34" charset="0"/>
              </a:rPr>
              <a:t> -Testing</a:t>
            </a:r>
          </a:p>
        </p:txBody>
      </p:sp>
      <p:sp>
        <p:nvSpPr>
          <p:cNvPr id="3" name="Content Placeholder 2"/>
          <p:cNvSpPr>
            <a:spLocks noGrp="1"/>
          </p:cNvSpPr>
          <p:nvPr>
            <p:ph idx="1"/>
          </p:nvPr>
        </p:nvSpPr>
        <p:spPr>
          <a:xfrm>
            <a:off x="304800" y="685800"/>
            <a:ext cx="8686800" cy="5105400"/>
          </a:xfrm>
        </p:spPr>
        <p:txBody>
          <a:bodyPr>
            <a:normAutofit lnSpcReduction="10000"/>
          </a:bodyPr>
          <a:lstStyle/>
          <a:p>
            <a:r>
              <a:rPr lang="en-US" sz="1600" b="1" dirty="0">
                <a:latin typeface="Calibri" pitchFamily="34" charset="0"/>
                <a:cs typeface="Calibri" pitchFamily="34" charset="0"/>
              </a:rPr>
              <a:t>Types of Testing</a:t>
            </a:r>
          </a:p>
          <a:p>
            <a:pPr lvl="1"/>
            <a:r>
              <a:rPr lang="en-US" sz="1400" b="1" dirty="0">
                <a:latin typeface="Calibri" pitchFamily="34" charset="0"/>
                <a:cs typeface="Calibri" pitchFamily="34" charset="0"/>
              </a:rPr>
              <a:t>Flow based Testing </a:t>
            </a:r>
            <a:r>
              <a:rPr lang="en-US" sz="1400" dirty="0">
                <a:latin typeface="Calibri" pitchFamily="34" charset="0"/>
                <a:cs typeface="Calibri" pitchFamily="34" charset="0"/>
              </a:rPr>
              <a:t>– Concentrates on Business flows  (E2E), involving multiple roles and interfaces</a:t>
            </a:r>
          </a:p>
          <a:p>
            <a:pPr lvl="1"/>
            <a:r>
              <a:rPr lang="en-US" sz="1400" b="1" dirty="0">
                <a:latin typeface="Calibri" pitchFamily="34" charset="0"/>
                <a:cs typeface="Calibri" pitchFamily="34" charset="0"/>
              </a:rPr>
              <a:t>Role based Testing </a:t>
            </a:r>
            <a:r>
              <a:rPr lang="en-US" sz="1400" dirty="0">
                <a:latin typeface="Calibri" pitchFamily="34" charset="0"/>
                <a:cs typeface="Calibri" pitchFamily="34" charset="0"/>
              </a:rPr>
              <a:t>–  Testing based  on  workgroups – Skills, UI etc</a:t>
            </a:r>
          </a:p>
          <a:p>
            <a:pPr lvl="1"/>
            <a:r>
              <a:rPr lang="en-US" sz="1400" b="1" dirty="0">
                <a:latin typeface="Calibri" pitchFamily="34" charset="0"/>
                <a:cs typeface="Calibri" pitchFamily="34" charset="0"/>
              </a:rPr>
              <a:t>Rule based Testing </a:t>
            </a:r>
            <a:r>
              <a:rPr lang="en-US" sz="1400" dirty="0">
                <a:latin typeface="Calibri" pitchFamily="34" charset="0"/>
                <a:cs typeface="Calibri" pitchFamily="34" charset="0"/>
              </a:rPr>
              <a:t>–  1. Business Rules  - Formulae,  delegated rules etc</a:t>
            </a:r>
          </a:p>
          <a:p>
            <a:pPr lvl="1">
              <a:buNone/>
            </a:pPr>
            <a:r>
              <a:rPr lang="en-US" sz="1400" dirty="0">
                <a:latin typeface="Calibri" pitchFamily="34" charset="0"/>
                <a:cs typeface="Calibri" pitchFamily="34" charset="0"/>
              </a:rPr>
              <a:t>	                                        2. Technical Rules  - integration rules etc</a:t>
            </a:r>
          </a:p>
          <a:p>
            <a:endParaRPr lang="en-US" sz="1600" b="1" dirty="0">
              <a:latin typeface="Calibri" pitchFamily="34" charset="0"/>
              <a:cs typeface="Calibri" pitchFamily="34" charset="0"/>
            </a:endParaRPr>
          </a:p>
          <a:p>
            <a:r>
              <a:rPr lang="en-US" sz="1600" b="1" dirty="0" err="1">
                <a:latin typeface="Calibri" pitchFamily="34" charset="0"/>
                <a:cs typeface="Calibri" pitchFamily="34" charset="0"/>
              </a:rPr>
              <a:t>Pega</a:t>
            </a:r>
            <a:r>
              <a:rPr lang="en-US" sz="1600" b="1" dirty="0">
                <a:latin typeface="Calibri" pitchFamily="34" charset="0"/>
                <a:cs typeface="Calibri" pitchFamily="34" charset="0"/>
              </a:rPr>
              <a:t> Debugging Tools</a:t>
            </a:r>
          </a:p>
          <a:p>
            <a:pPr lvl="1">
              <a:buNone/>
            </a:pPr>
            <a:r>
              <a:rPr lang="en-US" sz="1600" b="1" dirty="0">
                <a:latin typeface="Calibri" pitchFamily="34" charset="0"/>
                <a:cs typeface="Calibri" pitchFamily="34" charset="0"/>
              </a:rPr>
              <a:t>Clipboard tool </a:t>
            </a:r>
            <a:r>
              <a:rPr lang="en-US" sz="1400" b="1" dirty="0">
                <a:latin typeface="Calibri" pitchFamily="34" charset="0"/>
                <a:cs typeface="Calibri" pitchFamily="34" charset="0"/>
              </a:rPr>
              <a:t>: </a:t>
            </a:r>
            <a:r>
              <a:rPr lang="en-US" sz="1400" dirty="0">
                <a:latin typeface="Calibri" pitchFamily="34" charset="0"/>
                <a:cs typeface="Calibri" pitchFamily="34" charset="0"/>
              </a:rPr>
              <a:t>Used to refer  respective user’s reserved, temporary memory area, allocated on the server upon authentication </a:t>
            </a:r>
          </a:p>
          <a:p>
            <a:pPr lvl="1"/>
            <a:r>
              <a:rPr lang="en-US" sz="1400" dirty="0">
                <a:latin typeface="Calibri" pitchFamily="34" charset="0"/>
                <a:cs typeface="Calibri" pitchFamily="34" charset="0"/>
              </a:rPr>
              <a:t>It is the  Process Commander logical layer for storing data between an application and the database is the clipboard.</a:t>
            </a:r>
          </a:p>
          <a:p>
            <a:pPr lvl="1"/>
            <a:r>
              <a:rPr lang="en-US" sz="1400" dirty="0">
                <a:latin typeface="Calibri" pitchFamily="34" charset="0"/>
                <a:cs typeface="Calibri" pitchFamily="34" charset="0"/>
              </a:rPr>
              <a:t>Used for below to debug and develop</a:t>
            </a:r>
          </a:p>
          <a:p>
            <a:pPr lvl="2"/>
            <a:r>
              <a:rPr lang="en-US" sz="1400" dirty="0">
                <a:latin typeface="Calibri" pitchFamily="34" charset="0"/>
                <a:cs typeface="Calibri" pitchFamily="34" charset="0"/>
              </a:rPr>
              <a:t>Examine property values and messages associated with clipboard</a:t>
            </a:r>
          </a:p>
          <a:p>
            <a:pPr lvl="2"/>
            <a:r>
              <a:rPr lang="en-US" sz="1400" dirty="0">
                <a:latin typeface="Calibri" pitchFamily="34" charset="0"/>
                <a:cs typeface="Calibri" pitchFamily="34" charset="0"/>
              </a:rPr>
              <a:t>Find the information necessary to reference a property , such as the page names and the property names</a:t>
            </a:r>
          </a:p>
          <a:p>
            <a:pPr lvl="2"/>
            <a:r>
              <a:rPr lang="en-US" sz="1400" dirty="0">
                <a:latin typeface="Calibri" pitchFamily="34" charset="0"/>
                <a:cs typeface="Calibri" pitchFamily="34" charset="0"/>
              </a:rPr>
              <a:t>Quickly create, update, delete and modify pages using the action menu</a:t>
            </a:r>
          </a:p>
          <a:p>
            <a:pPr lvl="2"/>
            <a:r>
              <a:rPr lang="en-US" sz="1400" dirty="0">
                <a:latin typeface="Calibri" pitchFamily="34" charset="0"/>
                <a:cs typeface="Calibri" pitchFamily="34" charset="0"/>
              </a:rPr>
              <a:t>Quickly start activities and flows using the action menu</a:t>
            </a:r>
          </a:p>
          <a:p>
            <a:pPr lvl="2"/>
            <a:r>
              <a:rPr lang="en-US" sz="1400" dirty="0">
                <a:latin typeface="Calibri" pitchFamily="34" charset="0"/>
                <a:cs typeface="Calibri" pitchFamily="34" charset="0"/>
              </a:rPr>
              <a:t>Process to add clipboard viewer onto User portal</a:t>
            </a:r>
          </a:p>
          <a:p>
            <a:pPr lvl="3"/>
            <a:r>
              <a:rPr lang="en-US" sz="1200" dirty="0">
                <a:latin typeface="Calibri" pitchFamily="34" charset="0"/>
                <a:cs typeface="Calibri" pitchFamily="34" charset="0"/>
                <a:hlinkClick r:id="rId2"/>
              </a:rPr>
              <a:t>https://pdn.pega.com/testing-applications/how-to-provide-the-clipboard-viewer-to-a-system-administrator-or-business-user</a:t>
            </a:r>
            <a:r>
              <a:rPr lang="en-US" sz="1200" dirty="0">
                <a:latin typeface="Calibri" pitchFamily="34" charset="0"/>
                <a:cs typeface="Calibri" pitchFamily="34" charset="0"/>
              </a:rPr>
              <a:t> </a:t>
            </a:r>
          </a:p>
          <a:p>
            <a:pPr lvl="2"/>
            <a:r>
              <a:rPr lang="en-US" sz="1400" dirty="0">
                <a:latin typeface="Calibri" pitchFamily="34" charset="0"/>
                <a:cs typeface="Calibri" pitchFamily="34" charset="0"/>
              </a:rPr>
              <a:t>Example of clipboard usage</a:t>
            </a:r>
          </a:p>
          <a:p>
            <a:pPr lvl="3"/>
            <a:r>
              <a:rPr lang="en-US" sz="1200" dirty="0">
                <a:latin typeface="Calibri" pitchFamily="34" charset="0"/>
                <a:cs typeface="Calibri" pitchFamily="34" charset="0"/>
                <a:hlinkClick r:id="rId3"/>
              </a:rPr>
              <a:t>https://pdn.pega.com/testing-applications/use-the-clipboard-tool-to-test-and-debug-a-flow-rule</a:t>
            </a:r>
            <a:endParaRPr lang="en-US" sz="1200" dirty="0">
              <a:latin typeface="Calibri" pitchFamily="34" charset="0"/>
              <a:cs typeface="Calibri" pitchFamily="34" charset="0"/>
            </a:endParaRPr>
          </a:p>
          <a:p>
            <a:pPr lvl="3"/>
            <a:endParaRPr lang="en-US" sz="1200" dirty="0">
              <a:latin typeface="Calibri" pitchFamily="34" charset="0"/>
              <a:cs typeface="Calibri" pitchFamily="34" charset="0"/>
            </a:endParaRPr>
          </a:p>
          <a:p>
            <a:endParaRPr lang="en-US" sz="1600" b="1" dirty="0">
              <a:latin typeface="Calibri" pitchFamily="34" charset="0"/>
              <a:cs typeface="Calibri" pitchFamily="34" charset="0"/>
            </a:endParaRPr>
          </a:p>
          <a:p>
            <a:pPr lvl="1"/>
            <a:endParaRPr lang="en-US" sz="1600" b="1" dirty="0">
              <a:latin typeface="Calibri" pitchFamily="34" charset="0"/>
              <a:cs typeface="Calibri" pitchFamily="34" charset="0"/>
            </a:endParaRPr>
          </a:p>
          <a:p>
            <a:pPr lvl="1"/>
            <a:endParaRPr lang="en-US" sz="1600" b="1" dirty="0">
              <a:latin typeface="Calibri" pitchFamily="34" charset="0"/>
              <a:cs typeface="Calibri" pitchFamily="34" charset="0"/>
            </a:endParaRPr>
          </a:p>
          <a:p>
            <a:pPr lvl="1">
              <a:buNone/>
            </a:pPr>
            <a:endParaRPr lang="en-US" sz="1400" dirty="0">
              <a:latin typeface="Calibri" pitchFamily="34" charset="0"/>
              <a:cs typeface="Calibri"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08038"/>
          </a:xfrm>
        </p:spPr>
        <p:txBody>
          <a:bodyPr>
            <a:normAutofit/>
          </a:bodyPr>
          <a:lstStyle/>
          <a:p>
            <a:pPr algn="l"/>
            <a:r>
              <a:rPr lang="en-US" sz="2800" dirty="0" err="1">
                <a:latin typeface="Calibri" pitchFamily="34" charset="0"/>
                <a:cs typeface="Calibri" pitchFamily="34" charset="0"/>
              </a:rPr>
              <a:t>Pega</a:t>
            </a:r>
            <a:r>
              <a:rPr lang="en-US" sz="2800" dirty="0">
                <a:latin typeface="Calibri" pitchFamily="34" charset="0"/>
                <a:cs typeface="Calibri" pitchFamily="34" charset="0"/>
              </a:rPr>
              <a:t> Debugging Tools</a:t>
            </a:r>
          </a:p>
        </p:txBody>
      </p:sp>
      <p:sp>
        <p:nvSpPr>
          <p:cNvPr id="3" name="Content Placeholder 2"/>
          <p:cNvSpPr>
            <a:spLocks noGrp="1"/>
          </p:cNvSpPr>
          <p:nvPr>
            <p:ph idx="1"/>
          </p:nvPr>
        </p:nvSpPr>
        <p:spPr>
          <a:xfrm>
            <a:off x="152400" y="533400"/>
            <a:ext cx="8763000" cy="6172200"/>
          </a:xfrm>
        </p:spPr>
        <p:txBody>
          <a:bodyPr>
            <a:noAutofit/>
          </a:bodyPr>
          <a:lstStyle/>
          <a:p>
            <a:pPr lvl="1">
              <a:buNone/>
            </a:pPr>
            <a:r>
              <a:rPr lang="en-US" sz="1400" b="1" dirty="0">
                <a:latin typeface="Calibri" pitchFamily="34" charset="0"/>
                <a:cs typeface="Calibri" pitchFamily="34" charset="0"/>
              </a:rPr>
              <a:t>Tracer : U</a:t>
            </a:r>
            <a:r>
              <a:rPr lang="en-US" sz="1400" dirty="0">
                <a:latin typeface="Calibri" pitchFamily="34" charset="0"/>
                <a:cs typeface="Calibri" pitchFamily="34" charset="0"/>
              </a:rPr>
              <a:t>sed to debug flows, activities, services, parse rules, and declarative rules.</a:t>
            </a:r>
          </a:p>
          <a:p>
            <a:pPr lvl="1"/>
            <a:r>
              <a:rPr lang="en-US" sz="1400" dirty="0">
                <a:latin typeface="Calibri" pitchFamily="34" charset="0"/>
                <a:cs typeface="Calibri" pitchFamily="34" charset="0"/>
              </a:rPr>
              <a:t> It provides full debugging facilities, including step-by-step execution, breakpoints, and watch variables.</a:t>
            </a:r>
          </a:p>
          <a:p>
            <a:pPr lvl="1"/>
            <a:r>
              <a:rPr lang="en-US" sz="1400" dirty="0">
                <a:latin typeface="Calibri" pitchFamily="34" charset="0"/>
                <a:cs typeface="Calibri" pitchFamily="34" charset="0"/>
              </a:rPr>
              <a:t>To trace  the other requestor work ; Start the Tracer event click on "Remote Tracer " option , popup will be open from there select the requestor/ user desire to trace</a:t>
            </a:r>
          </a:p>
          <a:p>
            <a:pPr lvl="1"/>
            <a:endParaRPr lang="en-US" sz="1400" dirty="0">
              <a:latin typeface="Calibri" pitchFamily="34" charset="0"/>
              <a:cs typeface="Calibri" pitchFamily="34" charset="0"/>
            </a:endParaRPr>
          </a:p>
          <a:p>
            <a:pPr lvl="1">
              <a:buNone/>
            </a:pPr>
            <a:r>
              <a:rPr lang="en-US" sz="1400" b="1" dirty="0">
                <a:latin typeface="Calibri" pitchFamily="34" charset="0"/>
                <a:cs typeface="Calibri" pitchFamily="34" charset="0"/>
              </a:rPr>
              <a:t>Rule Inspector/UI Inspector: </a:t>
            </a:r>
            <a:r>
              <a:rPr lang="en-US" sz="1400" dirty="0">
                <a:latin typeface="Calibri" pitchFamily="34" charset="0"/>
                <a:cs typeface="Calibri" pitchFamily="34" charset="0"/>
              </a:rPr>
              <a:t>The Rules Inspector tool provides a quick and interactive way  to identify and inspect a form’s underlying harness, section, flow action and property rules as well as the associated HTML and property dependency networks</a:t>
            </a:r>
          </a:p>
          <a:p>
            <a:endParaRPr lang="en-US" sz="1400" dirty="0">
              <a:latin typeface="Calibri" pitchFamily="34" charset="0"/>
              <a:cs typeface="Calibri" pitchFamily="34" charset="0"/>
            </a:endParaRPr>
          </a:p>
          <a:p>
            <a:pPr lvl="1">
              <a:buNone/>
            </a:pPr>
            <a:r>
              <a:rPr lang="en-US" sz="1400" b="1" dirty="0">
                <a:latin typeface="Calibri" pitchFamily="34" charset="0"/>
                <a:cs typeface="Calibri" pitchFamily="34" charset="0"/>
              </a:rPr>
              <a:t>PLA (PegaRULES Log Analyzer): </a:t>
            </a:r>
            <a:r>
              <a:rPr lang="en-US" sz="1400" dirty="0">
                <a:latin typeface="Calibri" pitchFamily="34" charset="0"/>
                <a:cs typeface="Calibri" pitchFamily="34" charset="0"/>
              </a:rPr>
              <a:t>Is a Java program that can parse, consolidate and summarize Process Commander logs of all three types — Pega log (also known as the system log or console log), Alert log, and JVM. You can use PLA results to identify, diagnose, and help remediate issues that may affect performance, stability, or scalability</a:t>
            </a:r>
          </a:p>
          <a:p>
            <a:endParaRPr lang="en-US" sz="1400" dirty="0">
              <a:latin typeface="Calibri" pitchFamily="34" charset="0"/>
              <a:cs typeface="Calibri" pitchFamily="34" charset="0"/>
            </a:endParaRPr>
          </a:p>
          <a:p>
            <a:pPr lvl="1">
              <a:buNone/>
            </a:pPr>
            <a:r>
              <a:rPr lang="en-US" sz="1400" b="1" dirty="0">
                <a:latin typeface="Calibri" pitchFamily="34" charset="0"/>
                <a:cs typeface="Calibri" pitchFamily="34" charset="0"/>
              </a:rPr>
              <a:t>PAL (Performance Analyzer</a:t>
            </a:r>
            <a:r>
              <a:rPr lang="en-US" sz="1400" dirty="0">
                <a:latin typeface="Calibri" pitchFamily="34" charset="0"/>
                <a:cs typeface="Calibri" pitchFamily="34" charset="0"/>
              </a:rPr>
              <a:t>): Is a collection of counters and timer readings, stored in the requestor, that an application developer could use to analyze performance issues in a system</a:t>
            </a:r>
          </a:p>
          <a:p>
            <a:endParaRPr lang="en-US" sz="1400" dirty="0">
              <a:latin typeface="Calibri" pitchFamily="34" charset="0"/>
              <a:cs typeface="Calibri" pitchFamily="34" charset="0"/>
            </a:endParaRPr>
          </a:p>
          <a:p>
            <a:pPr lvl="1">
              <a:buNone/>
            </a:pPr>
            <a:r>
              <a:rPr lang="en-US" sz="1400" b="1" dirty="0">
                <a:latin typeface="Calibri" pitchFamily="34" charset="0"/>
                <a:cs typeface="Calibri" pitchFamily="34" charset="0"/>
              </a:rPr>
              <a:t>AUT (Automated Unit Testing</a:t>
            </a:r>
            <a:r>
              <a:rPr lang="en-US" sz="1400" dirty="0">
                <a:latin typeface="Calibri" pitchFamily="34" charset="0"/>
                <a:cs typeface="Calibri" pitchFamily="34" charset="0"/>
              </a:rPr>
              <a:t>): Used to automate the unit testing of below rule types</a:t>
            </a:r>
          </a:p>
          <a:p>
            <a:pPr lvl="2"/>
            <a:r>
              <a:rPr lang="en-US" sz="1400" dirty="0">
                <a:latin typeface="Calibri" pitchFamily="34" charset="0"/>
                <a:cs typeface="Calibri" pitchFamily="34" charset="0"/>
              </a:rPr>
              <a:t>Activities</a:t>
            </a:r>
          </a:p>
          <a:p>
            <a:pPr lvl="2"/>
            <a:r>
              <a:rPr lang="en-US" sz="1400" dirty="0">
                <a:latin typeface="Calibri" pitchFamily="34" charset="0"/>
                <a:cs typeface="Calibri" pitchFamily="34" charset="0"/>
              </a:rPr>
              <a:t>Decision tables</a:t>
            </a:r>
          </a:p>
          <a:p>
            <a:pPr lvl="2"/>
            <a:r>
              <a:rPr lang="en-US" sz="1400" dirty="0">
                <a:latin typeface="Calibri" pitchFamily="34" charset="0"/>
                <a:cs typeface="Calibri" pitchFamily="34" charset="0"/>
              </a:rPr>
              <a:t>Decision trees</a:t>
            </a:r>
          </a:p>
          <a:p>
            <a:pPr lvl="2"/>
            <a:r>
              <a:rPr lang="en-US" sz="1400" dirty="0">
                <a:latin typeface="Calibri" pitchFamily="34" charset="0"/>
                <a:cs typeface="Calibri" pitchFamily="34" charset="0"/>
              </a:rPr>
              <a:t>Flows</a:t>
            </a:r>
          </a:p>
          <a:p>
            <a:pPr lvl="2"/>
            <a:r>
              <a:rPr lang="en-US" sz="1400" dirty="0">
                <a:latin typeface="Calibri" pitchFamily="34" charset="0"/>
                <a:cs typeface="Calibri" pitchFamily="34" charset="0"/>
              </a:rPr>
              <a:t>Service SOAP</a:t>
            </a:r>
          </a:p>
          <a:p>
            <a:pPr lvl="1">
              <a:buNone/>
            </a:pPr>
            <a:r>
              <a:rPr lang="en-US" sz="1400" dirty="0">
                <a:latin typeface="Calibri" pitchFamily="34" charset="0"/>
                <a:cs typeface="Calibri" pitchFamily="34" charset="0"/>
              </a:rPr>
              <a:t>Its Similar to QTP, in terms of record once and play the same script whenever required and display the results</a:t>
            </a:r>
          </a:p>
          <a:p>
            <a:pPr lvl="1">
              <a:buNone/>
            </a:pPr>
            <a:endParaRPr lang="en-US" sz="1400" b="1" dirty="0">
              <a:latin typeface="Calibri" pitchFamily="34" charset="0"/>
              <a:cs typeface="Calibri" pitchFamily="34"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dirty="0"/>
              <a:t>Direct Capture of Objectives (DCO)</a:t>
            </a:r>
            <a:endParaRPr lang="en-US" sz="2800" dirty="0"/>
          </a:p>
        </p:txBody>
      </p:sp>
      <p:sp>
        <p:nvSpPr>
          <p:cNvPr id="3" name="Content Placeholder 2"/>
          <p:cNvSpPr>
            <a:spLocks noGrp="1"/>
          </p:cNvSpPr>
          <p:nvPr>
            <p:ph idx="1"/>
          </p:nvPr>
        </p:nvSpPr>
        <p:spPr>
          <a:xfrm>
            <a:off x="457200" y="533400"/>
            <a:ext cx="8229600" cy="5715000"/>
          </a:xfrm>
        </p:spPr>
        <p:txBody>
          <a:bodyPr/>
          <a:lstStyle/>
          <a:p>
            <a:pPr algn="just">
              <a:buNone/>
            </a:pPr>
            <a:r>
              <a:rPr lang="en-US" sz="1400" dirty="0">
                <a:latin typeface="Calibri" pitchFamily="34" charset="0"/>
                <a:cs typeface="Calibri" pitchFamily="34" charset="0"/>
              </a:rPr>
              <a:t>Direct Capture of Objectives, or DCO, is a suite of tools, processes and best practices that come together to make PRPC configuration teams more effective and efficient. It can be used with any development methodology</a:t>
            </a:r>
          </a:p>
          <a:p>
            <a:endParaRPr lang="en-US" sz="1400" dirty="0">
              <a:latin typeface="Calibri" pitchFamily="34" charset="0"/>
              <a:cs typeface="Calibri" pitchFamily="34" charset="0"/>
            </a:endParaRPr>
          </a:p>
          <a:p>
            <a:r>
              <a:rPr lang="en-US" sz="1400" dirty="0">
                <a:latin typeface="Calibri" pitchFamily="34" charset="0"/>
                <a:cs typeface="Calibri" pitchFamily="34" charset="0"/>
              </a:rPr>
              <a:t>There are three primary DCO tools:</a:t>
            </a:r>
          </a:p>
          <a:p>
            <a:pPr lvl="1">
              <a:buFont typeface="Arial" pitchFamily="34" charset="0"/>
              <a:buChar char="•"/>
            </a:pPr>
            <a:r>
              <a:rPr lang="en-US" sz="1400" dirty="0">
                <a:latin typeface="Calibri" pitchFamily="34" charset="0"/>
                <a:cs typeface="Calibri" pitchFamily="34" charset="0"/>
              </a:rPr>
              <a:t>The</a:t>
            </a:r>
            <a:r>
              <a:rPr lang="en-US" sz="1400" b="1" dirty="0">
                <a:latin typeface="Calibri" pitchFamily="34" charset="0"/>
                <a:cs typeface="Calibri" pitchFamily="34" charset="0"/>
              </a:rPr>
              <a:t> Application Profiler </a:t>
            </a:r>
            <a:r>
              <a:rPr lang="en-US" sz="1400" dirty="0">
                <a:latin typeface="Calibri" pitchFamily="34" charset="0"/>
                <a:cs typeface="Calibri" pitchFamily="34" charset="0"/>
              </a:rPr>
              <a:t>(AP) helps the project team gather the appropriate high level application requirements.</a:t>
            </a:r>
          </a:p>
          <a:p>
            <a:pPr lvl="1">
              <a:buFont typeface="Arial" pitchFamily="34" charset="0"/>
              <a:buChar char="•"/>
            </a:pPr>
            <a:r>
              <a:rPr lang="en-US" sz="1400" dirty="0">
                <a:latin typeface="Calibri" pitchFamily="34" charset="0"/>
                <a:cs typeface="Calibri" pitchFamily="34" charset="0"/>
              </a:rPr>
              <a:t>The </a:t>
            </a:r>
            <a:r>
              <a:rPr lang="en-US" sz="1400" b="1" dirty="0">
                <a:latin typeface="Calibri" pitchFamily="34" charset="0"/>
                <a:cs typeface="Calibri" pitchFamily="34" charset="0"/>
              </a:rPr>
              <a:t>Application Accelerator </a:t>
            </a:r>
            <a:r>
              <a:rPr lang="en-US" sz="1400" dirty="0">
                <a:latin typeface="Calibri" pitchFamily="34" charset="0"/>
                <a:cs typeface="Calibri" pitchFamily="34" charset="0"/>
              </a:rPr>
              <a:t>creates the foundation of new applications, frameworks, or the extension of existing implementations.</a:t>
            </a:r>
          </a:p>
          <a:p>
            <a:pPr lvl="1">
              <a:buFont typeface="Arial" pitchFamily="34" charset="0"/>
              <a:buChar char="•"/>
            </a:pPr>
            <a:r>
              <a:rPr lang="en-US" sz="1400" dirty="0">
                <a:latin typeface="Calibri" pitchFamily="34" charset="0"/>
                <a:cs typeface="Calibri" pitchFamily="34" charset="0"/>
              </a:rPr>
              <a:t>The </a:t>
            </a:r>
            <a:r>
              <a:rPr lang="en-US" sz="1400" b="1" dirty="0">
                <a:latin typeface="Calibri" pitchFamily="34" charset="0"/>
                <a:cs typeface="Calibri" pitchFamily="34" charset="0"/>
              </a:rPr>
              <a:t>Application Documentation wizard </a:t>
            </a:r>
            <a:r>
              <a:rPr lang="en-US" sz="1400" dirty="0">
                <a:latin typeface="Calibri" pitchFamily="34" charset="0"/>
                <a:cs typeface="Calibri" pitchFamily="34" charset="0"/>
              </a:rPr>
              <a:t>automatically generates professional quality documentation related to a specific application's assets.</a:t>
            </a:r>
          </a:p>
          <a:p>
            <a:endParaRPr lang="en-US" sz="1400" dirty="0">
              <a:latin typeface="Calibri" pitchFamily="34" charset="0"/>
              <a:cs typeface="Calibri" pitchFamily="34" charset="0"/>
            </a:endParaRPr>
          </a:p>
          <a:p>
            <a:r>
              <a:rPr lang="en-US" sz="1400" dirty="0">
                <a:latin typeface="Calibri" pitchFamily="34" charset="0"/>
                <a:cs typeface="Calibri" pitchFamily="34" charset="0"/>
              </a:rPr>
              <a:t>There are three primary DCO processes:</a:t>
            </a:r>
          </a:p>
          <a:p>
            <a:pPr lvl="1"/>
            <a:r>
              <a:rPr lang="en-US" sz="1400" dirty="0">
                <a:latin typeface="Calibri" pitchFamily="34" charset="0"/>
                <a:cs typeface="Calibri" pitchFamily="34" charset="0"/>
              </a:rPr>
              <a:t>DCO Sessions are tightly moderated meetings whose sole purpose is the gathering and capturing of detail related to a fixed set of Use Cases.</a:t>
            </a:r>
          </a:p>
          <a:p>
            <a:pPr lvl="1"/>
            <a:r>
              <a:rPr lang="en-US" sz="1400" dirty="0">
                <a:latin typeface="Calibri" pitchFamily="34" charset="0"/>
                <a:cs typeface="Calibri" pitchFamily="34" charset="0"/>
              </a:rPr>
              <a:t>Flow Drafting is done in the context of DCO sessions and involves the definition of Discovery Maps in the Application Profile, the creation of draft flow rules by the Application Accelerator, and the subsequent refinement of those flow rules in Process Modeler.</a:t>
            </a:r>
          </a:p>
          <a:p>
            <a:pPr lvl="1"/>
            <a:r>
              <a:rPr lang="en-US" sz="1400" dirty="0">
                <a:latin typeface="Calibri" pitchFamily="34" charset="0"/>
                <a:cs typeface="Calibri" pitchFamily="34" charset="0"/>
              </a:rPr>
              <a:t>UI Drafting is also done in the context of DCO sessions and allows the rapid mockup of user interface screens using an integrated visual editing environment.</a:t>
            </a:r>
          </a:p>
          <a:p>
            <a:pPr algn="just">
              <a:buNone/>
            </a:pPr>
            <a:endParaRPr lang="en-US" sz="1400" dirty="0">
              <a:latin typeface="Calibri" pitchFamily="34" charset="0"/>
              <a:cs typeface="Calibri" pitchFamily="34" charset="0"/>
            </a:endParaRPr>
          </a:p>
          <a:p>
            <a:pPr algn="just">
              <a:buNone/>
            </a:pPr>
            <a:r>
              <a:rPr lang="en-US" sz="1400" dirty="0">
                <a:latin typeface="Calibri" pitchFamily="34" charset="0"/>
                <a:cs typeface="Calibri" pitchFamily="34" charset="0"/>
              </a:rPr>
              <a:t>A </a:t>
            </a:r>
            <a:r>
              <a:rPr lang="en-US" sz="1400" b="1" dirty="0">
                <a:latin typeface="Calibri" pitchFamily="34" charset="0"/>
                <a:cs typeface="Calibri" pitchFamily="34" charset="0"/>
              </a:rPr>
              <a:t>Discovery Map </a:t>
            </a:r>
            <a:r>
              <a:rPr lang="en-US" sz="1400" dirty="0">
                <a:latin typeface="Calibri" pitchFamily="34" charset="0"/>
                <a:cs typeface="Calibri" pitchFamily="34" charset="0"/>
              </a:rPr>
              <a:t>is a flexible process mapping tool that captures a project's high level processing steps in business terms, embedded in the Application Profiler </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33400"/>
          </a:xfrm>
        </p:spPr>
        <p:txBody>
          <a:bodyPr>
            <a:normAutofit/>
          </a:bodyPr>
          <a:lstStyle/>
          <a:p>
            <a:pPr algn="l"/>
            <a:r>
              <a:rPr lang="en-US" sz="2800" dirty="0">
                <a:latin typeface="Calibri" pitchFamily="34" charset="0"/>
                <a:cs typeface="Calibri" pitchFamily="34" charset="0"/>
              </a:rPr>
              <a:t>Some More definitions &amp; Concepts</a:t>
            </a:r>
          </a:p>
        </p:txBody>
      </p:sp>
      <p:sp>
        <p:nvSpPr>
          <p:cNvPr id="3" name="Content Placeholder 2"/>
          <p:cNvSpPr>
            <a:spLocks noGrp="1"/>
          </p:cNvSpPr>
          <p:nvPr>
            <p:ph idx="1"/>
          </p:nvPr>
        </p:nvSpPr>
        <p:spPr>
          <a:xfrm>
            <a:off x="228600" y="685800"/>
            <a:ext cx="8686800" cy="5867400"/>
          </a:xfrm>
        </p:spPr>
        <p:txBody>
          <a:bodyPr>
            <a:noAutofit/>
          </a:bodyPr>
          <a:lstStyle/>
          <a:p>
            <a:r>
              <a:rPr lang="en-US" sz="1400" b="1" dirty="0">
                <a:latin typeface="Calibri" pitchFamily="34" charset="0"/>
                <a:cs typeface="Calibri" pitchFamily="34" charset="0"/>
              </a:rPr>
              <a:t>Work Type </a:t>
            </a:r>
            <a:r>
              <a:rPr lang="en-US" sz="1400" dirty="0">
                <a:latin typeface="Calibri" pitchFamily="34" charset="0"/>
                <a:cs typeface="Calibri" pitchFamily="34" charset="0"/>
              </a:rPr>
              <a:t>: Is the fundamental unit of work to be processed and resolved (Work form).</a:t>
            </a:r>
          </a:p>
          <a:p>
            <a:r>
              <a:rPr lang="en-US" sz="1400" b="1" dirty="0">
                <a:latin typeface="Calibri" pitchFamily="34" charset="0"/>
                <a:cs typeface="Calibri" pitchFamily="34" charset="0"/>
              </a:rPr>
              <a:t>Work Item/Work object </a:t>
            </a:r>
            <a:r>
              <a:rPr lang="en-US" sz="1400" dirty="0">
                <a:latin typeface="Calibri" pitchFamily="34" charset="0"/>
                <a:cs typeface="Calibri" pitchFamily="34" charset="0"/>
              </a:rPr>
              <a:t>: Instance of Work type, Is the primary unit of work completion in an application, and the primary collection of data that a flow operates on</a:t>
            </a:r>
          </a:p>
          <a:p>
            <a:r>
              <a:rPr lang="en-US" sz="1400" b="1" dirty="0" err="1">
                <a:latin typeface="Calibri" pitchFamily="34" charset="0"/>
                <a:cs typeface="Calibri" pitchFamily="34" charset="0"/>
              </a:rPr>
              <a:t>RuleSet</a:t>
            </a:r>
            <a:r>
              <a:rPr lang="en-US" sz="1400" b="1" dirty="0">
                <a:latin typeface="Calibri" pitchFamily="34" charset="0"/>
                <a:cs typeface="Calibri" pitchFamily="34" charset="0"/>
              </a:rPr>
              <a:t> </a:t>
            </a:r>
            <a:r>
              <a:rPr lang="en-US" sz="1400" dirty="0">
                <a:latin typeface="Calibri" pitchFamily="34" charset="0"/>
                <a:cs typeface="Calibri" pitchFamily="34" charset="0"/>
              </a:rPr>
              <a:t>: A group of related relevant rules</a:t>
            </a:r>
          </a:p>
          <a:p>
            <a:r>
              <a:rPr lang="en-US" sz="1400" b="1" dirty="0">
                <a:latin typeface="Calibri" pitchFamily="34" charset="0"/>
                <a:cs typeface="Calibri" pitchFamily="34" charset="0"/>
              </a:rPr>
              <a:t>Workbasket</a:t>
            </a:r>
            <a:r>
              <a:rPr lang="en-US" sz="1400" dirty="0">
                <a:latin typeface="Calibri" pitchFamily="34" charset="0"/>
                <a:cs typeface="Calibri" pitchFamily="34" charset="0"/>
              </a:rPr>
              <a:t>: named queue, holds Assignments</a:t>
            </a:r>
          </a:p>
          <a:p>
            <a:r>
              <a:rPr lang="en-US" sz="1400" b="1" dirty="0" err="1">
                <a:latin typeface="Calibri" pitchFamily="34" charset="0"/>
                <a:cs typeface="Calibri" pitchFamily="34" charset="0"/>
              </a:rPr>
              <a:t>WorkList</a:t>
            </a:r>
            <a:r>
              <a:rPr lang="en-US" sz="1400" b="1" dirty="0">
                <a:latin typeface="Calibri" pitchFamily="34" charset="0"/>
                <a:cs typeface="Calibri" pitchFamily="34" charset="0"/>
              </a:rPr>
              <a:t> </a:t>
            </a:r>
            <a:r>
              <a:rPr lang="en-US" sz="1400" dirty="0">
                <a:latin typeface="Calibri" pitchFamily="34" charset="0"/>
                <a:cs typeface="Calibri" pitchFamily="34" charset="0"/>
              </a:rPr>
              <a:t>: Particular User’s list of assigned Assignments</a:t>
            </a:r>
          </a:p>
          <a:p>
            <a:r>
              <a:rPr lang="en-US" sz="1400" b="1" dirty="0">
                <a:latin typeface="Calibri" pitchFamily="34" charset="0"/>
                <a:cs typeface="Calibri" pitchFamily="34" charset="0"/>
              </a:rPr>
              <a:t>Flow Action</a:t>
            </a:r>
            <a:r>
              <a:rPr lang="en-US" sz="1400" dirty="0">
                <a:latin typeface="Calibri" pitchFamily="34" charset="0"/>
                <a:cs typeface="Calibri" pitchFamily="34" charset="0"/>
              </a:rPr>
              <a:t>: A </a:t>
            </a:r>
            <a:r>
              <a:rPr lang="en-US" sz="1400" b="1" dirty="0">
                <a:latin typeface="Calibri" pitchFamily="34" charset="0"/>
                <a:cs typeface="Calibri" pitchFamily="34" charset="0"/>
              </a:rPr>
              <a:t>flow action</a:t>
            </a:r>
            <a:r>
              <a:rPr lang="en-US" sz="1400" dirty="0">
                <a:latin typeface="Calibri" pitchFamily="34" charset="0"/>
                <a:cs typeface="Calibri" pitchFamily="34" charset="0"/>
              </a:rPr>
              <a:t> is a choice available to users as an interim or final disposition of an assignment they process. </a:t>
            </a:r>
          </a:p>
          <a:p>
            <a:r>
              <a:rPr lang="en-US" sz="1400" dirty="0">
                <a:latin typeface="Calibri" pitchFamily="34" charset="0"/>
                <a:cs typeface="Calibri" pitchFamily="34" charset="0"/>
              </a:rPr>
              <a:t>Type of Flow Actions : </a:t>
            </a:r>
            <a:r>
              <a:rPr lang="en-US" sz="1400" b="1" dirty="0">
                <a:latin typeface="Calibri" pitchFamily="34" charset="0"/>
                <a:cs typeface="Calibri" pitchFamily="34" charset="0"/>
              </a:rPr>
              <a:t>local</a:t>
            </a:r>
            <a:r>
              <a:rPr lang="en-US" sz="1400" dirty="0">
                <a:latin typeface="Calibri" pitchFamily="34" charset="0"/>
                <a:cs typeface="Calibri" pitchFamily="34" charset="0"/>
              </a:rPr>
              <a:t> flow action and </a:t>
            </a:r>
            <a:r>
              <a:rPr lang="en-US" sz="1400" b="1" dirty="0">
                <a:latin typeface="Calibri" pitchFamily="34" charset="0"/>
                <a:cs typeface="Calibri" pitchFamily="34" charset="0"/>
              </a:rPr>
              <a:t>Connector</a:t>
            </a:r>
            <a:r>
              <a:rPr lang="en-US" sz="1400" dirty="0">
                <a:latin typeface="Calibri" pitchFamily="34" charset="0"/>
                <a:cs typeface="Calibri" pitchFamily="34" charset="0"/>
              </a:rPr>
              <a:t> flow action</a:t>
            </a:r>
          </a:p>
          <a:p>
            <a:r>
              <a:rPr lang="en-US" sz="1400" b="1" dirty="0">
                <a:latin typeface="Calibri" pitchFamily="34" charset="0"/>
                <a:cs typeface="Calibri" pitchFamily="34" charset="0"/>
              </a:rPr>
              <a:t>Harness</a:t>
            </a:r>
            <a:r>
              <a:rPr lang="en-US" sz="1400" dirty="0">
                <a:latin typeface="Calibri" pitchFamily="34" charset="0"/>
                <a:cs typeface="Calibri" pitchFamily="34" charset="0"/>
              </a:rPr>
              <a:t>: UI, used to define appearance and processing of forms used in application to create WO and process assignments</a:t>
            </a:r>
          </a:p>
          <a:p>
            <a:r>
              <a:rPr lang="en-US" sz="1400" b="1" dirty="0">
                <a:latin typeface="Calibri" pitchFamily="34" charset="0"/>
                <a:cs typeface="Calibri" pitchFamily="34" charset="0"/>
              </a:rPr>
              <a:t>Harness types </a:t>
            </a:r>
            <a:r>
              <a:rPr lang="en-US" sz="1400" dirty="0">
                <a:latin typeface="Calibri" pitchFamily="34" charset="0"/>
                <a:cs typeface="Calibri" pitchFamily="34" charset="0"/>
              </a:rPr>
              <a:t>: New, perform, review &amp; Confirm</a:t>
            </a:r>
          </a:p>
          <a:p>
            <a:r>
              <a:rPr lang="en-US" sz="1400" dirty="0">
                <a:latin typeface="Calibri" pitchFamily="34" charset="0"/>
                <a:cs typeface="Calibri" pitchFamily="34" charset="0"/>
              </a:rPr>
              <a:t>Harness contains Sections, sections contains layouts and layouts contains cells</a:t>
            </a:r>
          </a:p>
          <a:p>
            <a:r>
              <a:rPr lang="en-US" sz="1400" dirty="0">
                <a:latin typeface="Calibri" pitchFamily="34" charset="0"/>
                <a:cs typeface="Calibri" pitchFamily="34" charset="0"/>
              </a:rPr>
              <a:t>A </a:t>
            </a:r>
            <a:r>
              <a:rPr lang="en-US" sz="1400" b="1" dirty="0">
                <a:latin typeface="Calibri" pitchFamily="34" charset="0"/>
                <a:cs typeface="Calibri" pitchFamily="34" charset="0"/>
              </a:rPr>
              <a:t>flow rule </a:t>
            </a:r>
            <a:r>
              <a:rPr lang="en-US" sz="1400" dirty="0">
                <a:latin typeface="Calibri" pitchFamily="34" charset="0"/>
                <a:cs typeface="Calibri" pitchFamily="34" charset="0"/>
              </a:rPr>
              <a:t>is the fundamental representation of a business process in process commander</a:t>
            </a:r>
          </a:p>
          <a:p>
            <a:r>
              <a:rPr lang="en-US" sz="1400" b="1" dirty="0">
                <a:latin typeface="Calibri" pitchFamily="34" charset="0"/>
                <a:cs typeface="Calibri" pitchFamily="34" charset="0"/>
              </a:rPr>
              <a:t>Access Group </a:t>
            </a:r>
            <a:r>
              <a:rPr lang="en-US" sz="1400" dirty="0">
                <a:latin typeface="Calibri" pitchFamily="34" charset="0"/>
                <a:cs typeface="Calibri" pitchFamily="34" charset="0"/>
              </a:rPr>
              <a:t>: Represents  job function assignment  and allowed actions in PRPC</a:t>
            </a:r>
          </a:p>
          <a:p>
            <a:r>
              <a:rPr lang="en-US" sz="1400" b="1" dirty="0">
                <a:latin typeface="Calibri" pitchFamily="34" charset="0"/>
                <a:cs typeface="Calibri" pitchFamily="34" charset="0"/>
              </a:rPr>
              <a:t>Access Role</a:t>
            </a:r>
            <a:r>
              <a:rPr lang="en-US" sz="1400" dirty="0">
                <a:latin typeface="Calibri" pitchFamily="34" charset="0"/>
                <a:cs typeface="Calibri" pitchFamily="34" charset="0"/>
              </a:rPr>
              <a:t>: An access role determines what operations can a user perform .</a:t>
            </a:r>
          </a:p>
          <a:p>
            <a:r>
              <a:rPr lang="en-US" sz="1400" dirty="0">
                <a:latin typeface="Calibri" pitchFamily="34" charset="0"/>
                <a:cs typeface="Calibri" pitchFamily="34" charset="0"/>
              </a:rPr>
              <a:t>A </a:t>
            </a:r>
            <a:r>
              <a:rPr lang="en-US" sz="1400" b="1" dirty="0">
                <a:latin typeface="Calibri" pitchFamily="34" charset="0"/>
                <a:cs typeface="Calibri" pitchFamily="34" charset="0"/>
              </a:rPr>
              <a:t>Cover</a:t>
            </a:r>
            <a:r>
              <a:rPr lang="en-US" sz="1400" dirty="0">
                <a:latin typeface="Calibri" pitchFamily="34" charset="0"/>
                <a:cs typeface="Calibri" pitchFamily="34" charset="0"/>
              </a:rPr>
              <a:t> is a work object that is also a parent to one or few other related work objects. The covered work objects are the children in a parent – child relationship  (many to one)</a:t>
            </a:r>
          </a:p>
          <a:p>
            <a:r>
              <a:rPr lang="en-US" sz="1400" dirty="0">
                <a:latin typeface="Calibri" pitchFamily="34" charset="0"/>
                <a:cs typeface="Calibri" pitchFamily="34" charset="0"/>
              </a:rPr>
              <a:t>A </a:t>
            </a:r>
            <a:r>
              <a:rPr lang="en-US" sz="1400" b="1" dirty="0">
                <a:latin typeface="Calibri" pitchFamily="34" charset="0"/>
                <a:cs typeface="Calibri" pitchFamily="34" charset="0"/>
              </a:rPr>
              <a:t>Folder</a:t>
            </a:r>
            <a:r>
              <a:rPr lang="en-US" sz="1400" dirty="0">
                <a:latin typeface="Calibri" pitchFamily="34" charset="0"/>
                <a:cs typeface="Calibri" pitchFamily="34" charset="0"/>
              </a:rPr>
              <a:t> may contain many work objects and same work object can reside in multiple folders (Many to many mapping) but folders cannot contain folders</a:t>
            </a:r>
          </a:p>
          <a:p>
            <a:r>
              <a:rPr lang="en-US" sz="1400" dirty="0">
                <a:latin typeface="Calibri" pitchFamily="34" charset="0"/>
                <a:cs typeface="Calibri" pitchFamily="34" charset="0"/>
              </a:rPr>
              <a:t>The </a:t>
            </a:r>
            <a:r>
              <a:rPr lang="en-US" sz="1400" b="1" dirty="0">
                <a:latin typeface="Calibri" pitchFamily="34" charset="0"/>
                <a:cs typeface="Calibri" pitchFamily="34" charset="0"/>
              </a:rPr>
              <a:t>TMF</a:t>
            </a:r>
            <a:r>
              <a:rPr lang="en-US" sz="1400" dirty="0">
                <a:latin typeface="Calibri" pitchFamily="34" charset="0"/>
                <a:cs typeface="Calibri" pitchFamily="34" charset="0"/>
              </a:rPr>
              <a:t> provides a variety of reporting features that include runtime snapshots of your test definitions, coverage, progress, and execution results.</a:t>
            </a:r>
          </a:p>
          <a:p>
            <a:r>
              <a:rPr lang="en-US" sz="1400" b="1" dirty="0">
                <a:latin typeface="Calibri" pitchFamily="34" charset="0"/>
                <a:cs typeface="Calibri" pitchFamily="34" charset="0"/>
              </a:rPr>
              <a:t>PMF</a:t>
            </a:r>
            <a:r>
              <a:rPr lang="en-US" sz="1400" dirty="0">
                <a:latin typeface="Calibri" pitchFamily="34" charset="0"/>
                <a:cs typeface="Calibri" pitchFamily="34" charset="0"/>
              </a:rPr>
              <a:t> provides complete real-time reporting on projects, tasks, and work progress.</a:t>
            </a:r>
          </a:p>
          <a:p>
            <a:r>
              <a:rPr lang="en-US" sz="1400" dirty="0">
                <a:latin typeface="Calibri" pitchFamily="34" charset="0"/>
                <a:cs typeface="Calibri" pitchFamily="34" charset="0"/>
              </a:rPr>
              <a:t>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33400"/>
          </a:xfrm>
        </p:spPr>
        <p:txBody>
          <a:bodyPr>
            <a:normAutofit/>
          </a:bodyPr>
          <a:lstStyle/>
          <a:p>
            <a:pPr algn="l"/>
            <a:r>
              <a:rPr lang="en-US" sz="2800" dirty="0">
                <a:latin typeface="Calibri" pitchFamily="34" charset="0"/>
                <a:cs typeface="Calibri" pitchFamily="34" charset="0"/>
              </a:rPr>
              <a:t>Contents</a:t>
            </a:r>
          </a:p>
        </p:txBody>
      </p:sp>
      <p:sp>
        <p:nvSpPr>
          <p:cNvPr id="3" name="Content Placeholder 2"/>
          <p:cNvSpPr>
            <a:spLocks noGrp="1"/>
          </p:cNvSpPr>
          <p:nvPr>
            <p:ph idx="1"/>
          </p:nvPr>
        </p:nvSpPr>
        <p:spPr>
          <a:xfrm>
            <a:off x="228600" y="762000"/>
            <a:ext cx="8610600" cy="5867400"/>
          </a:xfrm>
        </p:spPr>
        <p:txBody>
          <a:bodyPr>
            <a:noAutofit/>
          </a:bodyPr>
          <a:lstStyle/>
          <a:p>
            <a:pPr marL="285750" indent="-285750">
              <a:buFont typeface="Arial" panose="020B0604020202020204" pitchFamily="34" charset="0"/>
              <a:buChar char="•"/>
            </a:pPr>
            <a:r>
              <a:rPr lang="en-US" sz="1600" dirty="0">
                <a:latin typeface="Calibri" pitchFamily="34" charset="0"/>
                <a:cs typeface="Calibri" pitchFamily="34" charset="0"/>
              </a:rPr>
              <a:t>Introduction</a:t>
            </a:r>
          </a:p>
          <a:p>
            <a:pPr lvl="1"/>
            <a:r>
              <a:rPr lang="en-US" sz="1400" dirty="0">
                <a:latin typeface="Calibri" pitchFamily="34" charset="0"/>
                <a:cs typeface="Calibri" pitchFamily="34" charset="0"/>
              </a:rPr>
              <a:t>BPM</a:t>
            </a:r>
          </a:p>
          <a:p>
            <a:pPr lvl="1"/>
            <a:r>
              <a:rPr lang="en-US" sz="1400" dirty="0">
                <a:latin typeface="Calibri" pitchFamily="34" charset="0"/>
                <a:cs typeface="Calibri" pitchFamily="34" charset="0"/>
              </a:rPr>
              <a:t>PRPC</a:t>
            </a:r>
          </a:p>
          <a:p>
            <a:pPr marL="285750" indent="-285750">
              <a:buFont typeface="Arial" panose="020B0604020202020204" pitchFamily="34" charset="0"/>
              <a:buChar char="•"/>
            </a:pPr>
            <a:r>
              <a:rPr lang="en-US" sz="1600" dirty="0">
                <a:latin typeface="Calibri" pitchFamily="34" charset="0"/>
                <a:cs typeface="Calibri" pitchFamily="34" charset="0"/>
              </a:rPr>
              <a:t>PRPC Roles and Portals</a:t>
            </a:r>
          </a:p>
          <a:p>
            <a:pPr marL="285750" indent="-285750">
              <a:buFont typeface="Arial" panose="020B0604020202020204" pitchFamily="34" charset="0"/>
              <a:buChar char="•"/>
            </a:pPr>
            <a:r>
              <a:rPr lang="en-US" sz="1600" dirty="0">
                <a:latin typeface="Calibri" pitchFamily="34" charset="0"/>
                <a:cs typeface="Calibri" pitchFamily="34" charset="0"/>
              </a:rPr>
              <a:t>Authentication and Authorization</a:t>
            </a:r>
          </a:p>
          <a:p>
            <a:pPr marL="285750" indent="-285750">
              <a:buFont typeface="Arial" panose="020B0604020202020204" pitchFamily="34" charset="0"/>
              <a:buChar char="•"/>
            </a:pPr>
            <a:r>
              <a:rPr lang="en-US" sz="1600" dirty="0">
                <a:latin typeface="Calibri" pitchFamily="34" charset="0"/>
                <a:cs typeface="Calibri" pitchFamily="34" charset="0"/>
              </a:rPr>
              <a:t>Assignment, SLA  and Urgency </a:t>
            </a:r>
          </a:p>
          <a:p>
            <a:pPr marL="285750" indent="-285750">
              <a:buFont typeface="Arial" panose="020B0604020202020204" pitchFamily="34" charset="0"/>
              <a:buChar char="•"/>
            </a:pPr>
            <a:r>
              <a:rPr lang="en-US" sz="1600" dirty="0">
                <a:latin typeface="Calibri" pitchFamily="34" charset="0"/>
                <a:cs typeface="Calibri" pitchFamily="34" charset="0"/>
              </a:rPr>
              <a:t>Routing &amp; Skills</a:t>
            </a:r>
          </a:p>
          <a:p>
            <a:pPr marL="285750" indent="-285750">
              <a:buFont typeface="Arial" panose="020B0604020202020204" pitchFamily="34" charset="0"/>
              <a:buChar char="•"/>
            </a:pPr>
            <a:r>
              <a:rPr lang="en-US" sz="1600" dirty="0">
                <a:latin typeface="Calibri" pitchFamily="34" charset="0"/>
                <a:cs typeface="Calibri" pitchFamily="34" charset="0"/>
              </a:rPr>
              <a:t>Delegated Rules</a:t>
            </a:r>
          </a:p>
          <a:p>
            <a:pPr marL="285750" indent="-285750">
              <a:buFont typeface="Arial" panose="020B0604020202020204" pitchFamily="34" charset="0"/>
              <a:buChar char="•"/>
            </a:pPr>
            <a:r>
              <a:rPr lang="en-US" sz="1600" dirty="0">
                <a:latin typeface="Calibri" pitchFamily="34" charset="0"/>
                <a:cs typeface="Calibri" pitchFamily="34" charset="0"/>
              </a:rPr>
              <a:t>Activities and Agents</a:t>
            </a:r>
          </a:p>
          <a:p>
            <a:pPr marL="285750" indent="-285750">
              <a:buFont typeface="Arial" panose="020B0604020202020204" pitchFamily="34" charset="0"/>
              <a:buChar char="•"/>
            </a:pPr>
            <a:r>
              <a:rPr lang="en-US" sz="1600" dirty="0">
                <a:latin typeface="Calibri" pitchFamily="34" charset="0"/>
                <a:cs typeface="Calibri" pitchFamily="34" charset="0"/>
              </a:rPr>
              <a:t>Interfacing (Database &amp; External System)</a:t>
            </a:r>
          </a:p>
          <a:p>
            <a:pPr marL="285750" indent="-285750">
              <a:buFont typeface="Arial" panose="020B0604020202020204" pitchFamily="34" charset="0"/>
              <a:buChar char="•"/>
            </a:pPr>
            <a:r>
              <a:rPr lang="en-US" sz="1600" dirty="0">
                <a:latin typeface="Calibri" pitchFamily="34" charset="0"/>
                <a:cs typeface="Calibri" pitchFamily="34" charset="0"/>
              </a:rPr>
              <a:t>Pega Testing </a:t>
            </a:r>
          </a:p>
          <a:p>
            <a:pPr lvl="1"/>
            <a:r>
              <a:rPr lang="en-US" sz="1400" dirty="0">
                <a:latin typeface="Calibri" pitchFamily="34" charset="0"/>
                <a:cs typeface="Calibri" pitchFamily="34" charset="0"/>
              </a:rPr>
              <a:t>Types of Testing</a:t>
            </a:r>
          </a:p>
          <a:p>
            <a:pPr lvl="1"/>
            <a:r>
              <a:rPr lang="en-US" sz="1400" dirty="0">
                <a:latin typeface="Calibri" pitchFamily="34" charset="0"/>
                <a:cs typeface="Calibri" pitchFamily="34" charset="0"/>
              </a:rPr>
              <a:t>Debugging Tools</a:t>
            </a:r>
          </a:p>
          <a:p>
            <a:pPr lvl="2"/>
            <a:r>
              <a:rPr lang="en-US" sz="1200" dirty="0">
                <a:latin typeface="Calibri" pitchFamily="34" charset="0"/>
                <a:cs typeface="Calibri" pitchFamily="34" charset="0"/>
              </a:rPr>
              <a:t>Clipboard</a:t>
            </a:r>
          </a:p>
          <a:p>
            <a:pPr lvl="2"/>
            <a:r>
              <a:rPr lang="en-US" sz="1200" dirty="0">
                <a:latin typeface="Calibri" pitchFamily="34" charset="0"/>
                <a:cs typeface="Calibri" pitchFamily="34" charset="0"/>
              </a:rPr>
              <a:t>Tracer</a:t>
            </a:r>
          </a:p>
          <a:p>
            <a:pPr lvl="2"/>
            <a:r>
              <a:rPr lang="en-US" sz="1200" dirty="0">
                <a:latin typeface="Calibri" pitchFamily="34" charset="0"/>
                <a:cs typeface="Calibri" pitchFamily="34" charset="0"/>
              </a:rPr>
              <a:t>Rule Inspector/UI Inspector</a:t>
            </a:r>
          </a:p>
          <a:p>
            <a:pPr lvl="2"/>
            <a:r>
              <a:rPr lang="en-US" sz="1200" dirty="0">
                <a:latin typeface="Calibri" pitchFamily="34" charset="0"/>
                <a:cs typeface="Calibri" pitchFamily="34" charset="0"/>
              </a:rPr>
              <a:t>PLA (PegaRULES Log Analyzer)</a:t>
            </a:r>
          </a:p>
          <a:p>
            <a:pPr lvl="2"/>
            <a:r>
              <a:rPr lang="en-US" sz="1200" dirty="0">
                <a:latin typeface="Calibri" pitchFamily="34" charset="0"/>
                <a:cs typeface="Calibri" pitchFamily="34" charset="0"/>
              </a:rPr>
              <a:t>PAL (Performance Analyzer)</a:t>
            </a:r>
          </a:p>
          <a:p>
            <a:pPr lvl="2"/>
            <a:r>
              <a:rPr lang="en-US" sz="1200" dirty="0">
                <a:latin typeface="Calibri" pitchFamily="34" charset="0"/>
                <a:cs typeface="Calibri" pitchFamily="34" charset="0"/>
              </a:rPr>
              <a:t>AUT (Automated Unit Testing)</a:t>
            </a:r>
          </a:p>
          <a:p>
            <a:pPr marL="285750" indent="-285750">
              <a:buFont typeface="Arial" panose="020B0604020202020204" pitchFamily="34" charset="0"/>
              <a:buChar char="•"/>
            </a:pPr>
            <a:r>
              <a:rPr lang="en-US" sz="1600" dirty="0">
                <a:latin typeface="Calibri" pitchFamily="34" charset="0"/>
                <a:cs typeface="Calibri" pitchFamily="34" charset="0"/>
              </a:rPr>
              <a:t>Direct Capture of Objectives (DCO)</a:t>
            </a:r>
          </a:p>
          <a:p>
            <a:pPr marL="285750" indent="-285750">
              <a:buFont typeface="Arial" panose="020B0604020202020204" pitchFamily="34" charset="0"/>
              <a:buChar char="•"/>
            </a:pPr>
            <a:r>
              <a:rPr lang="en-US" sz="1600" dirty="0">
                <a:latin typeface="Calibri" pitchFamily="34" charset="0"/>
                <a:cs typeface="Calibri" pitchFamily="34" charset="0"/>
              </a:rPr>
              <a:t>Some More Definitions and Concepts</a:t>
            </a:r>
          </a:p>
          <a:p>
            <a:endParaRPr lang="en-US" sz="1600" dirty="0">
              <a:latin typeface="Calibri" pitchFamily="34" charset="0"/>
              <a:cs typeface="Calibri"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a:bodyPr>
          <a:lstStyle/>
          <a:p>
            <a:pPr algn="l"/>
            <a:r>
              <a:rPr lang="en-US" sz="2800" dirty="0">
                <a:latin typeface="Calibri" pitchFamily="34" charset="0"/>
                <a:cs typeface="Calibri" pitchFamily="34" charset="0"/>
              </a:rPr>
              <a:t>Introduction</a:t>
            </a:r>
          </a:p>
        </p:txBody>
      </p:sp>
      <p:sp>
        <p:nvSpPr>
          <p:cNvPr id="3" name="Content Placeholder 2"/>
          <p:cNvSpPr>
            <a:spLocks noGrp="1"/>
          </p:cNvSpPr>
          <p:nvPr>
            <p:ph idx="1"/>
          </p:nvPr>
        </p:nvSpPr>
        <p:spPr>
          <a:xfrm>
            <a:off x="76200" y="533400"/>
            <a:ext cx="8991600" cy="6096000"/>
          </a:xfrm>
        </p:spPr>
        <p:txBody>
          <a:bodyPr>
            <a:normAutofit/>
          </a:bodyPr>
          <a:lstStyle/>
          <a:p>
            <a:pPr algn="just"/>
            <a:r>
              <a:rPr lang="en-US" sz="1600" b="1" dirty="0">
                <a:latin typeface="Calibri" pitchFamily="34" charset="0"/>
                <a:cs typeface="Calibri" pitchFamily="34" charset="0"/>
              </a:rPr>
              <a:t>Business Process</a:t>
            </a:r>
            <a:r>
              <a:rPr lang="en-US" sz="1600" dirty="0">
                <a:latin typeface="Calibri" pitchFamily="34" charset="0"/>
                <a:cs typeface="Calibri" pitchFamily="34" charset="0"/>
              </a:rPr>
              <a:t>: Business process is a series of steps/activities to produce a product or service for a customer. </a:t>
            </a:r>
          </a:p>
          <a:p>
            <a:pPr lvl="1" algn="just"/>
            <a:r>
              <a:rPr lang="en-US" sz="1600" dirty="0">
                <a:latin typeface="Calibri" pitchFamily="34" charset="0"/>
                <a:cs typeface="Calibri" pitchFamily="34" charset="0"/>
              </a:rPr>
              <a:t>Business processes describes and control precisely how business is conducted</a:t>
            </a:r>
          </a:p>
          <a:p>
            <a:pPr lvl="1" algn="just"/>
            <a:r>
              <a:rPr lang="en-US" sz="1600" dirty="0">
                <a:latin typeface="Calibri" pitchFamily="34" charset="0"/>
                <a:cs typeface="Calibri" pitchFamily="34" charset="0"/>
              </a:rPr>
              <a:t>Business Rules which are Constraints and conditions governs the processes</a:t>
            </a:r>
          </a:p>
          <a:p>
            <a:pPr algn="just"/>
            <a:endParaRPr lang="en-US" sz="1600" b="1" dirty="0">
              <a:latin typeface="Calibri" pitchFamily="34" charset="0"/>
              <a:cs typeface="Calibri" pitchFamily="34" charset="0"/>
            </a:endParaRPr>
          </a:p>
          <a:p>
            <a:pPr algn="just"/>
            <a:r>
              <a:rPr lang="en-US" sz="1600" b="1" dirty="0">
                <a:latin typeface="Calibri" pitchFamily="34" charset="0"/>
                <a:cs typeface="Calibri" pitchFamily="34" charset="0"/>
              </a:rPr>
              <a:t>Business Process Management</a:t>
            </a:r>
            <a:r>
              <a:rPr lang="en-US" sz="1600" dirty="0">
                <a:latin typeface="Calibri" pitchFamily="34" charset="0"/>
                <a:cs typeface="Calibri" pitchFamily="34" charset="0"/>
              </a:rPr>
              <a:t>: A management practice that provides for governance of a business's process environment toward the goal of improving agility and operational performance. BPM is a structured approach employing methods, policies, metrics, management practices and software tools to manage and continuously optimize an organization's activities and processes</a:t>
            </a:r>
          </a:p>
          <a:p>
            <a:pPr algn="just"/>
            <a:endParaRPr lang="en-US" sz="1600" dirty="0">
              <a:latin typeface="Calibri" pitchFamily="34" charset="0"/>
              <a:cs typeface="Calibri" pitchFamily="34" charset="0"/>
            </a:endParaRPr>
          </a:p>
          <a:p>
            <a:pPr lvl="1" algn="just"/>
            <a:r>
              <a:rPr lang="en-US" sz="1600" dirty="0">
                <a:latin typeface="Calibri" pitchFamily="34" charset="0"/>
                <a:cs typeface="Calibri" pitchFamily="34" charset="0"/>
              </a:rPr>
              <a:t>BPM Suite (BPMS) helps to Automate, Execute and Monitor business processes from start to end by connecting people to people, people to application and application to application.</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Components of BPM</a:t>
            </a:r>
          </a:p>
          <a:p>
            <a:pPr lvl="1" algn="just"/>
            <a:r>
              <a:rPr lang="en-US" sz="1400" b="1" dirty="0">
                <a:latin typeface="Calibri" pitchFamily="34" charset="0"/>
                <a:cs typeface="Calibri" pitchFamily="34" charset="0"/>
              </a:rPr>
              <a:t>Business Rule Engine (BRE)</a:t>
            </a:r>
            <a:r>
              <a:rPr lang="en-US" sz="1400" dirty="0">
                <a:latin typeface="Calibri" pitchFamily="34" charset="0"/>
                <a:cs typeface="Calibri" pitchFamily="34" charset="0"/>
              </a:rPr>
              <a:t>: It is a repository, storing all business rules</a:t>
            </a:r>
          </a:p>
          <a:p>
            <a:pPr lvl="1" algn="just"/>
            <a:r>
              <a:rPr lang="en-US" sz="1400" b="1" dirty="0">
                <a:latin typeface="Calibri" pitchFamily="34" charset="0"/>
                <a:cs typeface="Calibri" pitchFamily="34" charset="0"/>
              </a:rPr>
              <a:t>Business Workflow (BW)</a:t>
            </a:r>
            <a:r>
              <a:rPr lang="en-US" sz="1400" dirty="0">
                <a:latin typeface="Calibri" pitchFamily="34" charset="0"/>
                <a:cs typeface="Calibri" pitchFamily="34" charset="0"/>
              </a:rPr>
              <a:t>: It provides runtime environment to make the process work in real-time</a:t>
            </a:r>
          </a:p>
          <a:p>
            <a:pPr lvl="1" algn="just"/>
            <a:r>
              <a:rPr lang="en-US" sz="1400" b="1" dirty="0">
                <a:latin typeface="Calibri" pitchFamily="34" charset="0"/>
                <a:cs typeface="Calibri" pitchFamily="34" charset="0"/>
              </a:rPr>
              <a:t>Business Process Analysis (BPA)</a:t>
            </a:r>
            <a:r>
              <a:rPr lang="en-US" sz="1400" dirty="0">
                <a:latin typeface="Calibri" pitchFamily="34" charset="0"/>
                <a:cs typeface="Calibri" pitchFamily="34" charset="0"/>
              </a:rPr>
              <a:t>: Analyze the process on ‘What-If’ basis</a:t>
            </a:r>
          </a:p>
          <a:p>
            <a:pPr lvl="1" algn="just"/>
            <a:r>
              <a:rPr lang="en-US" sz="1400" b="1" dirty="0">
                <a:latin typeface="Calibri" pitchFamily="34" charset="0"/>
                <a:cs typeface="Calibri" pitchFamily="34" charset="0"/>
              </a:rPr>
              <a:t>Business Activity Monitoring (BAM)</a:t>
            </a:r>
            <a:r>
              <a:rPr lang="en-US" sz="1400" dirty="0">
                <a:latin typeface="Calibri" pitchFamily="34" charset="0"/>
                <a:cs typeface="Calibri" pitchFamily="34" charset="0"/>
              </a:rPr>
              <a:t>: Graphically depicts the status of executing of processes</a:t>
            </a:r>
          </a:p>
          <a:p>
            <a:pPr lvl="1" algn="just"/>
            <a:r>
              <a:rPr lang="en-US" sz="1400" dirty="0">
                <a:latin typeface="Calibri" pitchFamily="34" charset="0"/>
                <a:cs typeface="Calibri" pitchFamily="34" charset="0"/>
              </a:rPr>
              <a:t> </a:t>
            </a:r>
            <a:r>
              <a:rPr lang="en-US" sz="1400" b="1" dirty="0">
                <a:latin typeface="Calibri" pitchFamily="34" charset="0"/>
                <a:cs typeface="Calibri" pitchFamily="34" charset="0"/>
              </a:rPr>
              <a:t>Integration and Collaboration</a:t>
            </a:r>
            <a:r>
              <a:rPr lang="en-US" sz="1400" dirty="0">
                <a:latin typeface="Calibri" pitchFamily="34" charset="0"/>
                <a:cs typeface="Calibri" pitchFamily="34" charset="0"/>
              </a:rPr>
              <a:t>: connects and shares the information with other systems using web services and connectors</a:t>
            </a:r>
          </a:p>
          <a:p>
            <a:pPr lvl="1" algn="just"/>
            <a:r>
              <a:rPr lang="en-US" sz="1400" dirty="0">
                <a:latin typeface="Calibri" pitchFamily="34" charset="0"/>
                <a:cs typeface="Calibri" pitchFamily="34" charset="0"/>
              </a:rPr>
              <a:t> </a:t>
            </a:r>
            <a:r>
              <a:rPr lang="en-US" sz="1400" b="1" dirty="0">
                <a:latin typeface="Calibri" pitchFamily="34" charset="0"/>
                <a:cs typeface="Calibri" pitchFamily="34" charset="0"/>
              </a:rPr>
              <a:t>Process Optimization</a:t>
            </a:r>
            <a:r>
              <a:rPr lang="en-US" sz="1400" dirty="0">
                <a:latin typeface="Calibri" pitchFamily="34" charset="0"/>
                <a:cs typeface="Calibri" pitchFamily="34" charset="0"/>
              </a:rPr>
              <a:t>: works in tandem with BPA</a:t>
            </a:r>
            <a:endParaRPr lang="en-US" dirty="0">
              <a:latin typeface="Calibri" pitchFamily="34" charset="0"/>
              <a:cs typeface="Calibri"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838200"/>
          </a:xfrm>
        </p:spPr>
        <p:txBody>
          <a:bodyPr>
            <a:normAutofit/>
          </a:bodyPr>
          <a:lstStyle/>
          <a:p>
            <a:pPr algn="l"/>
            <a:r>
              <a:rPr lang="en-US" sz="2800" dirty="0">
                <a:latin typeface="Calibri" pitchFamily="34" charset="0"/>
                <a:cs typeface="Calibri" pitchFamily="34" charset="0"/>
              </a:rPr>
              <a:t>Introduction </a:t>
            </a:r>
            <a:r>
              <a:rPr lang="en-US" sz="2800" i="1" dirty="0" err="1">
                <a:latin typeface="Calibri" pitchFamily="34" charset="0"/>
                <a:cs typeface="Calibri" pitchFamily="34" charset="0"/>
              </a:rPr>
              <a:t>Contd</a:t>
            </a:r>
            <a:r>
              <a:rPr lang="en-US" sz="2800" dirty="0">
                <a:latin typeface="Calibri" pitchFamily="34" charset="0"/>
                <a:cs typeface="Calibri" pitchFamily="34" charset="0"/>
              </a:rPr>
              <a:t>…</a:t>
            </a:r>
          </a:p>
        </p:txBody>
      </p:sp>
      <p:sp>
        <p:nvSpPr>
          <p:cNvPr id="3" name="Content Placeholder 2"/>
          <p:cNvSpPr>
            <a:spLocks noGrp="1"/>
          </p:cNvSpPr>
          <p:nvPr>
            <p:ph idx="1"/>
          </p:nvPr>
        </p:nvSpPr>
        <p:spPr>
          <a:xfrm>
            <a:off x="76200" y="533400"/>
            <a:ext cx="8915400" cy="6248400"/>
          </a:xfrm>
        </p:spPr>
        <p:txBody>
          <a:bodyPr>
            <a:normAutofit/>
          </a:bodyPr>
          <a:lstStyle/>
          <a:p>
            <a:r>
              <a:rPr lang="en-US" sz="1600" dirty="0">
                <a:latin typeface="Calibri" pitchFamily="34" charset="0"/>
                <a:cs typeface="Calibri" pitchFamily="34" charset="0"/>
              </a:rPr>
              <a:t>Some Business Benefits of using BPM</a:t>
            </a:r>
          </a:p>
          <a:p>
            <a:pPr lvl="1"/>
            <a:r>
              <a:rPr lang="en-US" sz="1400" dirty="0">
                <a:latin typeface="Calibri" pitchFamily="34" charset="0"/>
                <a:cs typeface="Calibri" pitchFamily="34" charset="0"/>
              </a:rPr>
              <a:t>Reduces the time-to-market for new products as an automated process is in place</a:t>
            </a:r>
          </a:p>
          <a:p>
            <a:pPr lvl="1"/>
            <a:r>
              <a:rPr lang="en-US" sz="1400" dirty="0">
                <a:latin typeface="Calibri" pitchFamily="34" charset="0"/>
                <a:cs typeface="Calibri" pitchFamily="34" charset="0"/>
              </a:rPr>
              <a:t>It enhances outsourcing efforts as managers at the client side have better visibility of how the outsourcing unit is doing, including throughput and bottlenecks. </a:t>
            </a:r>
          </a:p>
          <a:p>
            <a:pPr lvl="1"/>
            <a:r>
              <a:rPr lang="en-US" sz="1400" dirty="0">
                <a:latin typeface="Calibri" pitchFamily="34" charset="0"/>
                <a:cs typeface="Calibri" pitchFamily="34" charset="0"/>
              </a:rPr>
              <a:t>It also helps to change business scenarios that can be better adapted. Many of the routine activities can be automated, thus saving time and effort. </a:t>
            </a:r>
          </a:p>
          <a:p>
            <a:pPr lvl="1"/>
            <a:r>
              <a:rPr lang="en-US" sz="1400" dirty="0">
                <a:latin typeface="Calibri" pitchFamily="34" charset="0"/>
                <a:cs typeface="Calibri" pitchFamily="34" charset="0"/>
              </a:rPr>
              <a:t>Reduces operational expenditure often in the form of reduced headcount. </a:t>
            </a:r>
          </a:p>
          <a:p>
            <a:pPr>
              <a:buNone/>
            </a:pPr>
            <a:endParaRPr lang="en-US" sz="1600" b="1" dirty="0">
              <a:latin typeface="Calibri" pitchFamily="34" charset="0"/>
              <a:cs typeface="Calibri" pitchFamily="34" charset="0"/>
            </a:endParaRPr>
          </a:p>
          <a:p>
            <a:pPr>
              <a:buNone/>
            </a:pPr>
            <a:r>
              <a:rPr lang="en-US" sz="1600" b="1" dirty="0">
                <a:latin typeface="Calibri" pitchFamily="34" charset="0"/>
                <a:cs typeface="Calibri" pitchFamily="34" charset="0"/>
              </a:rPr>
              <a:t>PEGA Rules Process Commander (PRPC)</a:t>
            </a:r>
          </a:p>
          <a:p>
            <a:r>
              <a:rPr lang="en-US" sz="1600" dirty="0">
                <a:latin typeface="Calibri" pitchFamily="34" charset="0"/>
                <a:cs typeface="Calibri" pitchFamily="34" charset="0"/>
              </a:rPr>
              <a:t>Pega PRPC is a business process management tool that focuses primarily on business workflow and integration capabilities</a:t>
            </a:r>
          </a:p>
          <a:p>
            <a:r>
              <a:rPr lang="en-US" sz="1600" dirty="0">
                <a:latin typeface="Calibri" pitchFamily="34" charset="0"/>
                <a:cs typeface="Calibri" pitchFamily="34" charset="0"/>
              </a:rPr>
              <a:t>PRPC applications provide process management and automation through six functional capabilities, informally known as the Six R’s:</a:t>
            </a:r>
          </a:p>
          <a:p>
            <a:pPr lvl="1"/>
            <a:r>
              <a:rPr lang="en-US" sz="1400" b="1" dirty="0">
                <a:latin typeface="Calibri" pitchFamily="34" charset="0"/>
                <a:cs typeface="Calibri" pitchFamily="34" charset="0"/>
              </a:rPr>
              <a:t>Receiving</a:t>
            </a:r>
            <a:r>
              <a:rPr lang="en-US" sz="1400" dirty="0">
                <a:latin typeface="Calibri" pitchFamily="34" charset="0"/>
                <a:cs typeface="Calibri" pitchFamily="34" charset="0"/>
              </a:rPr>
              <a:t> — Accept and capture the essential data that multiple sources describe as work</a:t>
            </a:r>
          </a:p>
          <a:p>
            <a:pPr lvl="1"/>
            <a:r>
              <a:rPr lang="en-US" sz="1400" b="1" dirty="0">
                <a:latin typeface="Calibri" pitchFamily="34" charset="0"/>
                <a:cs typeface="Calibri" pitchFamily="34" charset="0"/>
              </a:rPr>
              <a:t>Routing</a:t>
            </a:r>
            <a:r>
              <a:rPr lang="en-US" sz="1400" dirty="0">
                <a:latin typeface="Calibri" pitchFamily="34" charset="0"/>
                <a:cs typeface="Calibri" pitchFamily="34" charset="0"/>
              </a:rPr>
              <a:t> — Use characteristics of the work, together with knowledge about the workforce, to make intelligent matches and assignments</a:t>
            </a:r>
          </a:p>
          <a:p>
            <a:pPr lvl="1"/>
            <a:r>
              <a:rPr lang="en-US" sz="1400" b="1" dirty="0">
                <a:latin typeface="Calibri" pitchFamily="34" charset="0"/>
                <a:cs typeface="Calibri" pitchFamily="34" charset="0"/>
              </a:rPr>
              <a:t>Reporting</a:t>
            </a:r>
            <a:r>
              <a:rPr lang="en-US" sz="1400" dirty="0">
                <a:latin typeface="Calibri" pitchFamily="34" charset="0"/>
                <a:cs typeface="Calibri" pitchFamily="34" charset="0"/>
              </a:rPr>
              <a:t> — Provide real-time visibility into work progress, productivity, bottlenecks, and quality</a:t>
            </a:r>
          </a:p>
          <a:p>
            <a:pPr lvl="1"/>
            <a:r>
              <a:rPr lang="en-US" sz="1400" b="1" dirty="0">
                <a:latin typeface="Calibri" pitchFamily="34" charset="0"/>
                <a:cs typeface="Calibri" pitchFamily="34" charset="0"/>
              </a:rPr>
              <a:t>Responding</a:t>
            </a:r>
            <a:r>
              <a:rPr lang="en-US" sz="1400" dirty="0">
                <a:latin typeface="Calibri" pitchFamily="34" charset="0"/>
                <a:cs typeface="Calibri" pitchFamily="34" charset="0"/>
              </a:rPr>
              <a:t> — Communicate status, requests for information, and progress to the work originator and to other interested people involved in the work</a:t>
            </a:r>
          </a:p>
          <a:p>
            <a:pPr lvl="1"/>
            <a:r>
              <a:rPr lang="en-US" sz="1400" b="1" dirty="0">
                <a:latin typeface="Calibri" pitchFamily="34" charset="0"/>
                <a:cs typeface="Calibri" pitchFamily="34" charset="0"/>
              </a:rPr>
              <a:t>Researching </a:t>
            </a:r>
            <a:r>
              <a:rPr lang="en-US" sz="1400" dirty="0">
                <a:latin typeface="Calibri" pitchFamily="34" charset="0"/>
                <a:cs typeface="Calibri" pitchFamily="34" charset="0"/>
              </a:rPr>
              <a:t>— Support analysis and decision-making by providing access to external systems and databases</a:t>
            </a:r>
          </a:p>
          <a:p>
            <a:pPr lvl="1"/>
            <a:r>
              <a:rPr lang="en-US" sz="1400" b="1" dirty="0">
                <a:latin typeface="Calibri" pitchFamily="34" charset="0"/>
                <a:cs typeface="Calibri" pitchFamily="34" charset="0"/>
              </a:rPr>
              <a:t>Resolving</a:t>
            </a:r>
            <a:r>
              <a:rPr lang="en-US" sz="1400" dirty="0">
                <a:latin typeface="Calibri" pitchFamily="34" charset="0"/>
                <a:cs typeface="Calibri" pitchFamily="34" charset="0"/>
              </a:rPr>
              <a:t> — Complete the work, then update downstream systems promptly through automated processing and  automated support of users</a:t>
            </a:r>
            <a:endParaRPr lang="en-US" sz="1600" dirty="0">
              <a:latin typeface="Calibri" pitchFamily="34" charset="0"/>
              <a:cs typeface="Calibri"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229600" cy="563562"/>
          </a:xfrm>
        </p:spPr>
        <p:txBody>
          <a:bodyPr>
            <a:normAutofit/>
          </a:bodyPr>
          <a:lstStyle/>
          <a:p>
            <a:pPr algn="l"/>
            <a:r>
              <a:rPr lang="en-US" sz="2800" dirty="0">
                <a:latin typeface="Calibri" pitchFamily="34" charset="0"/>
                <a:cs typeface="Calibri" pitchFamily="34" charset="0"/>
              </a:rPr>
              <a:t>Introduction </a:t>
            </a:r>
            <a:r>
              <a:rPr lang="en-US" sz="2800" dirty="0" err="1">
                <a:latin typeface="Calibri" pitchFamily="34" charset="0"/>
                <a:cs typeface="Calibri" pitchFamily="34" charset="0"/>
              </a:rPr>
              <a:t>C</a:t>
            </a:r>
            <a:r>
              <a:rPr lang="en-US" sz="2800" i="1" dirty="0" err="1">
                <a:latin typeface="Calibri" pitchFamily="34" charset="0"/>
                <a:cs typeface="Calibri" pitchFamily="34" charset="0"/>
              </a:rPr>
              <a:t>ontd</a:t>
            </a:r>
            <a:r>
              <a:rPr lang="en-US" sz="2800" dirty="0">
                <a:latin typeface="Calibri" pitchFamily="34" charset="0"/>
                <a:cs typeface="Calibri" pitchFamily="34" charset="0"/>
              </a:rPr>
              <a:t>…</a:t>
            </a:r>
          </a:p>
        </p:txBody>
      </p:sp>
      <p:sp>
        <p:nvSpPr>
          <p:cNvPr id="3" name="Content Placeholder 2"/>
          <p:cNvSpPr>
            <a:spLocks noGrp="1"/>
          </p:cNvSpPr>
          <p:nvPr>
            <p:ph idx="1"/>
          </p:nvPr>
        </p:nvSpPr>
        <p:spPr>
          <a:xfrm>
            <a:off x="228600" y="533400"/>
            <a:ext cx="8686800" cy="6248400"/>
          </a:xfrm>
        </p:spPr>
        <p:txBody>
          <a:bodyPr>
            <a:normAutofit fontScale="92500" lnSpcReduction="20000"/>
          </a:bodyPr>
          <a:lstStyle/>
          <a:p>
            <a:r>
              <a:rPr lang="en-US" sz="1600" dirty="0">
                <a:latin typeface="Calibri" pitchFamily="34" charset="0"/>
                <a:cs typeface="Calibri" pitchFamily="34" charset="0"/>
              </a:rPr>
              <a:t>Process commander leverages the PegaRULES engine to enable organizations to manage complex business processes</a:t>
            </a:r>
          </a:p>
          <a:p>
            <a:endParaRPr lang="en-US" sz="1600" dirty="0">
              <a:latin typeface="Calibri" pitchFamily="34" charset="0"/>
              <a:cs typeface="Calibri" pitchFamily="34" charset="0"/>
            </a:endParaRPr>
          </a:p>
          <a:p>
            <a:r>
              <a:rPr lang="en-US" sz="1600" dirty="0">
                <a:latin typeface="Calibri" pitchFamily="34" charset="0"/>
                <a:cs typeface="Calibri" pitchFamily="34" charset="0"/>
              </a:rPr>
              <a:t>Software requirements to install Pega PRPC (server requirements) </a:t>
            </a:r>
          </a:p>
          <a:p>
            <a:endParaRPr lang="en-US" sz="1600" dirty="0">
              <a:latin typeface="Calibri" pitchFamily="34" charset="0"/>
              <a:cs typeface="Calibri" pitchFamily="34" charset="0"/>
            </a:endParaRPr>
          </a:p>
          <a:p>
            <a:pPr marL="800100" lvl="1" indent="-342900">
              <a:buFont typeface="+mj-lt"/>
              <a:buAutoNum type="arabicPeriod"/>
            </a:pPr>
            <a:r>
              <a:rPr lang="en-US" sz="1400" dirty="0">
                <a:latin typeface="Calibri" pitchFamily="34" charset="0"/>
                <a:cs typeface="Calibri" pitchFamily="34" charset="0"/>
              </a:rPr>
              <a:t>Operating System - Windows or Linux</a:t>
            </a:r>
          </a:p>
          <a:p>
            <a:pPr marL="800100" lvl="1" indent="-342900">
              <a:buFont typeface="+mj-lt"/>
              <a:buAutoNum type="arabicPeriod"/>
            </a:pPr>
            <a:r>
              <a:rPr lang="en-US" sz="1400" dirty="0">
                <a:latin typeface="Calibri" pitchFamily="34" charset="0"/>
                <a:cs typeface="Calibri" pitchFamily="34" charset="0"/>
              </a:rPr>
              <a:t>Java Development Kit (JDK)</a:t>
            </a:r>
          </a:p>
          <a:p>
            <a:pPr marL="800100" lvl="1" indent="-342900">
              <a:buFont typeface="+mj-lt"/>
              <a:buAutoNum type="arabicPeriod"/>
            </a:pPr>
            <a:r>
              <a:rPr lang="en-US" sz="1400" dirty="0">
                <a:latin typeface="Calibri" pitchFamily="34" charset="0"/>
                <a:cs typeface="Calibri" pitchFamily="34" charset="0"/>
              </a:rPr>
              <a:t>Application server - IBM </a:t>
            </a:r>
            <a:r>
              <a:rPr lang="en-US" sz="1400" dirty="0" err="1">
                <a:latin typeface="Calibri" pitchFamily="34" charset="0"/>
                <a:cs typeface="Calibri" pitchFamily="34" charset="0"/>
              </a:rPr>
              <a:t>WebSphere</a:t>
            </a:r>
            <a:r>
              <a:rPr lang="en-US" sz="1400" dirty="0">
                <a:latin typeface="Calibri" pitchFamily="34" charset="0"/>
                <a:cs typeface="Calibri" pitchFamily="34" charset="0"/>
              </a:rPr>
              <a:t> or Oracle </a:t>
            </a:r>
            <a:r>
              <a:rPr lang="en-US" sz="1400" dirty="0" err="1">
                <a:latin typeface="Calibri" pitchFamily="34" charset="0"/>
                <a:cs typeface="Calibri" pitchFamily="34" charset="0"/>
              </a:rPr>
              <a:t>WebLogic</a:t>
            </a:r>
            <a:r>
              <a:rPr lang="en-US" sz="1400" dirty="0">
                <a:latin typeface="Calibri" pitchFamily="34" charset="0"/>
                <a:cs typeface="Calibri" pitchFamily="34" charset="0"/>
              </a:rPr>
              <a:t> or </a:t>
            </a:r>
            <a:r>
              <a:rPr lang="en-US" sz="1400" dirty="0" err="1">
                <a:latin typeface="Calibri" pitchFamily="34" charset="0"/>
                <a:cs typeface="Calibri" pitchFamily="34" charset="0"/>
              </a:rPr>
              <a:t>Jboss</a:t>
            </a:r>
            <a:endParaRPr lang="en-US" sz="1400" dirty="0">
              <a:latin typeface="Calibri" pitchFamily="34" charset="0"/>
              <a:cs typeface="Calibri" pitchFamily="34" charset="0"/>
            </a:endParaRPr>
          </a:p>
          <a:p>
            <a:pPr marL="800100" lvl="1" indent="-342900">
              <a:buFont typeface="+mj-lt"/>
              <a:buAutoNum type="arabicPeriod"/>
            </a:pPr>
            <a:r>
              <a:rPr lang="en-US" sz="1400" dirty="0">
                <a:latin typeface="Calibri" pitchFamily="34" charset="0"/>
                <a:cs typeface="Calibri" pitchFamily="34" charset="0"/>
              </a:rPr>
              <a:t>Relational Database -  Oracle or  DB2 or SQL Server</a:t>
            </a:r>
          </a:p>
          <a:p>
            <a:endParaRPr lang="en-US" sz="1200" dirty="0">
              <a:latin typeface="Calibri" pitchFamily="34" charset="0"/>
              <a:cs typeface="Calibri" pitchFamily="34" charset="0"/>
            </a:endParaRPr>
          </a:p>
          <a:p>
            <a:r>
              <a:rPr lang="en-US" sz="1600" dirty="0">
                <a:latin typeface="Calibri" pitchFamily="34" charset="0"/>
                <a:cs typeface="Calibri" pitchFamily="34" charset="0"/>
              </a:rPr>
              <a:t>PRPC Layers</a:t>
            </a:r>
          </a:p>
          <a:p>
            <a:endParaRPr lang="en-US" sz="1100" dirty="0">
              <a:latin typeface="Calibri" pitchFamily="34" charset="0"/>
              <a:cs typeface="Calibri" pitchFamily="34" charset="0"/>
            </a:endParaRPr>
          </a:p>
          <a:p>
            <a:pPr marL="800100" lvl="1" indent="-342900">
              <a:buFont typeface="+mj-lt"/>
              <a:buAutoNum type="arabicPeriod"/>
            </a:pPr>
            <a:r>
              <a:rPr lang="en-US" sz="1400" dirty="0">
                <a:latin typeface="Calibri" pitchFamily="34" charset="0"/>
                <a:cs typeface="Calibri" pitchFamily="34" charset="0"/>
              </a:rPr>
              <a:t>Process Layer:  Deals with flows which represents business process . In PRPC it  is  a Microsoft  Visio diagram, graphically identifying the tasks (shapes) and connectors (arrows)  that determine how work  objects  are processed . The system stores the Visio diagram in the PegaRULES database with the flow rule, also termed as Process Model</a:t>
            </a:r>
          </a:p>
          <a:p>
            <a:pPr marL="800100" lvl="1" indent="-342900">
              <a:buFont typeface="+mj-lt"/>
              <a:buAutoNum type="arabicPeriod"/>
            </a:pPr>
            <a:r>
              <a:rPr lang="en-US" sz="1400" dirty="0">
                <a:latin typeface="Calibri" pitchFamily="34" charset="0"/>
                <a:cs typeface="Calibri" pitchFamily="34" charset="0"/>
              </a:rPr>
              <a:t>Presentation Layer: indicates Portals, Access groups and Access roles</a:t>
            </a:r>
          </a:p>
          <a:p>
            <a:pPr marL="800100" lvl="1" indent="-342900">
              <a:buFont typeface="+mj-lt"/>
              <a:buAutoNum type="arabicPeriod"/>
            </a:pPr>
            <a:r>
              <a:rPr lang="en-US" sz="1400" dirty="0">
                <a:latin typeface="Calibri" pitchFamily="34" charset="0"/>
                <a:cs typeface="Calibri" pitchFamily="34" charset="0"/>
              </a:rPr>
              <a:t>Business Layer: Specifies the levels of organization (Org, Division, Unit)</a:t>
            </a:r>
          </a:p>
          <a:p>
            <a:pPr marL="800100" lvl="1" indent="-342900">
              <a:buFont typeface="+mj-lt"/>
              <a:buAutoNum type="arabicPeriod"/>
            </a:pPr>
            <a:r>
              <a:rPr lang="en-US" sz="1400" dirty="0">
                <a:latin typeface="Calibri" pitchFamily="34" charset="0"/>
                <a:cs typeface="Calibri" pitchFamily="34" charset="0"/>
              </a:rPr>
              <a:t>Data Layer: Points to Properties (data fields)</a:t>
            </a:r>
          </a:p>
          <a:p>
            <a:pPr marL="800100" lvl="1" indent="-342900">
              <a:buFont typeface="+mj-lt"/>
              <a:buAutoNum type="arabicPeriod"/>
            </a:pPr>
            <a:endParaRPr lang="en-US" sz="1000" dirty="0">
              <a:latin typeface="Calibri" pitchFamily="34" charset="0"/>
              <a:cs typeface="Calibri" pitchFamily="34" charset="0"/>
            </a:endParaRPr>
          </a:p>
          <a:p>
            <a:pPr marL="457200" indent="-342900"/>
            <a:r>
              <a:rPr lang="en-US" sz="1400" i="1" dirty="0">
                <a:latin typeface="Calibri" pitchFamily="34" charset="0"/>
                <a:cs typeface="Calibri" pitchFamily="34" charset="0"/>
              </a:rPr>
              <a:t>Note: Technically there are only two layers viz. Implementation and framework</a:t>
            </a:r>
          </a:p>
          <a:p>
            <a:endParaRPr lang="en-US" sz="900" dirty="0">
              <a:latin typeface="Calibri" pitchFamily="34" charset="0"/>
              <a:cs typeface="Calibri" pitchFamily="34" charset="0"/>
            </a:endParaRPr>
          </a:p>
          <a:p>
            <a:r>
              <a:rPr lang="en-US" sz="1600" dirty="0">
                <a:latin typeface="Calibri" pitchFamily="34" charset="0"/>
                <a:cs typeface="Calibri" pitchFamily="34" charset="0"/>
              </a:rPr>
              <a:t>Application development steps in PRPC</a:t>
            </a:r>
          </a:p>
          <a:p>
            <a:endParaRPr lang="en-US" sz="1600" dirty="0">
              <a:latin typeface="Calibri" pitchFamily="34" charset="0"/>
              <a:cs typeface="Calibri" pitchFamily="34" charset="0"/>
            </a:endParaRPr>
          </a:p>
          <a:p>
            <a:pPr lvl="1"/>
            <a:r>
              <a:rPr lang="en-US" sz="1400" dirty="0">
                <a:latin typeface="Calibri" pitchFamily="34" charset="0"/>
                <a:cs typeface="Calibri" pitchFamily="34" charset="0"/>
              </a:rPr>
              <a:t>Create Application  profile</a:t>
            </a:r>
          </a:p>
          <a:p>
            <a:pPr lvl="1"/>
            <a:r>
              <a:rPr lang="en-US" sz="1400" dirty="0">
                <a:latin typeface="Calibri" pitchFamily="34" charset="0"/>
                <a:cs typeface="Calibri" pitchFamily="34" charset="0"/>
              </a:rPr>
              <a:t>Run Application accelerator- (creates Class Structure and Basic Ruleset, Default Workbasket, Workgroup, Access Group)</a:t>
            </a:r>
          </a:p>
          <a:p>
            <a:pPr lvl="1"/>
            <a:r>
              <a:rPr lang="en-US" sz="1400" dirty="0">
                <a:latin typeface="Calibri" pitchFamily="34" charset="0"/>
                <a:cs typeface="Calibri" pitchFamily="34" charset="0"/>
              </a:rPr>
              <a:t>Build draft flow</a:t>
            </a:r>
          </a:p>
          <a:p>
            <a:pPr lvl="1"/>
            <a:r>
              <a:rPr lang="en-US" sz="1400" dirty="0">
                <a:latin typeface="Calibri" pitchFamily="34" charset="0"/>
                <a:cs typeface="Calibri" pitchFamily="34" charset="0"/>
              </a:rPr>
              <a:t>Build draft UI</a:t>
            </a:r>
          </a:p>
          <a:p>
            <a:pPr lvl="1"/>
            <a:r>
              <a:rPr lang="en-US" sz="1400" dirty="0">
                <a:latin typeface="Calibri" pitchFamily="34" charset="0"/>
                <a:cs typeface="Calibri" pitchFamily="34" charset="0"/>
              </a:rPr>
              <a:t>Complete Primary  Flows  (including  all associate rules)</a:t>
            </a:r>
          </a:p>
          <a:p>
            <a:pPr lvl="1"/>
            <a:r>
              <a:rPr lang="en-US" sz="1400" dirty="0">
                <a:latin typeface="Calibri" pitchFamily="34" charset="0"/>
                <a:cs typeface="Calibri" pitchFamily="34" charset="0"/>
              </a:rPr>
              <a:t>Complete secondary flows (including  all associate rules)</a:t>
            </a:r>
          </a:p>
          <a:p>
            <a:pPr lvl="1"/>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487362"/>
          </a:xfrm>
        </p:spPr>
        <p:txBody>
          <a:bodyPr>
            <a:noAutofit/>
          </a:bodyPr>
          <a:lstStyle/>
          <a:p>
            <a:pPr algn="l"/>
            <a:r>
              <a:rPr lang="en-US" dirty="0">
                <a:latin typeface="Calibri" pitchFamily="34" charset="0"/>
                <a:cs typeface="Calibri" pitchFamily="34" charset="0"/>
              </a:rPr>
              <a:t>PRPC Roles and Portals </a:t>
            </a:r>
          </a:p>
        </p:txBody>
      </p:sp>
      <p:sp>
        <p:nvSpPr>
          <p:cNvPr id="3" name="Content Placeholder 2"/>
          <p:cNvSpPr>
            <a:spLocks noGrp="1"/>
          </p:cNvSpPr>
          <p:nvPr>
            <p:ph idx="1"/>
          </p:nvPr>
        </p:nvSpPr>
        <p:spPr>
          <a:xfrm>
            <a:off x="0" y="685800"/>
            <a:ext cx="9144000" cy="6324600"/>
          </a:xfrm>
        </p:spPr>
        <p:txBody>
          <a:bodyPr>
            <a:noAutofit/>
          </a:bodyPr>
          <a:lstStyle/>
          <a:p>
            <a:pPr>
              <a:buNone/>
            </a:pPr>
            <a:r>
              <a:rPr lang="en-US" sz="1600" b="1" dirty="0">
                <a:latin typeface="Calibri" pitchFamily="34" charset="0"/>
                <a:cs typeface="Calibri" pitchFamily="34" charset="0"/>
              </a:rPr>
              <a:t>Roles</a:t>
            </a:r>
          </a:p>
          <a:p>
            <a:pPr>
              <a:buNone/>
            </a:pPr>
            <a:endParaRPr lang="en-US" sz="1400" b="1" dirty="0">
              <a:latin typeface="Calibri" pitchFamily="34" charset="0"/>
              <a:cs typeface="Calibri" pitchFamily="34" charset="0"/>
            </a:endParaRPr>
          </a:p>
          <a:p>
            <a:pPr>
              <a:spcBef>
                <a:spcPts val="0"/>
              </a:spcBef>
              <a:spcAft>
                <a:spcPts val="600"/>
              </a:spcAft>
              <a:buNone/>
            </a:pPr>
            <a:r>
              <a:rPr lang="en-US" sz="1400" dirty="0">
                <a:latin typeface="Calibri" pitchFamily="34" charset="0"/>
                <a:cs typeface="Calibri" pitchFamily="34" charset="0"/>
              </a:rPr>
              <a:t>Roles define implementation team and end user responsibilities. There are four primary PRPC project roles.</a:t>
            </a:r>
          </a:p>
          <a:p>
            <a:pPr>
              <a:spcBef>
                <a:spcPts val="0"/>
              </a:spcBef>
              <a:spcAft>
                <a:spcPts val="600"/>
              </a:spcAft>
              <a:buNone/>
            </a:pPr>
            <a:endParaRPr lang="en-US" sz="1400" dirty="0">
              <a:latin typeface="Calibri" pitchFamily="34" charset="0"/>
              <a:cs typeface="Calibri" pitchFamily="34" charset="0"/>
            </a:endParaRPr>
          </a:p>
          <a:p>
            <a:pPr marL="514350" indent="-514350">
              <a:spcBef>
                <a:spcPts val="0"/>
              </a:spcBef>
              <a:spcAft>
                <a:spcPts val="600"/>
              </a:spcAft>
              <a:buFont typeface="+mj-lt"/>
              <a:buAutoNum type="arabicPeriod"/>
            </a:pPr>
            <a:r>
              <a:rPr lang="en-US" sz="1400" b="1" dirty="0">
                <a:latin typeface="Calibri" pitchFamily="34" charset="0"/>
                <a:cs typeface="Calibri" pitchFamily="34" charset="0"/>
              </a:rPr>
              <a:t>Work Users</a:t>
            </a:r>
            <a:r>
              <a:rPr lang="en-US" sz="1400" dirty="0">
                <a:latin typeface="Calibri" pitchFamily="34" charset="0"/>
                <a:cs typeface="Calibri" pitchFamily="34" charset="0"/>
              </a:rPr>
              <a:t>, also known as end users, are the primary users of the PRPC applications we build. They create and resolve work. Claims adjusters and customer service representatives are work users.</a:t>
            </a:r>
          </a:p>
          <a:p>
            <a:pPr marL="514350" indent="-514350">
              <a:spcBef>
                <a:spcPts val="0"/>
              </a:spcBef>
              <a:spcAft>
                <a:spcPts val="600"/>
              </a:spcAft>
              <a:buFont typeface="+mj-lt"/>
              <a:buAutoNum type="arabicPeriod"/>
            </a:pPr>
            <a:r>
              <a:rPr lang="en-US" sz="1400" b="1" dirty="0">
                <a:latin typeface="Calibri" pitchFamily="34" charset="0"/>
                <a:cs typeface="Calibri" pitchFamily="34" charset="0"/>
              </a:rPr>
              <a:t>Work Managers </a:t>
            </a:r>
            <a:r>
              <a:rPr lang="en-US" sz="1400" dirty="0">
                <a:latin typeface="Calibri" pitchFamily="34" charset="0"/>
                <a:cs typeface="Calibri" pitchFamily="34" charset="0"/>
              </a:rPr>
              <a:t>manage the work users, and typically do everything the work users do plus monitor activity and  reporting data through our applications. Call center managers are work managers.</a:t>
            </a:r>
          </a:p>
          <a:p>
            <a:pPr marL="514350" indent="-514350">
              <a:spcBef>
                <a:spcPts val="0"/>
              </a:spcBef>
              <a:spcAft>
                <a:spcPts val="600"/>
              </a:spcAft>
              <a:buFont typeface="+mj-lt"/>
              <a:buAutoNum type="arabicPeriod"/>
            </a:pPr>
            <a:r>
              <a:rPr lang="en-US" sz="1400" b="1" dirty="0">
                <a:latin typeface="Calibri" pitchFamily="34" charset="0"/>
                <a:cs typeface="Calibri" pitchFamily="34" charset="0"/>
              </a:rPr>
              <a:t>Business Architects </a:t>
            </a:r>
            <a:r>
              <a:rPr lang="en-US" sz="1400" dirty="0">
                <a:latin typeface="Calibri" pitchFamily="34" charset="0"/>
                <a:cs typeface="Calibri" pitchFamily="34" charset="0"/>
              </a:rPr>
              <a:t>are responsible for capturing business objectives, defining business processes, creating and managing business rules. They are sometimes called business analysts or system analysts.</a:t>
            </a:r>
          </a:p>
          <a:p>
            <a:pPr marL="514350" indent="-514350">
              <a:spcBef>
                <a:spcPts val="0"/>
              </a:spcBef>
              <a:spcAft>
                <a:spcPts val="600"/>
              </a:spcAft>
              <a:buFont typeface="+mj-lt"/>
              <a:buAutoNum type="arabicPeriod"/>
            </a:pPr>
            <a:r>
              <a:rPr lang="en-US" sz="1400" b="1" dirty="0">
                <a:latin typeface="Calibri" pitchFamily="34" charset="0"/>
                <a:cs typeface="Calibri" pitchFamily="34" charset="0"/>
              </a:rPr>
              <a:t>System Architects </a:t>
            </a:r>
            <a:r>
              <a:rPr lang="en-US" sz="1400" dirty="0">
                <a:latin typeface="Calibri" pitchFamily="34" charset="0"/>
                <a:cs typeface="Calibri" pitchFamily="34" charset="0"/>
              </a:rPr>
              <a:t>are responsible for implementing our systems based on the requirements defined by the business architects. They are sometimes called developers.</a:t>
            </a:r>
          </a:p>
          <a:p>
            <a:pPr>
              <a:buNone/>
            </a:pPr>
            <a:endParaRPr lang="en-US" sz="700" b="1" dirty="0">
              <a:latin typeface="Calibri" pitchFamily="34" charset="0"/>
              <a:cs typeface="Calibri" pitchFamily="34" charset="0"/>
            </a:endParaRPr>
          </a:p>
          <a:p>
            <a:pPr>
              <a:buNone/>
            </a:pPr>
            <a:r>
              <a:rPr lang="en-US" sz="1600" b="1" dirty="0">
                <a:latin typeface="Calibri" pitchFamily="34" charset="0"/>
                <a:cs typeface="Calibri" pitchFamily="34" charset="0"/>
              </a:rPr>
              <a:t>Portals</a:t>
            </a:r>
          </a:p>
          <a:p>
            <a:pPr>
              <a:buNone/>
            </a:pPr>
            <a:endParaRPr lang="en-US" sz="1400" b="1" dirty="0">
              <a:latin typeface="Calibri" pitchFamily="34" charset="0"/>
              <a:cs typeface="Calibri" pitchFamily="34" charset="0"/>
            </a:endParaRPr>
          </a:p>
          <a:p>
            <a:pPr>
              <a:spcBef>
                <a:spcPts val="0"/>
              </a:spcBef>
              <a:spcAft>
                <a:spcPts val="600"/>
              </a:spcAft>
              <a:buNone/>
            </a:pPr>
            <a:r>
              <a:rPr lang="en-US" sz="1400" dirty="0">
                <a:latin typeface="Calibri" pitchFamily="34" charset="0"/>
                <a:cs typeface="Calibri" pitchFamily="34" charset="0"/>
              </a:rPr>
              <a:t>PRPC portals provide a role-based user interface to allow operators to do the things they need to do. There are four standard PRPC portals:</a:t>
            </a:r>
          </a:p>
          <a:p>
            <a:pPr marL="514350" indent="-514350">
              <a:spcBef>
                <a:spcPts val="0"/>
              </a:spcBef>
              <a:spcAft>
                <a:spcPts val="600"/>
              </a:spcAft>
              <a:buFont typeface="+mj-lt"/>
              <a:buAutoNum type="arabicPeriod"/>
            </a:pPr>
            <a:r>
              <a:rPr lang="en-US" sz="1400" dirty="0">
                <a:latin typeface="Calibri" pitchFamily="34" charset="0"/>
                <a:cs typeface="Calibri" pitchFamily="34" charset="0"/>
              </a:rPr>
              <a:t> The </a:t>
            </a:r>
            <a:r>
              <a:rPr lang="en-US" sz="1400" b="1" dirty="0">
                <a:latin typeface="Calibri" pitchFamily="34" charset="0"/>
                <a:cs typeface="Calibri" pitchFamily="34" charset="0"/>
              </a:rPr>
              <a:t>Case Worker portal </a:t>
            </a:r>
            <a:r>
              <a:rPr lang="en-US" sz="1400" dirty="0">
                <a:latin typeface="Calibri" pitchFamily="34" charset="0"/>
                <a:cs typeface="Calibri" pitchFamily="34" charset="0"/>
              </a:rPr>
              <a:t>allows work users to enter, update, and resolve work items and cases.</a:t>
            </a:r>
          </a:p>
          <a:p>
            <a:pPr marL="514350" indent="-514350">
              <a:spcBef>
                <a:spcPts val="0"/>
              </a:spcBef>
              <a:spcAft>
                <a:spcPts val="600"/>
              </a:spcAft>
              <a:buFont typeface="+mj-lt"/>
              <a:buAutoNum type="arabicPeriod"/>
            </a:pPr>
            <a:r>
              <a:rPr lang="en-US" sz="1400" dirty="0">
                <a:latin typeface="Calibri" pitchFamily="34" charset="0"/>
                <a:cs typeface="Calibri" pitchFamily="34" charset="0"/>
              </a:rPr>
              <a:t> The </a:t>
            </a:r>
            <a:r>
              <a:rPr lang="en-US" sz="1400" b="1" dirty="0">
                <a:latin typeface="Calibri" pitchFamily="34" charset="0"/>
                <a:cs typeface="Calibri" pitchFamily="34" charset="0"/>
              </a:rPr>
              <a:t>Case Manager portal </a:t>
            </a:r>
            <a:r>
              <a:rPr lang="en-US" sz="1400" dirty="0">
                <a:latin typeface="Calibri" pitchFamily="34" charset="0"/>
                <a:cs typeface="Calibri" pitchFamily="34" charset="0"/>
              </a:rPr>
              <a:t>allows managers to view the system-maintained list of work assignments.</a:t>
            </a:r>
          </a:p>
          <a:p>
            <a:pPr marL="514350" indent="-514350">
              <a:spcBef>
                <a:spcPts val="0"/>
              </a:spcBef>
              <a:spcAft>
                <a:spcPts val="600"/>
              </a:spcAft>
              <a:buFont typeface="+mj-lt"/>
              <a:buAutoNum type="arabicPeriod"/>
            </a:pPr>
            <a:r>
              <a:rPr lang="en-US" sz="1400" dirty="0">
                <a:latin typeface="Calibri" pitchFamily="34" charset="0"/>
                <a:cs typeface="Calibri" pitchFamily="34" charset="0"/>
              </a:rPr>
              <a:t>The </a:t>
            </a:r>
            <a:r>
              <a:rPr lang="en-US" sz="1400" b="1" dirty="0">
                <a:latin typeface="Calibri" pitchFamily="34" charset="0"/>
                <a:cs typeface="Calibri" pitchFamily="34" charset="0"/>
              </a:rPr>
              <a:t>Business Analyst portal </a:t>
            </a:r>
            <a:r>
              <a:rPr lang="en-US" sz="1400" dirty="0">
                <a:latin typeface="Calibri" pitchFamily="34" charset="0"/>
                <a:cs typeface="Calibri" pitchFamily="34" charset="0"/>
              </a:rPr>
              <a:t>allows business architects and business analysts to define the high-level processes that must be resolved.</a:t>
            </a:r>
          </a:p>
          <a:p>
            <a:pPr marL="514350" indent="-514350">
              <a:spcBef>
                <a:spcPts val="0"/>
              </a:spcBef>
              <a:spcAft>
                <a:spcPts val="600"/>
              </a:spcAft>
              <a:buFont typeface="+mj-lt"/>
              <a:buAutoNum type="arabicPeriod"/>
            </a:pPr>
            <a:r>
              <a:rPr lang="en-US" sz="1400" dirty="0">
                <a:latin typeface="Calibri" pitchFamily="34" charset="0"/>
                <a:cs typeface="Calibri" pitchFamily="34" charset="0"/>
              </a:rPr>
              <a:t> </a:t>
            </a:r>
            <a:r>
              <a:rPr lang="en-US" sz="1400" b="1" dirty="0">
                <a:latin typeface="Calibri" pitchFamily="34" charset="0"/>
                <a:cs typeface="Calibri" pitchFamily="34" charset="0"/>
              </a:rPr>
              <a:t>Designer Studio </a:t>
            </a:r>
            <a:r>
              <a:rPr lang="en-US" sz="1400" dirty="0">
                <a:latin typeface="Calibri" pitchFamily="34" charset="0"/>
                <a:cs typeface="Calibri" pitchFamily="34" charset="0"/>
              </a:rPr>
              <a:t>allows system architects to build the application's data, logic, UI and process rules.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31838"/>
          </a:xfrm>
        </p:spPr>
        <p:txBody>
          <a:bodyPr>
            <a:normAutofit/>
          </a:bodyPr>
          <a:lstStyle/>
          <a:p>
            <a:pPr algn="l"/>
            <a:r>
              <a:rPr lang="en-US" sz="2800" dirty="0">
                <a:latin typeface="Calibri" pitchFamily="34" charset="0"/>
                <a:cs typeface="Calibri" pitchFamily="34" charset="0"/>
              </a:rPr>
              <a:t>Authentication and Authorization</a:t>
            </a:r>
          </a:p>
        </p:txBody>
      </p:sp>
      <p:sp>
        <p:nvSpPr>
          <p:cNvPr id="3" name="Content Placeholder 2"/>
          <p:cNvSpPr>
            <a:spLocks noGrp="1"/>
          </p:cNvSpPr>
          <p:nvPr>
            <p:ph idx="1"/>
          </p:nvPr>
        </p:nvSpPr>
        <p:spPr>
          <a:xfrm>
            <a:off x="228600" y="838201"/>
            <a:ext cx="8229600" cy="4114800"/>
          </a:xfrm>
        </p:spPr>
        <p:txBody>
          <a:bodyPr>
            <a:normAutofit/>
          </a:bodyPr>
          <a:lstStyle/>
          <a:p>
            <a:r>
              <a:rPr lang="en-US" sz="1600" b="1" dirty="0">
                <a:latin typeface="Calibri" pitchFamily="34" charset="0"/>
                <a:cs typeface="Calibri" pitchFamily="34" charset="0"/>
              </a:rPr>
              <a:t>Authentication</a:t>
            </a:r>
            <a:r>
              <a:rPr lang="en-US" sz="1600" dirty="0">
                <a:latin typeface="Calibri" pitchFamily="34" charset="0"/>
                <a:cs typeface="Calibri" pitchFamily="34" charset="0"/>
              </a:rPr>
              <a:t> is the process of determining the identity of a user</a:t>
            </a:r>
          </a:p>
          <a:p>
            <a:pPr>
              <a:buFont typeface="Arial" pitchFamily="34" charset="0"/>
              <a:buChar char="•"/>
            </a:pPr>
            <a:r>
              <a:rPr lang="en-US" sz="1400" dirty="0">
                <a:latin typeface="Calibri" pitchFamily="34" charset="0"/>
                <a:cs typeface="Calibri" pitchFamily="34" charset="0"/>
              </a:rPr>
              <a:t>Process Commander authenticates users by matching submitted user names and passwords to those that are stored in Operator ID instances</a:t>
            </a:r>
          </a:p>
          <a:p>
            <a:pPr>
              <a:buFont typeface="Arial" pitchFamily="34" charset="0"/>
              <a:buChar char="•"/>
            </a:pPr>
            <a:r>
              <a:rPr lang="en-US" sz="1400" dirty="0">
                <a:latin typeface="Calibri" pitchFamily="34" charset="0"/>
                <a:cs typeface="Calibri" pitchFamily="34" charset="0"/>
              </a:rPr>
              <a:t>Usually PRPC leverages single sign on (SSO) system for authentication of a user</a:t>
            </a:r>
          </a:p>
          <a:p>
            <a:pPr>
              <a:buFont typeface="Arial" pitchFamily="34" charset="0"/>
              <a:buChar char="•"/>
            </a:pPr>
            <a:r>
              <a:rPr lang="en-US" sz="1400" dirty="0">
                <a:latin typeface="Calibri" pitchFamily="34" charset="0"/>
                <a:cs typeface="Calibri" pitchFamily="34" charset="0"/>
              </a:rPr>
              <a:t>SSO system allow a single username and password to be used for different web applications</a:t>
            </a:r>
          </a:p>
          <a:p>
            <a:pPr>
              <a:buNone/>
            </a:pPr>
            <a:endParaRPr lang="en-US" sz="1600" dirty="0">
              <a:latin typeface="Calibri" pitchFamily="34" charset="0"/>
              <a:cs typeface="Calibri" pitchFamily="34" charset="0"/>
            </a:endParaRPr>
          </a:p>
          <a:p>
            <a:r>
              <a:rPr lang="en-US" sz="1600" b="1" dirty="0">
                <a:latin typeface="Calibri" pitchFamily="34" charset="0"/>
                <a:cs typeface="Calibri" pitchFamily="34" charset="0"/>
              </a:rPr>
              <a:t>Authorization</a:t>
            </a:r>
            <a:r>
              <a:rPr lang="en-US" sz="1600" dirty="0">
                <a:latin typeface="Calibri" pitchFamily="34" charset="0"/>
                <a:cs typeface="Calibri" pitchFamily="34" charset="0"/>
              </a:rPr>
              <a:t> determines what you can perform/access.</a:t>
            </a:r>
          </a:p>
          <a:p>
            <a:pPr>
              <a:buFont typeface="Arial" pitchFamily="34" charset="0"/>
              <a:buChar char="•"/>
            </a:pPr>
            <a:r>
              <a:rPr lang="en-US" sz="1400" dirty="0">
                <a:latin typeface="Calibri" pitchFamily="34" charset="0"/>
                <a:cs typeface="Calibri" pitchFamily="34" charset="0"/>
              </a:rPr>
              <a:t>Following elements are associated with PRPC authorization security model</a:t>
            </a:r>
          </a:p>
          <a:p>
            <a:pPr lvl="1"/>
            <a:r>
              <a:rPr lang="en-US" sz="1400" dirty="0">
                <a:latin typeface="Calibri" pitchFamily="34" charset="0"/>
                <a:cs typeface="Calibri" pitchFamily="34" charset="0"/>
              </a:rPr>
              <a:t>Organization and Division</a:t>
            </a:r>
          </a:p>
          <a:p>
            <a:pPr lvl="1"/>
            <a:r>
              <a:rPr lang="en-US" sz="1400" dirty="0">
                <a:latin typeface="Calibri" pitchFamily="34" charset="0"/>
                <a:cs typeface="Calibri" pitchFamily="34" charset="0"/>
              </a:rPr>
              <a:t>Operator</a:t>
            </a:r>
          </a:p>
          <a:p>
            <a:pPr lvl="1"/>
            <a:r>
              <a:rPr lang="en-US" sz="1400" dirty="0">
                <a:latin typeface="Calibri" pitchFamily="34" charset="0"/>
                <a:cs typeface="Calibri" pitchFamily="34" charset="0"/>
              </a:rPr>
              <a:t>Access Group</a:t>
            </a:r>
          </a:p>
          <a:p>
            <a:pPr lvl="1"/>
            <a:r>
              <a:rPr lang="en-US" sz="1400" dirty="0">
                <a:latin typeface="Calibri" pitchFamily="34" charset="0"/>
                <a:cs typeface="Calibri" pitchFamily="34" charset="0"/>
              </a:rPr>
              <a:t>Rulesets</a:t>
            </a:r>
          </a:p>
          <a:p>
            <a:pPr lvl="1"/>
            <a:r>
              <a:rPr lang="en-US" sz="1400" dirty="0">
                <a:latin typeface="Calibri" pitchFamily="34" charset="0"/>
                <a:cs typeface="Calibri" pitchFamily="34" charset="0"/>
              </a:rPr>
              <a:t>Access Role</a:t>
            </a:r>
          </a:p>
          <a:p>
            <a:pPr lvl="1"/>
            <a:r>
              <a:rPr lang="en-US" sz="1400" dirty="0">
                <a:latin typeface="Calibri" pitchFamily="34" charset="0"/>
                <a:cs typeface="Calibri" pitchFamily="34" charset="0"/>
              </a:rPr>
              <a:t>Privilege</a:t>
            </a:r>
          </a:p>
          <a:p>
            <a:pPr lvl="1"/>
            <a:r>
              <a:rPr lang="en-US" sz="1400" dirty="0">
                <a:latin typeface="Calibri" pitchFamily="34" charset="0"/>
                <a:cs typeface="Calibri" pitchFamily="34" charset="0"/>
              </a:rPr>
              <a:t>Application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229600" cy="533400"/>
          </a:xfrm>
        </p:spPr>
        <p:txBody>
          <a:bodyPr>
            <a:normAutofit/>
          </a:bodyPr>
          <a:lstStyle/>
          <a:p>
            <a:pPr algn="l"/>
            <a:r>
              <a:rPr lang="en-US" sz="2800" dirty="0">
                <a:latin typeface="Calibri" pitchFamily="34" charset="0"/>
                <a:cs typeface="Calibri" pitchFamily="34" charset="0"/>
              </a:rPr>
              <a:t>Assignment, SLA and Urgency</a:t>
            </a:r>
          </a:p>
        </p:txBody>
      </p:sp>
      <p:sp>
        <p:nvSpPr>
          <p:cNvPr id="3" name="Content Placeholder 2"/>
          <p:cNvSpPr>
            <a:spLocks noGrp="1"/>
          </p:cNvSpPr>
          <p:nvPr>
            <p:ph idx="1"/>
          </p:nvPr>
        </p:nvSpPr>
        <p:spPr>
          <a:xfrm>
            <a:off x="152400" y="533400"/>
            <a:ext cx="8915400" cy="6019800"/>
          </a:xfrm>
        </p:spPr>
        <p:txBody>
          <a:bodyPr>
            <a:normAutofit fontScale="92500" lnSpcReduction="10000"/>
          </a:bodyPr>
          <a:lstStyle/>
          <a:p>
            <a:pPr>
              <a:buNone/>
            </a:pPr>
            <a:r>
              <a:rPr lang="en-US" sz="1700" b="1" dirty="0">
                <a:latin typeface="Calibri" pitchFamily="34" charset="0"/>
                <a:cs typeface="Calibri" pitchFamily="34" charset="0"/>
              </a:rPr>
              <a:t>Assignment:</a:t>
            </a:r>
          </a:p>
          <a:p>
            <a:pPr lvl="1"/>
            <a:r>
              <a:rPr lang="en-US" sz="1500" dirty="0">
                <a:latin typeface="Calibri" pitchFamily="34" charset="0"/>
                <a:cs typeface="Calibri" pitchFamily="34" charset="0"/>
              </a:rPr>
              <a:t>Assignments are records of a temporary condition of an open work item within an execution flow. The condition requires</a:t>
            </a:r>
          </a:p>
          <a:p>
            <a:pPr lvl="1"/>
            <a:r>
              <a:rPr lang="en-US" sz="1500" dirty="0">
                <a:latin typeface="Calibri" pitchFamily="34" charset="0"/>
                <a:cs typeface="Calibri" pitchFamily="34" charset="0"/>
              </a:rPr>
              <a:t>A user or an external system to act on a work item for it to progress.</a:t>
            </a:r>
          </a:p>
          <a:p>
            <a:pPr lvl="1"/>
            <a:r>
              <a:rPr lang="en-US" sz="1500" dirty="0">
                <a:latin typeface="Calibri" pitchFamily="34" charset="0"/>
                <a:cs typeface="Calibri" pitchFamily="34" charset="0"/>
              </a:rPr>
              <a:t>System performs the following processing when work item reaches the assignment shape in real time</a:t>
            </a:r>
          </a:p>
          <a:p>
            <a:pPr lvl="2">
              <a:buFont typeface="+mj-lt"/>
              <a:buAutoNum type="arabicPeriod"/>
            </a:pPr>
            <a:r>
              <a:rPr lang="en-US" sz="1400" dirty="0">
                <a:latin typeface="Calibri" pitchFamily="34" charset="0"/>
                <a:cs typeface="Calibri" pitchFamily="34" charset="0"/>
              </a:rPr>
              <a:t>Computes the goal time and destination time based on the current time and service level rule (if any)</a:t>
            </a:r>
          </a:p>
          <a:p>
            <a:pPr lvl="2">
              <a:buFont typeface="+mj-lt"/>
              <a:buAutoNum type="arabicPeriod"/>
            </a:pPr>
            <a:r>
              <a:rPr lang="en-US" sz="1400" dirty="0">
                <a:latin typeface="Calibri" pitchFamily="34" charset="0"/>
                <a:cs typeface="Calibri" pitchFamily="34" charset="0"/>
              </a:rPr>
              <a:t>Identifies any skills required or request for routing</a:t>
            </a:r>
          </a:p>
          <a:p>
            <a:pPr lvl="2">
              <a:buFont typeface="+mj-lt"/>
              <a:buAutoNum type="arabicPeriod"/>
            </a:pPr>
            <a:r>
              <a:rPr lang="en-US" sz="1400" dirty="0">
                <a:latin typeface="Calibri" pitchFamily="34" charset="0"/>
                <a:cs typeface="Calibri" pitchFamily="34" charset="0"/>
              </a:rPr>
              <a:t>Calls the Router Activity (if any) or decision tree to determine the workbasket or </a:t>
            </a:r>
            <a:r>
              <a:rPr lang="en-US" sz="1400" dirty="0" err="1">
                <a:latin typeface="Calibri" pitchFamily="34" charset="0"/>
                <a:cs typeface="Calibri" pitchFamily="34" charset="0"/>
              </a:rPr>
              <a:t>worklist</a:t>
            </a:r>
            <a:r>
              <a:rPr lang="en-US" sz="1400" dirty="0">
                <a:latin typeface="Calibri" pitchFamily="34" charset="0"/>
                <a:cs typeface="Calibri" pitchFamily="34" charset="0"/>
              </a:rPr>
              <a:t> that is to receive the assignment.</a:t>
            </a:r>
          </a:p>
          <a:p>
            <a:pPr lvl="2">
              <a:buFont typeface="+mj-lt"/>
              <a:buAutoNum type="arabicPeriod"/>
            </a:pPr>
            <a:r>
              <a:rPr lang="en-US" sz="1400" dirty="0">
                <a:latin typeface="Calibri" pitchFamily="34" charset="0"/>
                <a:cs typeface="Calibri" pitchFamily="34" charset="0"/>
              </a:rPr>
              <a:t>Saves the Assign-Workbasket, Assign-</a:t>
            </a:r>
            <a:r>
              <a:rPr lang="en-US" sz="1400" dirty="0" err="1">
                <a:latin typeface="Calibri" pitchFamily="34" charset="0"/>
                <a:cs typeface="Calibri" pitchFamily="34" charset="0"/>
              </a:rPr>
              <a:t>Worklist</a:t>
            </a:r>
            <a:r>
              <a:rPr lang="en-US" sz="1400" dirty="0">
                <a:latin typeface="Calibri" pitchFamily="34" charset="0"/>
                <a:cs typeface="Calibri" pitchFamily="34" charset="0"/>
              </a:rPr>
              <a:t>  (or other Assign-Class) instance.</a:t>
            </a:r>
          </a:p>
          <a:p>
            <a:pPr lvl="2">
              <a:buFont typeface="+mj-lt"/>
              <a:buAutoNum type="arabicPeriod"/>
            </a:pPr>
            <a:r>
              <a:rPr lang="en-US" sz="1400" dirty="0">
                <a:latin typeface="Calibri" pitchFamily="34" charset="0"/>
                <a:cs typeface="Calibri" pitchFamily="34" charset="0"/>
              </a:rPr>
              <a:t>Calls the notify activity (if any) to send out the Email notification</a:t>
            </a:r>
          </a:p>
          <a:p>
            <a:pPr>
              <a:buNone/>
            </a:pPr>
            <a:endParaRPr lang="en-US" sz="1600" b="1" dirty="0">
              <a:latin typeface="Calibri" pitchFamily="34" charset="0"/>
              <a:cs typeface="Calibri" pitchFamily="34" charset="0"/>
            </a:endParaRPr>
          </a:p>
          <a:p>
            <a:pPr>
              <a:buNone/>
            </a:pPr>
            <a:r>
              <a:rPr lang="en-US" sz="1600" b="1" dirty="0">
                <a:latin typeface="Calibri" pitchFamily="34" charset="0"/>
                <a:cs typeface="Calibri" pitchFamily="34" charset="0"/>
              </a:rPr>
              <a:t>Service  Level Rule (SLA) :</a:t>
            </a:r>
          </a:p>
          <a:p>
            <a:pPr lvl="1"/>
            <a:r>
              <a:rPr lang="en-US" sz="1500" dirty="0">
                <a:latin typeface="Calibri" pitchFamily="34" charset="0"/>
                <a:cs typeface="Calibri" pitchFamily="34" charset="0"/>
              </a:rPr>
              <a:t>A service level rule defines one to three time intervals, known as goals, deadlines, and late intervals, that indicate the expected or targeted turnaround time for an assignment, or time-to-resolve for a work item. These provide metrics or standards for the business process.</a:t>
            </a:r>
          </a:p>
          <a:p>
            <a:pPr lvl="1"/>
            <a:r>
              <a:rPr lang="en-US" sz="1500" dirty="0">
                <a:latin typeface="Calibri" pitchFamily="34" charset="0"/>
                <a:cs typeface="Calibri" pitchFamily="34" charset="0"/>
              </a:rPr>
              <a:t>Service level rules can be associated with a work object or an assignment. When the time interval defined by the service level is reached without the assignment being performed (or the work object becoming resolved), escalation occurs.</a:t>
            </a:r>
          </a:p>
          <a:p>
            <a:pPr lvl="1"/>
            <a:r>
              <a:rPr lang="en-US" sz="1500" dirty="0">
                <a:latin typeface="Calibri" pitchFamily="34" charset="0"/>
                <a:cs typeface="Calibri" pitchFamily="34" charset="0"/>
              </a:rPr>
              <a:t>Escalation can change the urgency value of the assignment or work object, send it to someone else, send an alert or e-mail message, cancel the work, or initiate other processing</a:t>
            </a:r>
          </a:p>
          <a:p>
            <a:pPr>
              <a:buNone/>
            </a:pPr>
            <a:endParaRPr lang="en-US" sz="1600" b="1" dirty="0">
              <a:latin typeface="Calibri" pitchFamily="34" charset="0"/>
              <a:cs typeface="Calibri" pitchFamily="34" charset="0"/>
            </a:endParaRPr>
          </a:p>
          <a:p>
            <a:pPr>
              <a:buNone/>
            </a:pPr>
            <a:r>
              <a:rPr lang="en-US" sz="1600" b="1" dirty="0">
                <a:latin typeface="Calibri" pitchFamily="34" charset="0"/>
                <a:cs typeface="Calibri" pitchFamily="34" charset="0"/>
              </a:rPr>
              <a:t>Urgency :</a:t>
            </a:r>
          </a:p>
          <a:p>
            <a:pPr lvl="1"/>
            <a:r>
              <a:rPr lang="en-US" sz="1500" dirty="0">
                <a:latin typeface="Calibri" pitchFamily="34" charset="0"/>
                <a:cs typeface="Calibri" pitchFamily="34" charset="0"/>
              </a:rPr>
              <a:t> It is a numeric value used for indicating priority of work to be performed, both for automated tasks and assignments requiring user interactions</a:t>
            </a:r>
          </a:p>
          <a:p>
            <a:pPr lvl="1"/>
            <a:r>
              <a:rPr lang="en-US" sz="1500" dirty="0">
                <a:latin typeface="Calibri" pitchFamily="34" charset="0"/>
                <a:cs typeface="Calibri" pitchFamily="34" charset="0"/>
              </a:rPr>
              <a:t>The urgency of an assignment is a value between 0 and 100 that defines the importance (priority) of promptly completing and resolving the assignment</a:t>
            </a:r>
          </a:p>
          <a:p>
            <a:pPr lvl="1">
              <a:buFont typeface="+mj-lt"/>
              <a:buAutoNum type="arabicPeriod"/>
            </a:pPr>
            <a:endParaRPr lang="en-US" sz="1400" dirty="0">
              <a:latin typeface="Calibri" pitchFamily="34" charset="0"/>
              <a:cs typeface="Calibri" pitchFamily="34" charset="0"/>
            </a:endParaRPr>
          </a:p>
          <a:p>
            <a:pPr>
              <a:buNone/>
            </a:pPr>
            <a:endParaRPr lang="en-US" sz="1800" dirty="0">
              <a:latin typeface="Calibri" pitchFamily="34" charset="0"/>
              <a:cs typeface="Calibri"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2"/>
            <a:ext cx="8229600" cy="808038"/>
          </a:xfrm>
        </p:spPr>
        <p:txBody>
          <a:bodyPr>
            <a:normAutofit/>
          </a:bodyPr>
          <a:lstStyle/>
          <a:p>
            <a:pPr algn="l"/>
            <a:r>
              <a:rPr lang="en-US" sz="2800" dirty="0">
                <a:latin typeface="Calibri" pitchFamily="34" charset="0"/>
                <a:cs typeface="Calibri" pitchFamily="34" charset="0"/>
              </a:rPr>
              <a:t>Routing &amp; Skill Rules</a:t>
            </a:r>
          </a:p>
        </p:txBody>
      </p:sp>
      <p:sp>
        <p:nvSpPr>
          <p:cNvPr id="3" name="Content Placeholder 2"/>
          <p:cNvSpPr>
            <a:spLocks noGrp="1"/>
          </p:cNvSpPr>
          <p:nvPr>
            <p:ph idx="1"/>
          </p:nvPr>
        </p:nvSpPr>
        <p:spPr>
          <a:xfrm>
            <a:off x="304800" y="960437"/>
            <a:ext cx="8229600" cy="4525963"/>
          </a:xfrm>
        </p:spPr>
        <p:txBody>
          <a:bodyPr>
            <a:normAutofit/>
          </a:bodyPr>
          <a:lstStyle/>
          <a:p>
            <a:r>
              <a:rPr lang="en-US" sz="1600" b="1" dirty="0">
                <a:latin typeface="Calibri" pitchFamily="34" charset="0"/>
                <a:cs typeface="Calibri" pitchFamily="34" charset="0"/>
              </a:rPr>
              <a:t>Routing-</a:t>
            </a:r>
            <a:r>
              <a:rPr lang="en-US" sz="1600" dirty="0">
                <a:latin typeface="Calibri" pitchFamily="34" charset="0"/>
                <a:cs typeface="Calibri" pitchFamily="34" charset="0"/>
              </a:rPr>
              <a:t> When Router Activity is referenced in a flow rule, a router that computes or derives a workbasket or operator id name and adds the new assignment to the workbasket or operator (user's </a:t>
            </a:r>
            <a:r>
              <a:rPr lang="en-US" sz="1600" dirty="0" err="1">
                <a:latin typeface="Calibri" pitchFamily="34" charset="0"/>
                <a:cs typeface="Calibri" pitchFamily="34" charset="0"/>
              </a:rPr>
              <a:t>worklist</a:t>
            </a:r>
            <a:r>
              <a:rPr lang="en-US" sz="1600" dirty="0">
                <a:latin typeface="Calibri" pitchFamily="34" charset="0"/>
                <a:cs typeface="Calibri" pitchFamily="34" charset="0"/>
              </a:rPr>
              <a:t>), which is guided by a condition.</a:t>
            </a:r>
          </a:p>
          <a:p>
            <a:pPr>
              <a:buNone/>
            </a:pPr>
            <a:endParaRPr lang="en-US" sz="1600" dirty="0">
              <a:latin typeface="Calibri" pitchFamily="34" charset="0"/>
              <a:cs typeface="Calibri" pitchFamily="34" charset="0"/>
            </a:endParaRPr>
          </a:p>
          <a:p>
            <a:r>
              <a:rPr lang="en-US" sz="1600" b="1" dirty="0">
                <a:latin typeface="Calibri" pitchFamily="34" charset="0"/>
                <a:cs typeface="Calibri" pitchFamily="34" charset="0"/>
              </a:rPr>
              <a:t>Skills</a:t>
            </a:r>
            <a:r>
              <a:rPr lang="en-US" sz="1600" dirty="0">
                <a:latin typeface="Calibri" pitchFamily="34" charset="0"/>
                <a:cs typeface="Calibri" pitchFamily="34" charset="0"/>
              </a:rPr>
              <a:t>: Skill rules are used to set the proficiency rating of a user to perform certain action on a work object</a:t>
            </a:r>
          </a:p>
          <a:p>
            <a:r>
              <a:rPr lang="en-US" sz="1600" dirty="0">
                <a:latin typeface="Calibri" pitchFamily="34" charset="0"/>
                <a:cs typeface="Calibri" pitchFamily="34" charset="0"/>
              </a:rPr>
              <a:t>Skills can be associated with users (in the </a:t>
            </a:r>
            <a:r>
              <a:rPr lang="en-US" sz="1600" dirty="0" err="1">
                <a:latin typeface="Calibri" pitchFamily="34" charset="0"/>
                <a:cs typeface="Calibri" pitchFamily="34" charset="0"/>
              </a:rPr>
              <a:t>operatorID</a:t>
            </a:r>
            <a:r>
              <a:rPr lang="en-US" sz="1600" dirty="0">
                <a:latin typeface="Calibri" pitchFamily="34" charset="0"/>
                <a:cs typeface="Calibri" pitchFamily="34" charset="0"/>
              </a:rPr>
              <a:t> instance) and can be the basis of routing decisions.</a:t>
            </a:r>
          </a:p>
          <a:p>
            <a:r>
              <a:rPr lang="en-US" sz="1600" dirty="0">
                <a:latin typeface="Calibri" pitchFamily="34" charset="0"/>
                <a:cs typeface="Calibri" pitchFamily="34" charset="0"/>
              </a:rPr>
              <a:t>In standard routing activities, some skills can be marked as </a:t>
            </a:r>
            <a:r>
              <a:rPr lang="en-US" sz="1600" b="1" dirty="0">
                <a:latin typeface="Calibri" pitchFamily="34" charset="0"/>
                <a:cs typeface="Calibri" pitchFamily="34" charset="0"/>
              </a:rPr>
              <a:t>‘required’,</a:t>
            </a:r>
            <a:r>
              <a:rPr lang="en-US" sz="1600" dirty="0">
                <a:latin typeface="Calibri" pitchFamily="34" charset="0"/>
                <a:cs typeface="Calibri" pitchFamily="34" charset="0"/>
              </a:rPr>
              <a:t> others as desired.</a:t>
            </a:r>
          </a:p>
          <a:p>
            <a:r>
              <a:rPr lang="en-US" sz="1600" dirty="0">
                <a:latin typeface="Calibri" pitchFamily="34" charset="0"/>
                <a:cs typeface="Calibri" pitchFamily="34" charset="0"/>
              </a:rPr>
              <a:t>Routing algorithms </a:t>
            </a:r>
            <a:r>
              <a:rPr lang="en-US" sz="1600" b="1" dirty="0">
                <a:latin typeface="Calibri" pitchFamily="34" charset="0"/>
                <a:cs typeface="Calibri" pitchFamily="34" charset="0"/>
              </a:rPr>
              <a:t>never</a:t>
            </a:r>
            <a:r>
              <a:rPr lang="en-US" sz="1600" dirty="0">
                <a:latin typeface="Calibri" pitchFamily="34" charset="0"/>
                <a:cs typeface="Calibri" pitchFamily="34" charset="0"/>
              </a:rPr>
              <a:t> directs an assignment to the </a:t>
            </a:r>
            <a:r>
              <a:rPr lang="en-US" sz="1600" dirty="0" err="1">
                <a:latin typeface="Calibri" pitchFamily="34" charset="0"/>
                <a:cs typeface="Calibri" pitchFamily="34" charset="0"/>
              </a:rPr>
              <a:t>worklist</a:t>
            </a:r>
            <a:r>
              <a:rPr lang="en-US" sz="1600" dirty="0">
                <a:latin typeface="Calibri" pitchFamily="34" charset="0"/>
                <a:cs typeface="Calibri" pitchFamily="34" charset="0"/>
              </a:rPr>
              <a:t> of a person who lacks the </a:t>
            </a:r>
            <a:r>
              <a:rPr lang="en-US" sz="1600" b="1" dirty="0">
                <a:latin typeface="Calibri" pitchFamily="34" charset="0"/>
                <a:cs typeface="Calibri" pitchFamily="34" charset="0"/>
              </a:rPr>
              <a:t>required</a:t>
            </a:r>
            <a:r>
              <a:rPr lang="en-US" sz="1600" dirty="0">
                <a:latin typeface="Calibri" pitchFamily="34" charset="0"/>
                <a:cs typeface="Calibri" pitchFamily="34" charset="0"/>
              </a:rPr>
              <a:t> skills</a:t>
            </a:r>
          </a:p>
        </p:txBody>
      </p:sp>
    </p:spTree>
  </p:cSld>
  <p:clrMapOvr>
    <a:masterClrMapping/>
  </p:clrMapOvr>
  <p:transition spd="slow"/>
</p:sld>
</file>

<file path=ppt/theme/theme1.xml><?xml version="1.0" encoding="utf-8"?>
<a:theme xmlns:a="http://schemas.openxmlformats.org/drawingml/2006/main" name="1_CTS Template Q2 2010">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TS Template Q2 2010">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TS Template Q2 2010">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QTQP-TEMPP">
  <a:themeElements>
    <a:clrScheme name="QTQP-TEM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TQP-TEMP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QTQP-TEM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TQP-TEMP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TQP-TEMP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TQP-TEMP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TQP-TEMP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TQP-TEMP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TQP-TEMPP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TQP-TEMP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TQP-TEMP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TQP-TEMP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TQP-TEMP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TQP-TEMP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TS Template Q2 2010">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TS Template Q2 2010">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TS Template Q2 2010">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Benefit Relaization_BoFA</Template>
  <TotalTime>939</TotalTime>
  <Words>3066</Words>
  <Application>Microsoft Office PowerPoint</Application>
  <PresentationFormat>On-screen Show (4:3)</PresentationFormat>
  <Paragraphs>252</Paragraphs>
  <Slides>16</Slides>
  <Notes>1</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16</vt:i4>
      </vt:variant>
    </vt:vector>
  </HeadingPairs>
  <TitlesOfParts>
    <vt:vector size="31" baseType="lpstr">
      <vt:lpstr>Arial</vt:lpstr>
      <vt:lpstr>Arial Black</vt:lpstr>
      <vt:lpstr>Calibri</vt:lpstr>
      <vt:lpstr>Times</vt:lpstr>
      <vt:lpstr>Verdana</vt:lpstr>
      <vt:lpstr>Wingdings</vt:lpstr>
      <vt:lpstr>1_CTS Template Q2 2010</vt:lpstr>
      <vt:lpstr>1_Blank Presentation</vt:lpstr>
      <vt:lpstr>2_CTS Template Q2 2010</vt:lpstr>
      <vt:lpstr>3_CTS Template Q2 2010</vt:lpstr>
      <vt:lpstr>QTQP-TEMPP</vt:lpstr>
      <vt:lpstr>4_CTS Template Q2 2010</vt:lpstr>
      <vt:lpstr>2_Blank Presentation</vt:lpstr>
      <vt:lpstr>5_CTS Template Q2 2010</vt:lpstr>
      <vt:lpstr>6_CTS Template Q2 2010</vt:lpstr>
      <vt:lpstr>PowerPoint Presentation</vt:lpstr>
      <vt:lpstr>Contents</vt:lpstr>
      <vt:lpstr>Introduction</vt:lpstr>
      <vt:lpstr>Introduction Contd…</vt:lpstr>
      <vt:lpstr>Introduction Contd…</vt:lpstr>
      <vt:lpstr>PRPC Roles and Portals </vt:lpstr>
      <vt:lpstr>Authentication and Authorization</vt:lpstr>
      <vt:lpstr>Assignment, SLA and Urgency</vt:lpstr>
      <vt:lpstr>Routing &amp; Skill Rules</vt:lpstr>
      <vt:lpstr>Delegated Rules</vt:lpstr>
      <vt:lpstr>Activities and Agents</vt:lpstr>
      <vt:lpstr>Interfacing </vt:lpstr>
      <vt:lpstr>Pega -Testing</vt:lpstr>
      <vt:lpstr>Pega Debugging Tools</vt:lpstr>
      <vt:lpstr>Direct Capture of Objectives (DCO)</vt:lpstr>
      <vt:lpstr>Some More definitions &amp;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Pega PRPC Testing</dc:title>
  <dc:creator>Rajesh</dc:creator>
  <cp:lastModifiedBy>Pati, Jagdish Prasad (Cognizant)</cp:lastModifiedBy>
  <cp:revision>142</cp:revision>
  <dcterms:created xsi:type="dcterms:W3CDTF">2006-08-16T00:00:00Z</dcterms:created>
  <dcterms:modified xsi:type="dcterms:W3CDTF">2022-06-21T02:23:49Z</dcterms:modified>
</cp:coreProperties>
</file>