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6" r:id="rId3"/>
    <p:sldId id="284" r:id="rId4"/>
    <p:sldId id="285" r:id="rId5"/>
    <p:sldId id="286" r:id="rId6"/>
    <p:sldId id="289" r:id="rId7"/>
    <p:sldId id="290" r:id="rId8"/>
    <p:sldId id="291" r:id="rId9"/>
    <p:sldId id="292" r:id="rId10"/>
    <p:sldId id="293" r:id="rId11"/>
    <p:sldId id="258" r:id="rId12"/>
    <p:sldId id="260" r:id="rId13"/>
    <p:sldId id="295" r:id="rId14"/>
    <p:sldId id="296" r:id="rId15"/>
    <p:sldId id="297" r:id="rId16"/>
    <p:sldId id="299" r:id="rId17"/>
    <p:sldId id="298" r:id="rId18"/>
    <p:sldId id="262" r:id="rId19"/>
    <p:sldId id="273" r:id="rId20"/>
    <p:sldId id="275" r:id="rId21"/>
    <p:sldId id="276" r:id="rId22"/>
    <p:sldId id="277" r:id="rId23"/>
    <p:sldId id="278" r:id="rId24"/>
    <p:sldId id="279" r:id="rId25"/>
    <p:sldId id="280" r:id="rId26"/>
    <p:sldId id="281" r:id="rId27"/>
    <p:sldId id="282" r:id="rId28"/>
    <p:sldId id="268" r:id="rId29"/>
    <p:sldId id="269" r:id="rId30"/>
    <p:sldId id="261" r:id="rId31"/>
    <p:sldId id="265" r:id="rId32"/>
    <p:sldId id="27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027852-68D7-481F-9FEB-F1516383EBE4}" v="6" dt="2023-03-09T15:36:46.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4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A9904B-4182-4E62-ADBD-BBC49B25FD26}" type="datetimeFigureOut">
              <a:rPr lang="en-US" smtClean="0"/>
              <a:t>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01AB0E-2642-42A7-B18F-085B54ECD3F6}" type="slidenum">
              <a:rPr lang="en-US" smtClean="0"/>
              <a:t>‹#›</a:t>
            </a:fld>
            <a:endParaRPr lang="en-US"/>
          </a:p>
        </p:txBody>
      </p:sp>
    </p:spTree>
    <p:extLst>
      <p:ext uri="{BB962C8B-B14F-4D97-AF65-F5344CB8AC3E}">
        <p14:creationId xmlns:p14="http://schemas.microsoft.com/office/powerpoint/2010/main" val="1419269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E01AB0E-2642-42A7-B18F-085B54ECD3F6}" type="slidenum">
              <a:rPr lang="en-US" smtClean="0"/>
              <a:t>9</a:t>
            </a:fld>
            <a:endParaRPr lang="en-US"/>
          </a:p>
        </p:txBody>
      </p:sp>
    </p:spTree>
    <p:extLst>
      <p:ext uri="{BB962C8B-B14F-4D97-AF65-F5344CB8AC3E}">
        <p14:creationId xmlns:p14="http://schemas.microsoft.com/office/powerpoint/2010/main" val="1551362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A4472-10E9-19B7-88C3-7CF48BE119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AF34B0-5672-E253-82E6-95D16BAB2E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2CA477-1A7D-077A-3FE5-A0CB741D549D}"/>
              </a:ext>
            </a:extLst>
          </p:cNvPr>
          <p:cNvSpPr>
            <a:spLocks noGrp="1"/>
          </p:cNvSpPr>
          <p:nvPr>
            <p:ph type="dt" sz="half" idx="10"/>
          </p:nvPr>
        </p:nvSpPr>
        <p:spPr/>
        <p:txBody>
          <a:bodyPr/>
          <a:lstStyle/>
          <a:p>
            <a:fld id="{11206ACB-7650-41AD-90DF-D2E4C17DC3B7}" type="datetimeFigureOut">
              <a:rPr lang="en-US" smtClean="0"/>
              <a:t>2/13/2024</a:t>
            </a:fld>
            <a:endParaRPr lang="en-US"/>
          </a:p>
        </p:txBody>
      </p:sp>
      <p:sp>
        <p:nvSpPr>
          <p:cNvPr id="5" name="Footer Placeholder 4">
            <a:extLst>
              <a:ext uri="{FF2B5EF4-FFF2-40B4-BE49-F238E27FC236}">
                <a16:creationId xmlns:a16="http://schemas.microsoft.com/office/drawing/2014/main" id="{CFE1703B-3D07-D0C6-FA26-CB36376D6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61E15F-2719-16A6-B5DC-150DB10AA087}"/>
              </a:ext>
            </a:extLst>
          </p:cNvPr>
          <p:cNvSpPr>
            <a:spLocks noGrp="1"/>
          </p:cNvSpPr>
          <p:nvPr>
            <p:ph type="sldNum" sz="quarter" idx="12"/>
          </p:nvPr>
        </p:nvSpPr>
        <p:spPr/>
        <p:txBody>
          <a:bodyPr/>
          <a:lstStyle/>
          <a:p>
            <a:fld id="{7136CA5A-14E1-44D7-B00E-DC668A8F006A}" type="slidenum">
              <a:rPr lang="en-US" smtClean="0"/>
              <a:t>‹#›</a:t>
            </a:fld>
            <a:endParaRPr lang="en-US"/>
          </a:p>
        </p:txBody>
      </p:sp>
    </p:spTree>
    <p:extLst>
      <p:ext uri="{BB962C8B-B14F-4D97-AF65-F5344CB8AC3E}">
        <p14:creationId xmlns:p14="http://schemas.microsoft.com/office/powerpoint/2010/main" val="1983043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D3FCE-5F39-9B40-25FB-D7000A2D77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52D14B-A2E8-72E1-570A-F7BBF3056C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88E515-71B5-6E25-E70D-BB5D8F60EFB9}"/>
              </a:ext>
            </a:extLst>
          </p:cNvPr>
          <p:cNvSpPr>
            <a:spLocks noGrp="1"/>
          </p:cNvSpPr>
          <p:nvPr>
            <p:ph type="dt" sz="half" idx="10"/>
          </p:nvPr>
        </p:nvSpPr>
        <p:spPr/>
        <p:txBody>
          <a:bodyPr/>
          <a:lstStyle/>
          <a:p>
            <a:fld id="{11206ACB-7650-41AD-90DF-D2E4C17DC3B7}" type="datetimeFigureOut">
              <a:rPr lang="en-US" smtClean="0"/>
              <a:t>2/13/2024</a:t>
            </a:fld>
            <a:endParaRPr lang="en-US"/>
          </a:p>
        </p:txBody>
      </p:sp>
      <p:sp>
        <p:nvSpPr>
          <p:cNvPr id="5" name="Footer Placeholder 4">
            <a:extLst>
              <a:ext uri="{FF2B5EF4-FFF2-40B4-BE49-F238E27FC236}">
                <a16:creationId xmlns:a16="http://schemas.microsoft.com/office/drawing/2014/main" id="{0CC5E657-C6B3-1A03-4B26-2BE38F17D5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8333F4-043B-E5B5-9F17-FEBE4606CD4B}"/>
              </a:ext>
            </a:extLst>
          </p:cNvPr>
          <p:cNvSpPr>
            <a:spLocks noGrp="1"/>
          </p:cNvSpPr>
          <p:nvPr>
            <p:ph type="sldNum" sz="quarter" idx="12"/>
          </p:nvPr>
        </p:nvSpPr>
        <p:spPr/>
        <p:txBody>
          <a:bodyPr/>
          <a:lstStyle/>
          <a:p>
            <a:fld id="{7136CA5A-14E1-44D7-B00E-DC668A8F006A}" type="slidenum">
              <a:rPr lang="en-US" smtClean="0"/>
              <a:t>‹#›</a:t>
            </a:fld>
            <a:endParaRPr lang="en-US"/>
          </a:p>
        </p:txBody>
      </p:sp>
    </p:spTree>
    <p:extLst>
      <p:ext uri="{BB962C8B-B14F-4D97-AF65-F5344CB8AC3E}">
        <p14:creationId xmlns:p14="http://schemas.microsoft.com/office/powerpoint/2010/main" val="3170098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49E088-2B90-73CF-53CC-104132EE65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D48F6A-A840-C848-994B-1F4460EB5B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C3CE5E-624C-8C1C-54FF-3FE7488977C6}"/>
              </a:ext>
            </a:extLst>
          </p:cNvPr>
          <p:cNvSpPr>
            <a:spLocks noGrp="1"/>
          </p:cNvSpPr>
          <p:nvPr>
            <p:ph type="dt" sz="half" idx="10"/>
          </p:nvPr>
        </p:nvSpPr>
        <p:spPr/>
        <p:txBody>
          <a:bodyPr/>
          <a:lstStyle/>
          <a:p>
            <a:fld id="{11206ACB-7650-41AD-90DF-D2E4C17DC3B7}" type="datetimeFigureOut">
              <a:rPr lang="en-US" smtClean="0"/>
              <a:t>2/13/2024</a:t>
            </a:fld>
            <a:endParaRPr lang="en-US"/>
          </a:p>
        </p:txBody>
      </p:sp>
      <p:sp>
        <p:nvSpPr>
          <p:cNvPr id="5" name="Footer Placeholder 4">
            <a:extLst>
              <a:ext uri="{FF2B5EF4-FFF2-40B4-BE49-F238E27FC236}">
                <a16:creationId xmlns:a16="http://schemas.microsoft.com/office/drawing/2014/main" id="{6C6417AD-A9C2-7D91-970D-BF7761281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9417E6-90BC-AFBB-C690-A8AF7C2B51AB}"/>
              </a:ext>
            </a:extLst>
          </p:cNvPr>
          <p:cNvSpPr>
            <a:spLocks noGrp="1"/>
          </p:cNvSpPr>
          <p:nvPr>
            <p:ph type="sldNum" sz="quarter" idx="12"/>
          </p:nvPr>
        </p:nvSpPr>
        <p:spPr/>
        <p:txBody>
          <a:bodyPr/>
          <a:lstStyle/>
          <a:p>
            <a:fld id="{7136CA5A-14E1-44D7-B00E-DC668A8F006A}" type="slidenum">
              <a:rPr lang="en-US" smtClean="0"/>
              <a:t>‹#›</a:t>
            </a:fld>
            <a:endParaRPr lang="en-US"/>
          </a:p>
        </p:txBody>
      </p:sp>
    </p:spTree>
    <p:extLst>
      <p:ext uri="{BB962C8B-B14F-4D97-AF65-F5344CB8AC3E}">
        <p14:creationId xmlns:p14="http://schemas.microsoft.com/office/powerpoint/2010/main" val="3115097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AE90C-F084-A6E2-E1A6-43B53EE1E0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8605A5-507E-71FB-31F6-E688DF0085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313029-22BB-B549-A4A8-F62704A49507}"/>
              </a:ext>
            </a:extLst>
          </p:cNvPr>
          <p:cNvSpPr>
            <a:spLocks noGrp="1"/>
          </p:cNvSpPr>
          <p:nvPr>
            <p:ph type="dt" sz="half" idx="10"/>
          </p:nvPr>
        </p:nvSpPr>
        <p:spPr/>
        <p:txBody>
          <a:bodyPr/>
          <a:lstStyle/>
          <a:p>
            <a:fld id="{11206ACB-7650-41AD-90DF-D2E4C17DC3B7}" type="datetimeFigureOut">
              <a:rPr lang="en-US" smtClean="0"/>
              <a:t>2/13/2024</a:t>
            </a:fld>
            <a:endParaRPr lang="en-US"/>
          </a:p>
        </p:txBody>
      </p:sp>
      <p:sp>
        <p:nvSpPr>
          <p:cNvPr id="5" name="Footer Placeholder 4">
            <a:extLst>
              <a:ext uri="{FF2B5EF4-FFF2-40B4-BE49-F238E27FC236}">
                <a16:creationId xmlns:a16="http://schemas.microsoft.com/office/drawing/2014/main" id="{8EB7D124-9F7F-1E0E-4446-4000B7746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78A91-DFA7-B2A9-952C-2F759A5F95F6}"/>
              </a:ext>
            </a:extLst>
          </p:cNvPr>
          <p:cNvSpPr>
            <a:spLocks noGrp="1"/>
          </p:cNvSpPr>
          <p:nvPr>
            <p:ph type="sldNum" sz="quarter" idx="12"/>
          </p:nvPr>
        </p:nvSpPr>
        <p:spPr/>
        <p:txBody>
          <a:bodyPr/>
          <a:lstStyle/>
          <a:p>
            <a:fld id="{7136CA5A-14E1-44D7-B00E-DC668A8F006A}" type="slidenum">
              <a:rPr lang="en-US" smtClean="0"/>
              <a:t>‹#›</a:t>
            </a:fld>
            <a:endParaRPr lang="en-US"/>
          </a:p>
        </p:txBody>
      </p:sp>
    </p:spTree>
    <p:extLst>
      <p:ext uri="{BB962C8B-B14F-4D97-AF65-F5344CB8AC3E}">
        <p14:creationId xmlns:p14="http://schemas.microsoft.com/office/powerpoint/2010/main" val="4073362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ED7A-90DE-B5C9-E30F-5BB9E83882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A79068-9067-7CD3-70E2-8765B8D510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FC0E15-260E-DF0B-E266-E6DBE935410F}"/>
              </a:ext>
            </a:extLst>
          </p:cNvPr>
          <p:cNvSpPr>
            <a:spLocks noGrp="1"/>
          </p:cNvSpPr>
          <p:nvPr>
            <p:ph type="dt" sz="half" idx="10"/>
          </p:nvPr>
        </p:nvSpPr>
        <p:spPr/>
        <p:txBody>
          <a:bodyPr/>
          <a:lstStyle/>
          <a:p>
            <a:fld id="{11206ACB-7650-41AD-90DF-D2E4C17DC3B7}" type="datetimeFigureOut">
              <a:rPr lang="en-US" smtClean="0"/>
              <a:t>2/13/2024</a:t>
            </a:fld>
            <a:endParaRPr lang="en-US"/>
          </a:p>
        </p:txBody>
      </p:sp>
      <p:sp>
        <p:nvSpPr>
          <p:cNvPr id="5" name="Footer Placeholder 4">
            <a:extLst>
              <a:ext uri="{FF2B5EF4-FFF2-40B4-BE49-F238E27FC236}">
                <a16:creationId xmlns:a16="http://schemas.microsoft.com/office/drawing/2014/main" id="{C3F12B57-B1AD-72DD-FBBD-64C6EBCF0A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7F04E4-EBAF-110C-5BF9-BD24A19F26B7}"/>
              </a:ext>
            </a:extLst>
          </p:cNvPr>
          <p:cNvSpPr>
            <a:spLocks noGrp="1"/>
          </p:cNvSpPr>
          <p:nvPr>
            <p:ph type="sldNum" sz="quarter" idx="12"/>
          </p:nvPr>
        </p:nvSpPr>
        <p:spPr/>
        <p:txBody>
          <a:bodyPr/>
          <a:lstStyle/>
          <a:p>
            <a:fld id="{7136CA5A-14E1-44D7-B00E-DC668A8F006A}" type="slidenum">
              <a:rPr lang="en-US" smtClean="0"/>
              <a:t>‹#›</a:t>
            </a:fld>
            <a:endParaRPr lang="en-US"/>
          </a:p>
        </p:txBody>
      </p:sp>
    </p:spTree>
    <p:extLst>
      <p:ext uri="{BB962C8B-B14F-4D97-AF65-F5344CB8AC3E}">
        <p14:creationId xmlns:p14="http://schemas.microsoft.com/office/powerpoint/2010/main" val="734620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C281-C3B3-B410-E810-844078A448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839BAC-7830-853D-F145-8808990391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E3ADA8-14C4-CEFA-66E5-2530B07DCC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480114-352C-39DA-4AAD-9A6E321AA6E8}"/>
              </a:ext>
            </a:extLst>
          </p:cNvPr>
          <p:cNvSpPr>
            <a:spLocks noGrp="1"/>
          </p:cNvSpPr>
          <p:nvPr>
            <p:ph type="dt" sz="half" idx="10"/>
          </p:nvPr>
        </p:nvSpPr>
        <p:spPr/>
        <p:txBody>
          <a:bodyPr/>
          <a:lstStyle/>
          <a:p>
            <a:fld id="{11206ACB-7650-41AD-90DF-D2E4C17DC3B7}" type="datetimeFigureOut">
              <a:rPr lang="en-US" smtClean="0"/>
              <a:t>2/13/2024</a:t>
            </a:fld>
            <a:endParaRPr lang="en-US"/>
          </a:p>
        </p:txBody>
      </p:sp>
      <p:sp>
        <p:nvSpPr>
          <p:cNvPr id="6" name="Footer Placeholder 5">
            <a:extLst>
              <a:ext uri="{FF2B5EF4-FFF2-40B4-BE49-F238E27FC236}">
                <a16:creationId xmlns:a16="http://schemas.microsoft.com/office/drawing/2014/main" id="{92772CCE-C16F-BA02-8AF1-FAFC9DC9E8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A435B8-E547-9C97-3614-14F20AA296C6}"/>
              </a:ext>
            </a:extLst>
          </p:cNvPr>
          <p:cNvSpPr>
            <a:spLocks noGrp="1"/>
          </p:cNvSpPr>
          <p:nvPr>
            <p:ph type="sldNum" sz="quarter" idx="12"/>
          </p:nvPr>
        </p:nvSpPr>
        <p:spPr/>
        <p:txBody>
          <a:bodyPr/>
          <a:lstStyle/>
          <a:p>
            <a:fld id="{7136CA5A-14E1-44D7-B00E-DC668A8F006A}" type="slidenum">
              <a:rPr lang="en-US" smtClean="0"/>
              <a:t>‹#›</a:t>
            </a:fld>
            <a:endParaRPr lang="en-US"/>
          </a:p>
        </p:txBody>
      </p:sp>
    </p:spTree>
    <p:extLst>
      <p:ext uri="{BB962C8B-B14F-4D97-AF65-F5344CB8AC3E}">
        <p14:creationId xmlns:p14="http://schemas.microsoft.com/office/powerpoint/2010/main" val="4089777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9A218-237F-7FC8-AF6D-FB40B47D38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E812AE-7B7E-B587-4999-E2A6BE9228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D07A6F-D1BE-C436-53FB-136B27654B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AD304A-E13F-027B-76C6-124B604042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138EB7-4B79-3559-1719-79733571A8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FF4E07-BC58-D7C2-567F-28346ECD0905}"/>
              </a:ext>
            </a:extLst>
          </p:cNvPr>
          <p:cNvSpPr>
            <a:spLocks noGrp="1"/>
          </p:cNvSpPr>
          <p:nvPr>
            <p:ph type="dt" sz="half" idx="10"/>
          </p:nvPr>
        </p:nvSpPr>
        <p:spPr/>
        <p:txBody>
          <a:bodyPr/>
          <a:lstStyle/>
          <a:p>
            <a:fld id="{11206ACB-7650-41AD-90DF-D2E4C17DC3B7}" type="datetimeFigureOut">
              <a:rPr lang="en-US" smtClean="0"/>
              <a:t>2/13/2024</a:t>
            </a:fld>
            <a:endParaRPr lang="en-US"/>
          </a:p>
        </p:txBody>
      </p:sp>
      <p:sp>
        <p:nvSpPr>
          <p:cNvPr id="8" name="Footer Placeholder 7">
            <a:extLst>
              <a:ext uri="{FF2B5EF4-FFF2-40B4-BE49-F238E27FC236}">
                <a16:creationId xmlns:a16="http://schemas.microsoft.com/office/drawing/2014/main" id="{995A03DF-1B61-BFCF-8DD2-2AD28030B0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11F2CC-FEBA-088A-D6EE-F645B2A41F4A}"/>
              </a:ext>
            </a:extLst>
          </p:cNvPr>
          <p:cNvSpPr>
            <a:spLocks noGrp="1"/>
          </p:cNvSpPr>
          <p:nvPr>
            <p:ph type="sldNum" sz="quarter" idx="12"/>
          </p:nvPr>
        </p:nvSpPr>
        <p:spPr/>
        <p:txBody>
          <a:bodyPr/>
          <a:lstStyle/>
          <a:p>
            <a:fld id="{7136CA5A-14E1-44D7-B00E-DC668A8F006A}" type="slidenum">
              <a:rPr lang="en-US" smtClean="0"/>
              <a:t>‹#›</a:t>
            </a:fld>
            <a:endParaRPr lang="en-US"/>
          </a:p>
        </p:txBody>
      </p:sp>
    </p:spTree>
    <p:extLst>
      <p:ext uri="{BB962C8B-B14F-4D97-AF65-F5344CB8AC3E}">
        <p14:creationId xmlns:p14="http://schemas.microsoft.com/office/powerpoint/2010/main" val="486566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B7976-0DA3-147D-33D3-D5EB30112F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C6DE27-F1E8-C992-048E-5C31AE059024}"/>
              </a:ext>
            </a:extLst>
          </p:cNvPr>
          <p:cNvSpPr>
            <a:spLocks noGrp="1"/>
          </p:cNvSpPr>
          <p:nvPr>
            <p:ph type="dt" sz="half" idx="10"/>
          </p:nvPr>
        </p:nvSpPr>
        <p:spPr/>
        <p:txBody>
          <a:bodyPr/>
          <a:lstStyle/>
          <a:p>
            <a:fld id="{11206ACB-7650-41AD-90DF-D2E4C17DC3B7}" type="datetimeFigureOut">
              <a:rPr lang="en-US" smtClean="0"/>
              <a:t>2/13/2024</a:t>
            </a:fld>
            <a:endParaRPr lang="en-US"/>
          </a:p>
        </p:txBody>
      </p:sp>
      <p:sp>
        <p:nvSpPr>
          <p:cNvPr id="4" name="Footer Placeholder 3">
            <a:extLst>
              <a:ext uri="{FF2B5EF4-FFF2-40B4-BE49-F238E27FC236}">
                <a16:creationId xmlns:a16="http://schemas.microsoft.com/office/drawing/2014/main" id="{58DBB587-B568-A696-2A4A-7F1E28B911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0C0995-0002-A67B-8EE2-FED89E3A34E5}"/>
              </a:ext>
            </a:extLst>
          </p:cNvPr>
          <p:cNvSpPr>
            <a:spLocks noGrp="1"/>
          </p:cNvSpPr>
          <p:nvPr>
            <p:ph type="sldNum" sz="quarter" idx="12"/>
          </p:nvPr>
        </p:nvSpPr>
        <p:spPr/>
        <p:txBody>
          <a:bodyPr/>
          <a:lstStyle/>
          <a:p>
            <a:fld id="{7136CA5A-14E1-44D7-B00E-DC668A8F006A}" type="slidenum">
              <a:rPr lang="en-US" smtClean="0"/>
              <a:t>‹#›</a:t>
            </a:fld>
            <a:endParaRPr lang="en-US"/>
          </a:p>
        </p:txBody>
      </p:sp>
    </p:spTree>
    <p:extLst>
      <p:ext uri="{BB962C8B-B14F-4D97-AF65-F5344CB8AC3E}">
        <p14:creationId xmlns:p14="http://schemas.microsoft.com/office/powerpoint/2010/main" val="1631848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77EACD-ED5E-B0D9-163C-80AE35C54BA3}"/>
              </a:ext>
            </a:extLst>
          </p:cNvPr>
          <p:cNvSpPr>
            <a:spLocks noGrp="1"/>
          </p:cNvSpPr>
          <p:nvPr>
            <p:ph type="dt" sz="half" idx="10"/>
          </p:nvPr>
        </p:nvSpPr>
        <p:spPr/>
        <p:txBody>
          <a:bodyPr/>
          <a:lstStyle/>
          <a:p>
            <a:fld id="{11206ACB-7650-41AD-90DF-D2E4C17DC3B7}" type="datetimeFigureOut">
              <a:rPr lang="en-US" smtClean="0"/>
              <a:t>2/13/2024</a:t>
            </a:fld>
            <a:endParaRPr lang="en-US"/>
          </a:p>
        </p:txBody>
      </p:sp>
      <p:sp>
        <p:nvSpPr>
          <p:cNvPr id="3" name="Footer Placeholder 2">
            <a:extLst>
              <a:ext uri="{FF2B5EF4-FFF2-40B4-BE49-F238E27FC236}">
                <a16:creationId xmlns:a16="http://schemas.microsoft.com/office/drawing/2014/main" id="{0A75064F-3EE0-A4F8-4201-EBF8E70D4B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7BF6B1-8C08-25AA-6A24-EA303C7A5477}"/>
              </a:ext>
            </a:extLst>
          </p:cNvPr>
          <p:cNvSpPr>
            <a:spLocks noGrp="1"/>
          </p:cNvSpPr>
          <p:nvPr>
            <p:ph type="sldNum" sz="quarter" idx="12"/>
          </p:nvPr>
        </p:nvSpPr>
        <p:spPr/>
        <p:txBody>
          <a:bodyPr/>
          <a:lstStyle/>
          <a:p>
            <a:fld id="{7136CA5A-14E1-44D7-B00E-DC668A8F006A}" type="slidenum">
              <a:rPr lang="en-US" smtClean="0"/>
              <a:t>‹#›</a:t>
            </a:fld>
            <a:endParaRPr lang="en-US"/>
          </a:p>
        </p:txBody>
      </p:sp>
    </p:spTree>
    <p:extLst>
      <p:ext uri="{BB962C8B-B14F-4D97-AF65-F5344CB8AC3E}">
        <p14:creationId xmlns:p14="http://schemas.microsoft.com/office/powerpoint/2010/main" val="3424868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6870-51E7-6F1E-B3AD-81C094ECA7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016149-322E-1D82-39D7-5C30D5C70B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892F76-224D-C79C-F8A9-FCAB7DC99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582AF7-AE3A-568C-7CD2-60CFF9664E23}"/>
              </a:ext>
            </a:extLst>
          </p:cNvPr>
          <p:cNvSpPr>
            <a:spLocks noGrp="1"/>
          </p:cNvSpPr>
          <p:nvPr>
            <p:ph type="dt" sz="half" idx="10"/>
          </p:nvPr>
        </p:nvSpPr>
        <p:spPr/>
        <p:txBody>
          <a:bodyPr/>
          <a:lstStyle/>
          <a:p>
            <a:fld id="{11206ACB-7650-41AD-90DF-D2E4C17DC3B7}" type="datetimeFigureOut">
              <a:rPr lang="en-US" smtClean="0"/>
              <a:t>2/13/2024</a:t>
            </a:fld>
            <a:endParaRPr lang="en-US"/>
          </a:p>
        </p:txBody>
      </p:sp>
      <p:sp>
        <p:nvSpPr>
          <p:cNvPr id="6" name="Footer Placeholder 5">
            <a:extLst>
              <a:ext uri="{FF2B5EF4-FFF2-40B4-BE49-F238E27FC236}">
                <a16:creationId xmlns:a16="http://schemas.microsoft.com/office/drawing/2014/main" id="{483672B4-A518-D1A7-6F82-BD990B31E1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2496C1-C571-6303-F86A-6AC76E29BC27}"/>
              </a:ext>
            </a:extLst>
          </p:cNvPr>
          <p:cNvSpPr>
            <a:spLocks noGrp="1"/>
          </p:cNvSpPr>
          <p:nvPr>
            <p:ph type="sldNum" sz="quarter" idx="12"/>
          </p:nvPr>
        </p:nvSpPr>
        <p:spPr/>
        <p:txBody>
          <a:bodyPr/>
          <a:lstStyle/>
          <a:p>
            <a:fld id="{7136CA5A-14E1-44D7-B00E-DC668A8F006A}" type="slidenum">
              <a:rPr lang="en-US" smtClean="0"/>
              <a:t>‹#›</a:t>
            </a:fld>
            <a:endParaRPr lang="en-US"/>
          </a:p>
        </p:txBody>
      </p:sp>
    </p:spTree>
    <p:extLst>
      <p:ext uri="{BB962C8B-B14F-4D97-AF65-F5344CB8AC3E}">
        <p14:creationId xmlns:p14="http://schemas.microsoft.com/office/powerpoint/2010/main" val="991969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16CA1-F184-932C-6F58-05DE3BFCC2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214394-4439-D1FE-9247-373028C130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D8DEE1-407D-799C-59A5-91C6187CD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7A45D-DC84-6AA7-F053-9BFD97E11B3F}"/>
              </a:ext>
            </a:extLst>
          </p:cNvPr>
          <p:cNvSpPr>
            <a:spLocks noGrp="1"/>
          </p:cNvSpPr>
          <p:nvPr>
            <p:ph type="dt" sz="half" idx="10"/>
          </p:nvPr>
        </p:nvSpPr>
        <p:spPr/>
        <p:txBody>
          <a:bodyPr/>
          <a:lstStyle/>
          <a:p>
            <a:fld id="{11206ACB-7650-41AD-90DF-D2E4C17DC3B7}" type="datetimeFigureOut">
              <a:rPr lang="en-US" smtClean="0"/>
              <a:t>2/13/2024</a:t>
            </a:fld>
            <a:endParaRPr lang="en-US"/>
          </a:p>
        </p:txBody>
      </p:sp>
      <p:sp>
        <p:nvSpPr>
          <p:cNvPr id="6" name="Footer Placeholder 5">
            <a:extLst>
              <a:ext uri="{FF2B5EF4-FFF2-40B4-BE49-F238E27FC236}">
                <a16:creationId xmlns:a16="http://schemas.microsoft.com/office/drawing/2014/main" id="{5A40058F-ABD8-343E-824F-1EB48CF525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028F32-8A54-73D4-BA29-D987A2538A0D}"/>
              </a:ext>
            </a:extLst>
          </p:cNvPr>
          <p:cNvSpPr>
            <a:spLocks noGrp="1"/>
          </p:cNvSpPr>
          <p:nvPr>
            <p:ph type="sldNum" sz="quarter" idx="12"/>
          </p:nvPr>
        </p:nvSpPr>
        <p:spPr/>
        <p:txBody>
          <a:bodyPr/>
          <a:lstStyle/>
          <a:p>
            <a:fld id="{7136CA5A-14E1-44D7-B00E-DC668A8F006A}" type="slidenum">
              <a:rPr lang="en-US" smtClean="0"/>
              <a:t>‹#›</a:t>
            </a:fld>
            <a:endParaRPr lang="en-US"/>
          </a:p>
        </p:txBody>
      </p:sp>
    </p:spTree>
    <p:extLst>
      <p:ext uri="{BB962C8B-B14F-4D97-AF65-F5344CB8AC3E}">
        <p14:creationId xmlns:p14="http://schemas.microsoft.com/office/powerpoint/2010/main" val="2429014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5496BF-B890-02CC-97CD-EA54847DF0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FFB47C-8AE7-2C2E-DC82-F404522EB9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F865C5-AD34-E8C3-2D1B-740A70D313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206ACB-7650-41AD-90DF-D2E4C17DC3B7}" type="datetimeFigureOut">
              <a:rPr lang="en-US" smtClean="0"/>
              <a:t>2/13/2024</a:t>
            </a:fld>
            <a:endParaRPr lang="en-US"/>
          </a:p>
        </p:txBody>
      </p:sp>
      <p:sp>
        <p:nvSpPr>
          <p:cNvPr id="5" name="Footer Placeholder 4">
            <a:extLst>
              <a:ext uri="{FF2B5EF4-FFF2-40B4-BE49-F238E27FC236}">
                <a16:creationId xmlns:a16="http://schemas.microsoft.com/office/drawing/2014/main" id="{534BBD43-93A3-6122-E8E7-2C8789C4E9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EF677A-5210-85A7-39D5-E314852957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36CA5A-14E1-44D7-B00E-DC668A8F006A}" type="slidenum">
              <a:rPr lang="en-US" smtClean="0"/>
              <a:t>‹#›</a:t>
            </a:fld>
            <a:endParaRPr lang="en-US"/>
          </a:p>
        </p:txBody>
      </p:sp>
    </p:spTree>
    <p:extLst>
      <p:ext uri="{BB962C8B-B14F-4D97-AF65-F5344CB8AC3E}">
        <p14:creationId xmlns:p14="http://schemas.microsoft.com/office/powerpoint/2010/main" val="1595473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academy.pega.com/topic/scenario-testing/v1"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07FD4-1BC5-5C2F-1FB4-D07EA7232382}"/>
              </a:ext>
            </a:extLst>
          </p:cNvPr>
          <p:cNvSpPr>
            <a:spLocks noGrp="1"/>
          </p:cNvSpPr>
          <p:nvPr>
            <p:ph type="title"/>
          </p:nvPr>
        </p:nvSpPr>
        <p:spPr/>
        <p:txBody>
          <a:bodyPr/>
          <a:lstStyle/>
          <a:p>
            <a:r>
              <a:rPr lang="en-US" dirty="0">
                <a:solidFill>
                  <a:schemeClr val="accent2">
                    <a:lumMod val="75000"/>
                  </a:schemeClr>
                </a:solidFill>
              </a:rPr>
              <a:t>Agenda</a:t>
            </a:r>
          </a:p>
        </p:txBody>
      </p:sp>
      <p:sp>
        <p:nvSpPr>
          <p:cNvPr id="3" name="Content Placeholder 2">
            <a:extLst>
              <a:ext uri="{FF2B5EF4-FFF2-40B4-BE49-F238E27FC236}">
                <a16:creationId xmlns:a16="http://schemas.microsoft.com/office/drawing/2014/main" id="{F0908D5C-8D06-83D0-4AE7-88EA55E55CC6}"/>
              </a:ext>
            </a:extLst>
          </p:cNvPr>
          <p:cNvSpPr>
            <a:spLocks noGrp="1"/>
          </p:cNvSpPr>
          <p:nvPr>
            <p:ph idx="1"/>
          </p:nvPr>
        </p:nvSpPr>
        <p:spPr>
          <a:solidFill>
            <a:schemeClr val="bg2">
              <a:lumMod val="75000"/>
            </a:schemeClr>
          </a:solidFill>
        </p:spPr>
        <p:txBody>
          <a:bodyPr/>
          <a:lstStyle/>
          <a:p>
            <a:r>
              <a:rPr lang="en-US" dirty="0" err="1"/>
              <a:t>Pega</a:t>
            </a:r>
            <a:r>
              <a:rPr lang="en-US" dirty="0"/>
              <a:t> Scenario Testing</a:t>
            </a:r>
          </a:p>
          <a:p>
            <a:pPr>
              <a:buFont typeface="Courier New" panose="02070309020205020404" pitchFamily="49" charset="0"/>
              <a:buChar char="o"/>
            </a:pPr>
            <a:r>
              <a:rPr lang="en-US" sz="1800" dirty="0">
                <a:solidFill>
                  <a:srgbClr val="151619"/>
                </a:solidFill>
                <a:latin typeface="Open Sans" panose="020B0606030504020204" pitchFamily="34" charset="0"/>
              </a:rPr>
              <a:t>Scenario testing in Dev Studio</a:t>
            </a:r>
          </a:p>
          <a:p>
            <a:pPr>
              <a:buFont typeface="Courier New" panose="02070309020205020404" pitchFamily="49" charset="0"/>
              <a:buChar char="o"/>
            </a:pPr>
            <a:r>
              <a:rPr lang="en-US" sz="1800" dirty="0">
                <a:solidFill>
                  <a:srgbClr val="151619"/>
                </a:solidFill>
                <a:latin typeface="Open Sans" panose="020B0606030504020204" pitchFamily="34" charset="0"/>
              </a:rPr>
              <a:t>Scenario testing in User portal</a:t>
            </a:r>
          </a:p>
          <a:p>
            <a:r>
              <a:rPr lang="en-US" dirty="0" err="1"/>
              <a:t>Pega</a:t>
            </a:r>
            <a:r>
              <a:rPr lang="en-US" dirty="0"/>
              <a:t> Unit Testing</a:t>
            </a:r>
          </a:p>
        </p:txBody>
      </p:sp>
      <p:pic>
        <p:nvPicPr>
          <p:cNvPr id="1026" name="Picture 2">
            <a:extLst>
              <a:ext uri="{FF2B5EF4-FFF2-40B4-BE49-F238E27FC236}">
                <a16:creationId xmlns:a16="http://schemas.microsoft.com/office/drawing/2014/main" id="{58BF33AD-32DA-DE94-CB35-A6B860666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1581" y="235743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88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D44B-BF68-11B4-DD5A-B167C31DD250}"/>
              </a:ext>
            </a:extLst>
          </p:cNvPr>
          <p:cNvSpPr>
            <a:spLocks noGrp="1"/>
          </p:cNvSpPr>
          <p:nvPr>
            <p:ph type="title"/>
          </p:nvPr>
        </p:nvSpPr>
        <p:spPr>
          <a:xfrm>
            <a:off x="279934" y="207683"/>
            <a:ext cx="11073866" cy="879972"/>
          </a:xfrm>
        </p:spPr>
        <p:txBody>
          <a:bodyPr>
            <a:normAutofit fontScale="90000"/>
          </a:bodyPr>
          <a:lstStyle/>
          <a:p>
            <a:br>
              <a:rPr lang="en-US" sz="1800" b="1" dirty="0">
                <a:effectLst/>
                <a:latin typeface="Calibri" panose="020F0502020204030204" pitchFamily="34" charset="0"/>
                <a:ea typeface="Calibri" panose="020F0502020204030204" pitchFamily="34" charset="0"/>
              </a:rPr>
            </a:br>
            <a:br>
              <a:rPr lang="en-US" sz="1800" b="1" dirty="0">
                <a:effectLst/>
                <a:latin typeface="Calibri" panose="020F0502020204030204" pitchFamily="34" charset="0"/>
                <a:ea typeface="Calibri" panose="020F0502020204030204" pitchFamily="34" charset="0"/>
              </a:rPr>
            </a:br>
            <a:br>
              <a:rPr lang="en-US" sz="1800" b="1" dirty="0">
                <a:effectLst/>
                <a:latin typeface="Calibri" panose="020F0502020204030204" pitchFamily="34" charset="0"/>
                <a:ea typeface="Calibri" panose="020F0502020204030204" pitchFamily="34" charset="0"/>
              </a:rPr>
            </a:br>
            <a:r>
              <a:rPr lang="en-US" sz="2200" b="1" dirty="0">
                <a:solidFill>
                  <a:schemeClr val="accent2"/>
                </a:solidFill>
                <a:latin typeface="Open Sans" panose="020B0606030504020204" pitchFamily="34" charset="0"/>
              </a:rPr>
              <a:t>Components of a </a:t>
            </a:r>
            <a:r>
              <a:rPr lang="en-US" sz="2200" b="1" dirty="0" err="1">
                <a:solidFill>
                  <a:schemeClr val="accent2"/>
                </a:solidFill>
                <a:latin typeface="Open Sans" panose="020B0606030504020204" pitchFamily="34" charset="0"/>
              </a:rPr>
              <a:t>Pega</a:t>
            </a:r>
            <a:r>
              <a:rPr lang="en-US" sz="2200" b="1" dirty="0">
                <a:solidFill>
                  <a:schemeClr val="accent2"/>
                </a:solidFill>
                <a:latin typeface="Open Sans" panose="020B0606030504020204" pitchFamily="34" charset="0"/>
              </a:rPr>
              <a:t> unit rule form (Continued)</a:t>
            </a:r>
            <a:br>
              <a:rPr lang="en-US" sz="1800" b="1" dirty="0">
                <a:effectLst/>
                <a:latin typeface="Calibri" panose="020F0502020204030204" pitchFamily="34" charset="0"/>
                <a:ea typeface="Calibri" panose="020F0502020204030204" pitchFamily="34" charset="0"/>
              </a:rPr>
            </a:br>
            <a:br>
              <a:rPr lang="en-US" sz="2200" b="1" i="0" dirty="0">
                <a:solidFill>
                  <a:schemeClr val="accent2"/>
                </a:solidFill>
                <a:effectLst/>
                <a:latin typeface="Open Sans" panose="020B0606030504020204" pitchFamily="34" charset="0"/>
              </a:rPr>
            </a:br>
            <a:br>
              <a:rPr lang="en-US" sz="1800" dirty="0">
                <a:solidFill>
                  <a:srgbClr val="151619"/>
                </a:solidFill>
                <a:effectLst/>
                <a:latin typeface="Open Sans" panose="020B0606030504020204" pitchFamily="34" charset="0"/>
                <a:ea typeface="Calibri" panose="020F0502020204030204" pitchFamily="34" charset="0"/>
              </a:rPr>
            </a:br>
            <a:br>
              <a:rPr lang="en-US" sz="1800" dirty="0">
                <a:solidFill>
                  <a:srgbClr val="151619"/>
                </a:solidFill>
                <a:effectLst/>
                <a:latin typeface="Open Sans" panose="020B0606030504020204" pitchFamily="34" charset="0"/>
                <a:ea typeface="Calibri" panose="020F0502020204030204" pitchFamily="34" charset="0"/>
              </a:rPr>
            </a:br>
            <a:br>
              <a:rPr lang="en-US" sz="1800" dirty="0">
                <a:solidFill>
                  <a:srgbClr val="151619"/>
                </a:solidFill>
                <a:effectLst/>
                <a:latin typeface="Open Sans" panose="020B0606030504020204" pitchFamily="34" charset="0"/>
                <a:ea typeface="Calibri" panose="020F0502020204030204" pitchFamily="34" charset="0"/>
              </a:rPr>
            </a:br>
            <a:r>
              <a:rPr lang="en-US" sz="1800" dirty="0">
                <a:solidFill>
                  <a:srgbClr val="151619"/>
                </a:solidFill>
                <a:effectLst/>
                <a:latin typeface="Open Sans" panose="020B0606030504020204" pitchFamily="34" charset="0"/>
                <a:ea typeface="Calibri" panose="020F0502020204030204" pitchFamily="34" charset="0"/>
              </a:rPr>
              <a:t>  </a:t>
            </a:r>
            <a:endParaRPr lang="en-US" sz="2200" dirty="0">
              <a:solidFill>
                <a:schemeClr val="accent2"/>
              </a:solidFill>
            </a:endParaRPr>
          </a:p>
        </p:txBody>
      </p:sp>
      <p:sp>
        <p:nvSpPr>
          <p:cNvPr id="5" name="TextBox 4">
            <a:extLst>
              <a:ext uri="{FF2B5EF4-FFF2-40B4-BE49-F238E27FC236}">
                <a16:creationId xmlns:a16="http://schemas.microsoft.com/office/drawing/2014/main" id="{19B5B0D7-AA7C-CF3D-39B8-BC52316AEE32}"/>
              </a:ext>
            </a:extLst>
          </p:cNvPr>
          <p:cNvSpPr txBox="1"/>
          <p:nvPr/>
        </p:nvSpPr>
        <p:spPr>
          <a:xfrm>
            <a:off x="279934" y="836723"/>
            <a:ext cx="11794189" cy="1477328"/>
          </a:xfrm>
          <a:prstGeom prst="rect">
            <a:avLst/>
          </a:prstGeom>
          <a:noFill/>
        </p:spPr>
        <p:txBody>
          <a:bodyPr wrap="square">
            <a:spAutoFit/>
          </a:bodyPr>
          <a:lstStyle/>
          <a:p>
            <a:r>
              <a:rPr lang="en-US" sz="1800" b="1" dirty="0">
                <a:solidFill>
                  <a:srgbClr val="151619"/>
                </a:solidFill>
                <a:effectLst/>
                <a:latin typeface="Open Sans" panose="020B0606030504020204" pitchFamily="34" charset="0"/>
                <a:ea typeface="Times New Roman" panose="02020603050405020304" pitchFamily="18" charset="0"/>
              </a:rPr>
              <a:t>Ruleset configuration to save test cases</a:t>
            </a:r>
            <a:endParaRPr lang="en-US" sz="1800" b="1" dirty="0">
              <a:effectLst/>
              <a:latin typeface="Calibri" panose="020F0502020204030204" pitchFamily="34" charset="0"/>
              <a:ea typeface="Calibri" panose="020F0502020204030204" pitchFamily="34" charset="0"/>
            </a:endParaRPr>
          </a:p>
          <a:p>
            <a:endParaRPr lang="en-US" sz="1800" dirty="0">
              <a:solidFill>
                <a:srgbClr val="151619"/>
              </a:solidFill>
              <a:effectLst/>
              <a:latin typeface="Open Sans" panose="020B0606030504020204" pitchFamily="34" charset="0"/>
              <a:ea typeface="Calibri" panose="020F0502020204030204" pitchFamily="34" charset="0"/>
            </a:endParaRPr>
          </a:p>
          <a:p>
            <a:r>
              <a:rPr lang="en-US" sz="1800" dirty="0">
                <a:solidFill>
                  <a:srgbClr val="151619"/>
                </a:solidFill>
                <a:effectLst/>
                <a:latin typeface="Open Sans" panose="020B0606030504020204" pitchFamily="34" charset="0"/>
                <a:ea typeface="Calibri" panose="020F0502020204030204" pitchFamily="34" charset="0"/>
              </a:rPr>
              <a:t>To save </a:t>
            </a:r>
            <a:r>
              <a:rPr lang="en-US" sz="1800" dirty="0" err="1">
                <a:solidFill>
                  <a:srgbClr val="151619"/>
                </a:solidFill>
                <a:effectLst/>
                <a:latin typeface="Open Sans" panose="020B0606030504020204" pitchFamily="34" charset="0"/>
                <a:ea typeface="Calibri" panose="020F0502020204030204" pitchFamily="34" charset="0"/>
              </a:rPr>
              <a:t>Pega</a:t>
            </a:r>
            <a:r>
              <a:rPr lang="en-US" sz="1800" dirty="0">
                <a:solidFill>
                  <a:srgbClr val="151619"/>
                </a:solidFill>
                <a:effectLst/>
                <a:latin typeface="Open Sans" panose="020B0606030504020204" pitchFamily="34" charset="0"/>
                <a:ea typeface="Calibri" panose="020F0502020204030204" pitchFamily="34" charset="0"/>
              </a:rPr>
              <a:t> unit test cases, users enable the </a:t>
            </a:r>
            <a:r>
              <a:rPr lang="en-US" sz="1800" b="1" dirty="0">
                <a:solidFill>
                  <a:srgbClr val="151619"/>
                </a:solidFill>
                <a:effectLst/>
                <a:latin typeface="Open Sans" panose="020B0606030504020204" pitchFamily="34" charset="0"/>
                <a:ea typeface="Calibri" panose="020F0502020204030204" pitchFamily="34" charset="0"/>
              </a:rPr>
              <a:t>Use this ruleset</a:t>
            </a:r>
            <a:endParaRPr lang="en-US" sz="1800" dirty="0">
              <a:effectLst/>
              <a:latin typeface="Calibri" panose="020F0502020204030204" pitchFamily="34" charset="0"/>
              <a:ea typeface="Calibri" panose="020F0502020204030204" pitchFamily="34" charset="0"/>
            </a:endParaRPr>
          </a:p>
          <a:p>
            <a:endParaRPr lang="en-US" sz="1800" dirty="0">
              <a:solidFill>
                <a:srgbClr val="151619"/>
              </a:solidFill>
              <a:effectLst/>
              <a:latin typeface="Open Sans" panose="020B0606030504020204" pitchFamily="34" charset="0"/>
              <a:ea typeface="Calibri" panose="020F0502020204030204" pitchFamily="34" charset="0"/>
            </a:endParaRPr>
          </a:p>
          <a:p>
            <a:endParaRPr lang="en-US" dirty="0"/>
          </a:p>
        </p:txBody>
      </p:sp>
      <p:pic>
        <p:nvPicPr>
          <p:cNvPr id="8194" name="Picture 2">
            <a:extLst>
              <a:ext uri="{FF2B5EF4-FFF2-40B4-BE49-F238E27FC236}">
                <a16:creationId xmlns:a16="http://schemas.microsoft.com/office/drawing/2014/main" id="{E500485B-6297-F499-EE8D-1ACB24BC76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933" y="1812724"/>
            <a:ext cx="10064793"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4">
            <a:extLst>
              <a:ext uri="{FF2B5EF4-FFF2-40B4-BE49-F238E27FC236}">
                <a16:creationId xmlns:a16="http://schemas.microsoft.com/office/drawing/2014/main" id="{C8D20D19-61B7-5A78-C9A5-22BD8BD14E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934" y="3258075"/>
            <a:ext cx="479425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a:extLst>
              <a:ext uri="{FF2B5EF4-FFF2-40B4-BE49-F238E27FC236}">
                <a16:creationId xmlns:a16="http://schemas.microsoft.com/office/drawing/2014/main" id="{DCDB10A3-E1AA-91DA-E0D5-8B49C40A4B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4071" y="3258075"/>
            <a:ext cx="479425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8361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D44B-BF68-11B4-DD5A-B167C31DD250}"/>
              </a:ext>
            </a:extLst>
          </p:cNvPr>
          <p:cNvSpPr>
            <a:spLocks noGrp="1"/>
          </p:cNvSpPr>
          <p:nvPr>
            <p:ph type="title"/>
          </p:nvPr>
        </p:nvSpPr>
        <p:spPr>
          <a:xfrm>
            <a:off x="838200" y="365126"/>
            <a:ext cx="10515600" cy="745218"/>
          </a:xfrm>
        </p:spPr>
        <p:txBody>
          <a:bodyPr>
            <a:normAutofit fontScale="90000"/>
          </a:bodyPr>
          <a:lstStyle/>
          <a:p>
            <a:br>
              <a:rPr lang="en-US" b="1" i="0" dirty="0">
                <a:effectLst/>
                <a:latin typeface="Open Sans" panose="020B0606030504020204" pitchFamily="34" charset="0"/>
              </a:rPr>
            </a:br>
            <a:r>
              <a:rPr lang="en-US" b="1" i="0" dirty="0">
                <a:solidFill>
                  <a:schemeClr val="accent2">
                    <a:lumMod val="75000"/>
                  </a:schemeClr>
                </a:solidFill>
                <a:effectLst/>
                <a:latin typeface="Open Sans" panose="020B0606030504020204" pitchFamily="34" charset="0"/>
              </a:rPr>
              <a:t>User interface-based functional and scenario tests</a:t>
            </a:r>
            <a:br>
              <a:rPr lang="en-US" b="1" i="0" dirty="0">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9C3574ED-43A4-1900-BE9B-D876ECF972F7}"/>
              </a:ext>
            </a:extLst>
          </p:cNvPr>
          <p:cNvSpPr>
            <a:spLocks noGrp="1"/>
          </p:cNvSpPr>
          <p:nvPr>
            <p:ph idx="1"/>
          </p:nvPr>
        </p:nvSpPr>
        <p:spPr>
          <a:xfrm>
            <a:off x="838200" y="1424539"/>
            <a:ext cx="10515600" cy="5302832"/>
          </a:xfrm>
          <a:solidFill>
            <a:schemeClr val="bg2">
              <a:lumMod val="75000"/>
            </a:schemeClr>
          </a:solidFill>
        </p:spPr>
        <p:txBody>
          <a:bodyPr>
            <a:normAutofit/>
          </a:bodyPr>
          <a:lstStyle/>
          <a:p>
            <a:pPr>
              <a:lnSpc>
                <a:spcPct val="100000"/>
              </a:lnSpc>
              <a:spcBef>
                <a:spcPts val="600"/>
              </a:spcBef>
              <a:spcAft>
                <a:spcPts val="600"/>
              </a:spcAft>
            </a:pPr>
            <a:r>
              <a:rPr lang="en-US" sz="1800" dirty="0">
                <a:solidFill>
                  <a:srgbClr val="151619"/>
                </a:solidFill>
                <a:latin typeface="Open Sans" panose="020B0606030504020204" pitchFamily="34" charset="0"/>
              </a:rPr>
              <a:t>Use UI-based functional tests and end-to-end scenario tests to verify that end-to-end cases work as expected</a:t>
            </a:r>
          </a:p>
          <a:p>
            <a:pPr>
              <a:lnSpc>
                <a:spcPct val="100000"/>
              </a:lnSpc>
              <a:spcBef>
                <a:spcPts val="600"/>
              </a:spcBef>
              <a:spcAft>
                <a:spcPts val="600"/>
              </a:spcAft>
            </a:pPr>
            <a:r>
              <a:rPr lang="en-US" sz="1800" dirty="0">
                <a:solidFill>
                  <a:srgbClr val="151619"/>
                </a:solidFill>
                <a:latin typeface="Open Sans" panose="020B0606030504020204" pitchFamily="34" charset="0"/>
              </a:rPr>
              <a:t>The UI-based scenario testing tool allows developers to focus on creating functional and useful tests for single-page applications (SPAs) rather than writing complex code.</a:t>
            </a:r>
          </a:p>
          <a:p>
            <a:pPr>
              <a:lnSpc>
                <a:spcPct val="100000"/>
              </a:lnSpc>
              <a:spcBef>
                <a:spcPts val="600"/>
              </a:spcBef>
              <a:spcAft>
                <a:spcPts val="600"/>
              </a:spcAft>
            </a:pPr>
            <a:r>
              <a:rPr lang="en-US" sz="1800" dirty="0">
                <a:solidFill>
                  <a:srgbClr val="151619"/>
                </a:solidFill>
                <a:latin typeface="Open Sans" panose="020B0606030504020204" pitchFamily="34" charset="0"/>
              </a:rPr>
              <a:t>You can provide data to your test cases with a predefined data page. The data page provides unique values for each execution of the test case. You can populate the data page using any source, including activities or data transforms.</a:t>
            </a:r>
          </a:p>
          <a:p>
            <a:pPr>
              <a:lnSpc>
                <a:spcPct val="100000"/>
              </a:lnSpc>
              <a:spcBef>
                <a:spcPts val="600"/>
              </a:spcBef>
              <a:spcAft>
                <a:spcPts val="600"/>
              </a:spcAft>
            </a:pPr>
            <a:r>
              <a:rPr lang="en-US" sz="1800" dirty="0">
                <a:solidFill>
                  <a:srgbClr val="151619"/>
                </a:solidFill>
                <a:latin typeface="Open Sans" panose="020B0606030504020204" pitchFamily="34" charset="0"/>
              </a:rPr>
              <a:t>Tests are saved in a dedicated test ruleset defined in the application rule</a:t>
            </a:r>
          </a:p>
          <a:p>
            <a:pPr>
              <a:lnSpc>
                <a:spcPct val="100000"/>
              </a:lnSpc>
              <a:spcBef>
                <a:spcPts val="600"/>
              </a:spcBef>
              <a:spcAft>
                <a:spcPts val="600"/>
              </a:spcAft>
            </a:pPr>
            <a:r>
              <a:rPr lang="en-US" sz="1800" dirty="0">
                <a:solidFill>
                  <a:srgbClr val="151619"/>
                </a:solidFill>
                <a:latin typeface="Open Sans" panose="020B0606030504020204" pitchFamily="34" charset="0"/>
              </a:rPr>
              <a:t>Once saved, tests are available on the Application: Scenario testing landing page</a:t>
            </a:r>
          </a:p>
          <a:p>
            <a:pPr>
              <a:lnSpc>
                <a:spcPct val="100000"/>
              </a:lnSpc>
              <a:spcBef>
                <a:spcPts val="600"/>
              </a:spcBef>
              <a:spcAft>
                <a:spcPts val="600"/>
              </a:spcAft>
            </a:pPr>
            <a:r>
              <a:rPr lang="en-US" sz="1800" dirty="0">
                <a:solidFill>
                  <a:srgbClr val="151619"/>
                </a:solidFill>
                <a:latin typeface="Open Sans" panose="020B0606030504020204" pitchFamily="34" charset="0"/>
              </a:rPr>
              <a:t>Navigate to the landing page from the header of Dev Studio by selecting Configure &gt; Application &gt; Quality &gt; Automated Testing &gt; Scenario Testing&gt; Test Cases.</a:t>
            </a:r>
          </a:p>
          <a:p>
            <a:pPr>
              <a:lnSpc>
                <a:spcPct val="100000"/>
              </a:lnSpc>
              <a:spcBef>
                <a:spcPts val="600"/>
              </a:spcBef>
              <a:spcAft>
                <a:spcPts val="600"/>
              </a:spcAft>
            </a:pPr>
            <a:r>
              <a:rPr lang="en-US" sz="1800" dirty="0">
                <a:solidFill>
                  <a:srgbClr val="151619"/>
                </a:solidFill>
                <a:latin typeface="Open Sans" panose="020B0606030504020204" pitchFamily="34" charset="0"/>
              </a:rPr>
              <a:t>From the landing page, you can run a test, view the results of a previous test, and group functionally similar tests in test suites to provide organization.</a:t>
            </a:r>
          </a:p>
        </p:txBody>
      </p:sp>
    </p:spTree>
    <p:extLst>
      <p:ext uri="{BB962C8B-B14F-4D97-AF65-F5344CB8AC3E}">
        <p14:creationId xmlns:p14="http://schemas.microsoft.com/office/powerpoint/2010/main" val="3747331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D3291-A192-1BA5-DAEA-79A36D8262EE}"/>
              </a:ext>
            </a:extLst>
          </p:cNvPr>
          <p:cNvSpPr>
            <a:spLocks noGrp="1"/>
          </p:cNvSpPr>
          <p:nvPr>
            <p:ph type="title"/>
          </p:nvPr>
        </p:nvSpPr>
        <p:spPr>
          <a:xfrm>
            <a:off x="838200" y="1"/>
            <a:ext cx="10515600" cy="1992086"/>
          </a:xfrm>
        </p:spPr>
        <p:txBody>
          <a:bodyPr>
            <a:normAutofit/>
          </a:bodyPr>
          <a:lstStyle/>
          <a:p>
            <a:r>
              <a:rPr lang="en-US" sz="2800" b="1" i="0" dirty="0">
                <a:solidFill>
                  <a:schemeClr val="accent2">
                    <a:lumMod val="75000"/>
                  </a:schemeClr>
                </a:solidFill>
                <a:effectLst/>
                <a:latin typeface="Open Sans" panose="020B0606030504020204" pitchFamily="34" charset="0"/>
              </a:rPr>
              <a:t>Create UI-based tests with automated scenario testing</a:t>
            </a:r>
            <a:br>
              <a:rPr lang="en-US" b="1" i="0" dirty="0">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8F1B4353-D640-395E-EF2A-359E5CEC98D6}"/>
              </a:ext>
            </a:extLst>
          </p:cNvPr>
          <p:cNvSpPr>
            <a:spLocks noGrp="1"/>
          </p:cNvSpPr>
          <p:nvPr>
            <p:ph idx="1"/>
          </p:nvPr>
        </p:nvSpPr>
        <p:spPr>
          <a:xfrm>
            <a:off x="489857" y="859972"/>
            <a:ext cx="10515600" cy="4957763"/>
          </a:xfrm>
          <a:solidFill>
            <a:schemeClr val="bg2">
              <a:lumMod val="75000"/>
            </a:schemeClr>
          </a:solidFill>
        </p:spPr>
        <p:txBody>
          <a:bodyPr>
            <a:normAutofit/>
          </a:bodyPr>
          <a:lstStyle/>
          <a:p>
            <a:r>
              <a:rPr lang="en-US" sz="1200" b="0" i="0" dirty="0">
                <a:solidFill>
                  <a:srgbClr val="151619"/>
                </a:solidFill>
                <a:effectLst/>
                <a:latin typeface="Open Sans" panose="020B0606030504020204" pitchFamily="34" charset="0"/>
              </a:rPr>
              <a:t>Scenario tests are run against a user interface to verify that the end-to-end scenarios are functioning correctly. The UI-based scenario testing tool allows developers to focus on creating functional and useful tests, rather than writing complex code, for single page applications (SPAs).</a:t>
            </a:r>
          </a:p>
          <a:p>
            <a:r>
              <a:rPr lang="en-US" sz="1200" b="0" i="0" dirty="0">
                <a:solidFill>
                  <a:srgbClr val="151619"/>
                </a:solidFill>
                <a:effectLst/>
                <a:latin typeface="Open Sans" panose="020B0606030504020204" pitchFamily="34" charset="0"/>
              </a:rPr>
              <a:t>You can test either a specific case type or an entire portal by clicking Scenario Testing in the run-time toolbar to open the test recorder. When you use the test recorder and hover over a testable element, an orange highlight indicates that the element can be tested. Interactions are recorded in a visual series of steps and the execution of a test step can include a delay. </a:t>
            </a:r>
          </a:p>
          <a:p>
            <a:r>
              <a:rPr lang="en-US" sz="1200" b="0" i="0" dirty="0">
                <a:solidFill>
                  <a:srgbClr val="151619"/>
                </a:solidFill>
                <a:effectLst/>
                <a:latin typeface="Open Sans" panose="020B0606030504020204" pitchFamily="34" charset="0"/>
              </a:rPr>
              <a:t>Provide data to your test cases with a predefined data page. This data page can provide unique values for each execution of the test case. You can populate the data page by using any source, including activities or data transforms.</a:t>
            </a:r>
            <a:endParaRPr lang="en-US" sz="1200" dirty="0">
              <a:solidFill>
                <a:srgbClr val="151619"/>
              </a:solidFill>
              <a:latin typeface="Open Sans" panose="020B0606030504020204" pitchFamily="34" charset="0"/>
            </a:endParaRPr>
          </a:p>
          <a:p>
            <a:r>
              <a:rPr lang="en-US" sz="1200" b="0" i="0" dirty="0">
                <a:solidFill>
                  <a:srgbClr val="151619"/>
                </a:solidFill>
                <a:effectLst/>
                <a:latin typeface="Open Sans" panose="020B0606030504020204" pitchFamily="34" charset="0"/>
              </a:rPr>
              <a:t>Tests are saved in a test rule set. After they are saved, tests are available on the Application: Scenario Testing landing page. From the landing page you can run a test or view the results of a previous test run.</a:t>
            </a:r>
          </a:p>
          <a:p>
            <a:pPr marL="0" indent="0">
              <a:buNone/>
            </a:pPr>
            <a:r>
              <a:rPr lang="en-US" sz="1200" b="0" i="0" dirty="0">
                <a:solidFill>
                  <a:srgbClr val="151619"/>
                </a:solidFill>
                <a:effectLst/>
                <a:latin typeface="Open Sans" panose="020B0606030504020204" pitchFamily="34" charset="0"/>
              </a:rPr>
              <a:t> </a:t>
            </a:r>
            <a:endParaRPr lang="en-US" sz="1200" dirty="0"/>
          </a:p>
        </p:txBody>
      </p:sp>
      <p:pic>
        <p:nvPicPr>
          <p:cNvPr id="7" name="Picture 2" descr="Thumbnail">
            <a:extLst>
              <a:ext uri="{FF2B5EF4-FFF2-40B4-BE49-F238E27FC236}">
                <a16:creationId xmlns:a16="http://schemas.microsoft.com/office/drawing/2014/main" id="{20B7BA8D-5690-7F04-DC26-70E6AD70BE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69773"/>
            <a:ext cx="5838825" cy="2643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731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AE99-DA85-043A-713F-23C2A133F022}"/>
              </a:ext>
            </a:extLst>
          </p:cNvPr>
          <p:cNvSpPr>
            <a:spLocks noGrp="1"/>
          </p:cNvSpPr>
          <p:nvPr>
            <p:ph type="title"/>
          </p:nvPr>
        </p:nvSpPr>
        <p:spPr/>
        <p:txBody>
          <a:bodyPr>
            <a:normAutofit/>
          </a:bodyPr>
          <a:lstStyle/>
          <a:p>
            <a:r>
              <a:rPr lang="en-US" sz="4000"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Pega</a:t>
            </a:r>
            <a:r>
              <a:rPr lang="en-US" sz="40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Scenario Testing in User Portal</a:t>
            </a:r>
          </a:p>
        </p:txBody>
      </p:sp>
      <p:sp>
        <p:nvSpPr>
          <p:cNvPr id="5" name="Content Placeholder 4">
            <a:extLst>
              <a:ext uri="{FF2B5EF4-FFF2-40B4-BE49-F238E27FC236}">
                <a16:creationId xmlns:a16="http://schemas.microsoft.com/office/drawing/2014/main" id="{64F0BCC0-634F-D400-DC23-77091BE39899}"/>
              </a:ext>
            </a:extLst>
          </p:cNvPr>
          <p:cNvSpPr>
            <a:spLocks noGrp="1"/>
          </p:cNvSpPr>
          <p:nvPr>
            <p:ph idx="1"/>
          </p:nvPr>
        </p:nvSpPr>
        <p:spPr>
          <a:xfrm>
            <a:off x="638175" y="1363613"/>
            <a:ext cx="10515600" cy="4351338"/>
          </a:xfrm>
        </p:spPr>
        <p:txBody>
          <a:bodyPr/>
          <a:lstStyle/>
          <a:p>
            <a:pPr marL="0" marR="0" indent="0">
              <a:spcBef>
                <a:spcPts val="0"/>
              </a:spcBef>
              <a:buNone/>
            </a:pPr>
            <a:r>
              <a:rPr lang="en-US" sz="1800" dirty="0">
                <a:solidFill>
                  <a:srgbClr val="151619"/>
                </a:solidFill>
                <a:effectLst/>
                <a:latin typeface="Open Sans" panose="020B0606030504020204" pitchFamily="34" charset="0"/>
                <a:ea typeface="Calibri" panose="020F0502020204030204" pitchFamily="34" charset="0"/>
              </a:rPr>
              <a:t>In a user portal, the </a:t>
            </a:r>
            <a:r>
              <a:rPr lang="en-US" sz="1800" dirty="0" err="1">
                <a:solidFill>
                  <a:srgbClr val="151619"/>
                </a:solidFill>
                <a:effectLst/>
                <a:latin typeface="Open Sans" panose="020B0606030504020204" pitchFamily="34" charset="0"/>
                <a:ea typeface="Calibri" panose="020F0502020204030204" pitchFamily="34" charset="0"/>
              </a:rPr>
              <a:t>Pega</a:t>
            </a:r>
            <a:r>
              <a:rPr lang="en-US" sz="1800" dirty="0">
                <a:solidFill>
                  <a:srgbClr val="151619"/>
                </a:solidFill>
                <a:effectLst/>
                <a:latin typeface="Open Sans" panose="020B0606030504020204" pitchFamily="34" charset="0"/>
                <a:ea typeface="Calibri" panose="020F0502020204030204" pitchFamily="34" charset="0"/>
              </a:rPr>
              <a:t> scenario testing framework has the </a:t>
            </a:r>
            <a:r>
              <a:rPr lang="en-US" sz="1800" b="1" dirty="0">
                <a:solidFill>
                  <a:srgbClr val="151619"/>
                </a:solidFill>
                <a:effectLst/>
                <a:latin typeface="Open Sans" panose="020B0606030504020204" pitchFamily="34" charset="0"/>
                <a:ea typeface="Calibri" panose="020F0502020204030204" pitchFamily="34" charset="0"/>
              </a:rPr>
              <a:t>Scenario tests</a:t>
            </a:r>
            <a:r>
              <a:rPr lang="en-US" sz="1800" dirty="0">
                <a:solidFill>
                  <a:srgbClr val="151619"/>
                </a:solidFill>
                <a:effectLst/>
                <a:latin typeface="Open Sans" panose="020B0606030504020204" pitchFamily="34" charset="0"/>
                <a:ea typeface="Calibri" panose="020F0502020204030204" pitchFamily="34" charset="0"/>
              </a:rPr>
              <a:t> pane in which you can view and manage scenario test cases for your </a:t>
            </a:r>
            <a:r>
              <a:rPr lang="en-US" sz="1800" dirty="0" err="1">
                <a:solidFill>
                  <a:srgbClr val="151619"/>
                </a:solidFill>
                <a:effectLst/>
                <a:latin typeface="Open Sans" panose="020B0606030504020204" pitchFamily="34" charset="0"/>
                <a:ea typeface="Calibri" panose="020F0502020204030204" pitchFamily="34" charset="0"/>
              </a:rPr>
              <a:t>Pega</a:t>
            </a:r>
            <a:r>
              <a:rPr lang="en-US" sz="1800" dirty="0">
                <a:solidFill>
                  <a:srgbClr val="151619"/>
                </a:solidFill>
                <a:effectLst/>
                <a:latin typeface="Open Sans" panose="020B0606030504020204" pitchFamily="34" charset="0"/>
                <a:ea typeface="Calibri" panose="020F0502020204030204" pitchFamily="34" charset="0"/>
              </a:rPr>
              <a:t> application.</a:t>
            </a:r>
            <a:endParaRPr lang="en-US" sz="1800" dirty="0">
              <a:effectLst/>
              <a:latin typeface="Calibri" panose="020F0502020204030204" pitchFamily="34" charset="0"/>
              <a:ea typeface="Calibri" panose="020F0502020204030204" pitchFamily="34" charset="0"/>
            </a:endParaRPr>
          </a:p>
          <a:p>
            <a:pPr marL="0" marR="0" lvl="0" indent="0">
              <a:spcBef>
                <a:spcPts val="0"/>
              </a:spcBef>
              <a:spcAft>
                <a:spcPts val="0"/>
              </a:spcAft>
              <a:buNone/>
              <a:tabLst>
                <a:tab pos="457200" algn="l"/>
              </a:tabLst>
            </a:pPr>
            <a:r>
              <a:rPr lang="en-US" sz="1800" dirty="0">
                <a:solidFill>
                  <a:srgbClr val="151619"/>
                </a:solidFill>
                <a:effectLst/>
                <a:latin typeface="Open Sans" panose="020B0606030504020204" pitchFamily="34" charset="0"/>
                <a:ea typeface="Calibri" panose="020F0502020204030204" pitchFamily="34" charset="0"/>
              </a:rPr>
              <a:t>The following sequence opens the </a:t>
            </a:r>
            <a:r>
              <a:rPr lang="en-US" sz="1800" b="1" dirty="0">
                <a:solidFill>
                  <a:srgbClr val="151619"/>
                </a:solidFill>
                <a:effectLst/>
                <a:latin typeface="Open Sans" panose="020B0606030504020204" pitchFamily="34" charset="0"/>
                <a:ea typeface="Calibri" panose="020F0502020204030204" pitchFamily="34" charset="0"/>
              </a:rPr>
              <a:t>Scenario tests</a:t>
            </a:r>
            <a:r>
              <a:rPr lang="en-US" sz="1800" dirty="0">
                <a:solidFill>
                  <a:srgbClr val="151619"/>
                </a:solidFill>
                <a:effectLst/>
                <a:latin typeface="Open Sans" panose="020B0606030504020204" pitchFamily="34" charset="0"/>
                <a:ea typeface="Calibri" panose="020F0502020204030204" pitchFamily="34" charset="0"/>
              </a:rPr>
              <a:t> pane in a User portal: </a:t>
            </a:r>
          </a:p>
          <a:p>
            <a:pPr>
              <a:spcBef>
                <a:spcPts val="0"/>
              </a:spcBef>
              <a:tabLst>
                <a:tab pos="457200" algn="l"/>
              </a:tabLst>
            </a:pPr>
            <a:r>
              <a:rPr lang="en-US" sz="1800" dirty="0">
                <a:solidFill>
                  <a:srgbClr val="151619"/>
                </a:solidFill>
                <a:effectLst/>
                <a:latin typeface="Open Sans" panose="020B0606030504020204" pitchFamily="34" charset="0"/>
                <a:ea typeface="Times New Roman" panose="02020603050405020304" pitchFamily="18" charset="0"/>
              </a:rPr>
              <a:t>The </a:t>
            </a:r>
            <a:r>
              <a:rPr lang="en-US" sz="1800" b="1" dirty="0">
                <a:solidFill>
                  <a:srgbClr val="151619"/>
                </a:solidFill>
                <a:effectLst/>
                <a:latin typeface="Open Sans" panose="020B0606030504020204" pitchFamily="34" charset="0"/>
                <a:ea typeface="Times New Roman" panose="02020603050405020304" pitchFamily="18" charset="0"/>
              </a:rPr>
              <a:t>Toggle runtime toolbar</a:t>
            </a:r>
            <a:r>
              <a:rPr lang="en-US" sz="1800" dirty="0">
                <a:solidFill>
                  <a:srgbClr val="151619"/>
                </a:solidFill>
                <a:effectLst/>
                <a:latin typeface="Open Sans" panose="020B0606030504020204" pitchFamily="34" charset="0"/>
                <a:ea typeface="Times New Roman" panose="02020603050405020304" pitchFamily="18" charset="0"/>
              </a:rPr>
              <a:t> in the lower-right corner of the User portal opens the runtime toolbar.</a:t>
            </a:r>
          </a:p>
          <a:p>
            <a:pPr marL="342900" marR="0" lvl="0" indent="-342900">
              <a:spcBef>
                <a:spcPts val="0"/>
              </a:spcBef>
              <a:spcAft>
                <a:spcPts val="0"/>
              </a:spcAft>
              <a:buFont typeface="+mj-lt"/>
              <a:buAutoNum type="arabicPeriod"/>
              <a:tabLst>
                <a:tab pos="457200" algn="l"/>
              </a:tabLst>
            </a:pPr>
            <a:endParaRPr lang="en-US" sz="1800" dirty="0">
              <a:solidFill>
                <a:srgbClr val="151619"/>
              </a:solidFill>
              <a:effectLst/>
              <a:latin typeface="Calibri" panose="020F0502020204030204" pitchFamily="34" charset="0"/>
              <a:ea typeface="Calibri" panose="020F0502020204030204" pitchFamily="34" charset="0"/>
            </a:endParaRPr>
          </a:p>
          <a:p>
            <a:endParaRPr lang="en-US" dirty="0"/>
          </a:p>
        </p:txBody>
      </p:sp>
      <p:pic>
        <p:nvPicPr>
          <p:cNvPr id="10242" name="Picture 2">
            <a:extLst>
              <a:ext uri="{FF2B5EF4-FFF2-40B4-BE49-F238E27FC236}">
                <a16:creationId xmlns:a16="http://schemas.microsoft.com/office/drawing/2014/main" id="{16E824D0-0070-E5FC-E8D7-C08EC0112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800" y="2636019"/>
            <a:ext cx="20701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B353C76-CC5C-D35A-8EF6-5A96053DF265}"/>
              </a:ext>
            </a:extLst>
          </p:cNvPr>
          <p:cNvSpPr txBox="1"/>
          <p:nvPr/>
        </p:nvSpPr>
        <p:spPr>
          <a:xfrm>
            <a:off x="638175" y="3868637"/>
            <a:ext cx="9785985" cy="646331"/>
          </a:xfrm>
          <a:prstGeom prst="rect">
            <a:avLst/>
          </a:prstGeom>
          <a:noFill/>
        </p:spPr>
        <p:txBody>
          <a:bodyPr wrap="square">
            <a:spAutoFit/>
          </a:bodyPr>
          <a:lstStyle/>
          <a:p>
            <a:pPr marL="285750" indent="-285750">
              <a:buFont typeface="Arial" panose="020B0604020202020204" pitchFamily="34" charset="0"/>
              <a:buChar char="•"/>
            </a:pPr>
            <a:r>
              <a:rPr lang="en-US" sz="1800" dirty="0">
                <a:solidFill>
                  <a:srgbClr val="151619"/>
                </a:solidFill>
                <a:effectLst/>
                <a:latin typeface="Open Sans" panose="020B0606030504020204" pitchFamily="34" charset="0"/>
                <a:ea typeface="Times New Roman" panose="02020603050405020304" pitchFamily="18" charset="0"/>
              </a:rPr>
              <a:t>The </a:t>
            </a:r>
            <a:r>
              <a:rPr lang="en-US" sz="1800" b="1" dirty="0">
                <a:solidFill>
                  <a:srgbClr val="151619"/>
                </a:solidFill>
                <a:effectLst/>
                <a:latin typeface="Open Sans" panose="020B0606030504020204" pitchFamily="34" charset="0"/>
                <a:ea typeface="Times New Roman" panose="02020603050405020304" pitchFamily="18" charset="0"/>
              </a:rPr>
              <a:t>Toggle Automation Recorder</a:t>
            </a:r>
            <a:r>
              <a:rPr lang="en-US" sz="1800" dirty="0">
                <a:solidFill>
                  <a:srgbClr val="151619"/>
                </a:solidFill>
                <a:effectLst/>
                <a:latin typeface="Open Sans" panose="020B0606030504020204" pitchFamily="34" charset="0"/>
                <a:ea typeface="Times New Roman" panose="02020603050405020304" pitchFamily="18" charset="0"/>
              </a:rPr>
              <a:t> on the runtime toolbar opens the </a:t>
            </a:r>
            <a:r>
              <a:rPr lang="en-US" sz="1800" b="1" dirty="0">
                <a:solidFill>
                  <a:srgbClr val="151619"/>
                </a:solidFill>
                <a:effectLst/>
                <a:latin typeface="Open Sans" panose="020B0606030504020204" pitchFamily="34" charset="0"/>
                <a:ea typeface="Times New Roman" panose="02020603050405020304" pitchFamily="18" charset="0"/>
              </a:rPr>
              <a:t>Scenario tests</a:t>
            </a:r>
            <a:r>
              <a:rPr lang="en-US" sz="1800" dirty="0">
                <a:solidFill>
                  <a:srgbClr val="151619"/>
                </a:solidFill>
                <a:effectLst/>
                <a:latin typeface="Open Sans" panose="020B0606030504020204" pitchFamily="34" charset="0"/>
                <a:ea typeface="Times New Roman" panose="02020603050405020304" pitchFamily="18" charset="0"/>
              </a:rPr>
              <a:t> pane</a:t>
            </a:r>
            <a:endParaRPr lang="en-US" dirty="0"/>
          </a:p>
        </p:txBody>
      </p:sp>
      <p:pic>
        <p:nvPicPr>
          <p:cNvPr id="10243" name="Picture 3">
            <a:extLst>
              <a:ext uri="{FF2B5EF4-FFF2-40B4-BE49-F238E27FC236}">
                <a16:creationId xmlns:a16="http://schemas.microsoft.com/office/drawing/2014/main" id="{0E30E764-BB37-3371-537E-4E72E3E34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 y="4648150"/>
            <a:ext cx="4762500" cy="64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6992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AE99-DA85-043A-713F-23C2A133F022}"/>
              </a:ext>
            </a:extLst>
          </p:cNvPr>
          <p:cNvSpPr>
            <a:spLocks noGrp="1"/>
          </p:cNvSpPr>
          <p:nvPr>
            <p:ph type="title"/>
          </p:nvPr>
        </p:nvSpPr>
        <p:spPr/>
        <p:txBody>
          <a:bodyPr>
            <a:normAutofit/>
          </a:bodyPr>
          <a:lstStyle/>
          <a:p>
            <a:r>
              <a:rPr lang="en-US" sz="4000"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Pega</a:t>
            </a:r>
            <a:r>
              <a:rPr lang="en-US" sz="40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Scenario Testing in User Portal(Cont..)</a:t>
            </a:r>
          </a:p>
        </p:txBody>
      </p:sp>
      <p:sp>
        <p:nvSpPr>
          <p:cNvPr id="5" name="Content Placeholder 4">
            <a:extLst>
              <a:ext uri="{FF2B5EF4-FFF2-40B4-BE49-F238E27FC236}">
                <a16:creationId xmlns:a16="http://schemas.microsoft.com/office/drawing/2014/main" id="{64F0BCC0-634F-D400-DC23-77091BE39899}"/>
              </a:ext>
            </a:extLst>
          </p:cNvPr>
          <p:cNvSpPr>
            <a:spLocks noGrp="1"/>
          </p:cNvSpPr>
          <p:nvPr>
            <p:ph idx="1"/>
          </p:nvPr>
        </p:nvSpPr>
        <p:spPr>
          <a:xfrm>
            <a:off x="638175" y="1363613"/>
            <a:ext cx="10515600" cy="4351338"/>
          </a:xfrm>
        </p:spPr>
        <p:txBody>
          <a:bodyPr/>
          <a:lstStyle/>
          <a:p>
            <a:r>
              <a:rPr lang="en-US" sz="1800" dirty="0">
                <a:solidFill>
                  <a:srgbClr val="151619"/>
                </a:solidFill>
                <a:effectLst/>
                <a:latin typeface="Open Sans" panose="020B0606030504020204" pitchFamily="34" charset="0"/>
                <a:ea typeface="Times New Roman" panose="02020603050405020304" pitchFamily="18" charset="0"/>
              </a:rPr>
              <a:t>The following figure shows the </a:t>
            </a:r>
            <a:r>
              <a:rPr lang="en-US" sz="1800" b="1" dirty="0">
                <a:solidFill>
                  <a:srgbClr val="151619"/>
                </a:solidFill>
                <a:effectLst/>
                <a:latin typeface="Open Sans" panose="020B0606030504020204" pitchFamily="34" charset="0"/>
                <a:ea typeface="Times New Roman" panose="02020603050405020304" pitchFamily="18" charset="0"/>
              </a:rPr>
              <a:t>Scenario tests</a:t>
            </a:r>
            <a:r>
              <a:rPr lang="en-US" sz="1800" dirty="0">
                <a:solidFill>
                  <a:srgbClr val="151619"/>
                </a:solidFill>
                <a:effectLst/>
                <a:latin typeface="Open Sans" panose="020B0606030504020204" pitchFamily="34" charset="0"/>
                <a:ea typeface="Times New Roman" panose="02020603050405020304" pitchFamily="18" charset="0"/>
              </a:rPr>
              <a:t> pane with examples of test cases that either passed or failed:</a:t>
            </a:r>
            <a:endParaRPr lang="en-US" sz="1800" dirty="0">
              <a:solidFill>
                <a:srgbClr val="151619"/>
              </a:solidFill>
              <a:effectLst/>
              <a:latin typeface="Calibri" panose="020F0502020204030204" pitchFamily="34" charset="0"/>
              <a:ea typeface="Calibri" panose="020F0502020204030204" pitchFamily="34" charset="0"/>
            </a:endParaRPr>
          </a:p>
          <a:p>
            <a:endParaRPr lang="en-US" dirty="0"/>
          </a:p>
        </p:txBody>
      </p:sp>
      <p:pic>
        <p:nvPicPr>
          <p:cNvPr id="11267" name="Picture 3">
            <a:extLst>
              <a:ext uri="{FF2B5EF4-FFF2-40B4-BE49-F238E27FC236}">
                <a16:creationId xmlns:a16="http://schemas.microsoft.com/office/drawing/2014/main" id="{65699269-FDF3-FA7F-2A44-B37845AB25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19189"/>
            <a:ext cx="2965450" cy="47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1315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AE99-DA85-043A-713F-23C2A133F022}"/>
              </a:ext>
            </a:extLst>
          </p:cNvPr>
          <p:cNvSpPr>
            <a:spLocks noGrp="1"/>
          </p:cNvSpPr>
          <p:nvPr>
            <p:ph type="title"/>
          </p:nvPr>
        </p:nvSpPr>
        <p:spPr/>
        <p:txBody>
          <a:bodyPr>
            <a:normAutofit/>
          </a:bodyPr>
          <a:lstStyle/>
          <a:p>
            <a:r>
              <a:rPr lang="en-US" sz="4000"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Pega</a:t>
            </a:r>
            <a:r>
              <a:rPr lang="en-US" sz="40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Scenario Testing in User Portal(Cont..)</a:t>
            </a:r>
          </a:p>
        </p:txBody>
      </p:sp>
      <p:sp>
        <p:nvSpPr>
          <p:cNvPr id="5" name="Content Placeholder 4">
            <a:extLst>
              <a:ext uri="{FF2B5EF4-FFF2-40B4-BE49-F238E27FC236}">
                <a16:creationId xmlns:a16="http://schemas.microsoft.com/office/drawing/2014/main" id="{64F0BCC0-634F-D400-DC23-77091BE39899}"/>
              </a:ext>
            </a:extLst>
          </p:cNvPr>
          <p:cNvSpPr>
            <a:spLocks noGrp="1"/>
          </p:cNvSpPr>
          <p:nvPr>
            <p:ph idx="1"/>
          </p:nvPr>
        </p:nvSpPr>
        <p:spPr>
          <a:xfrm>
            <a:off x="638175" y="1363613"/>
            <a:ext cx="10515600" cy="4351338"/>
          </a:xfrm>
        </p:spPr>
        <p:txBody>
          <a:bodyPr/>
          <a:lstStyle/>
          <a:p>
            <a:r>
              <a:rPr lang="en-US" sz="1800" dirty="0">
                <a:solidFill>
                  <a:srgbClr val="151619"/>
                </a:solidFill>
                <a:effectLst/>
                <a:latin typeface="Open Sans" panose="020B0606030504020204" pitchFamily="34" charset="0"/>
              </a:rPr>
              <a:t>In this pane, you can access all the scenario test cases for case types and interaction portals of an application. Use the </a:t>
            </a:r>
            <a:r>
              <a:rPr lang="en-US" sz="1800" b="1" dirty="0">
                <a:solidFill>
                  <a:srgbClr val="151619"/>
                </a:solidFill>
                <a:effectLst/>
                <a:latin typeface="Open Sans" panose="020B0606030504020204" pitchFamily="34" charset="0"/>
              </a:rPr>
              <a:t>Search Test Case</a:t>
            </a:r>
            <a:r>
              <a:rPr lang="en-US" sz="1800" dirty="0">
                <a:solidFill>
                  <a:srgbClr val="151619"/>
                </a:solidFill>
                <a:effectLst/>
                <a:latin typeface="Open Sans" panose="020B0606030504020204" pitchFamily="34" charset="0"/>
              </a:rPr>
              <a:t> field to search for test cases.  </a:t>
            </a:r>
            <a:endParaRPr lang="en-US" dirty="0">
              <a:solidFill>
                <a:srgbClr val="151619"/>
              </a:solidFill>
              <a:effectLst/>
            </a:endParaRPr>
          </a:p>
          <a:p>
            <a:r>
              <a:rPr lang="en-US" sz="1800" dirty="0">
                <a:solidFill>
                  <a:srgbClr val="151619"/>
                </a:solidFill>
                <a:effectLst/>
                <a:latin typeface="Open Sans" panose="020B0606030504020204" pitchFamily="34" charset="0"/>
                <a:ea typeface="Calibri" panose="020F0502020204030204" pitchFamily="34" charset="0"/>
              </a:rPr>
              <a:t>You can create a new scenario test case in a User portal only. In the </a:t>
            </a:r>
            <a:r>
              <a:rPr lang="en-US" sz="1800" b="1" dirty="0">
                <a:solidFill>
                  <a:srgbClr val="151619"/>
                </a:solidFill>
                <a:effectLst/>
                <a:latin typeface="Open Sans" panose="020B0606030504020204" pitchFamily="34" charset="0"/>
                <a:ea typeface="Calibri" panose="020F0502020204030204" pitchFamily="34" charset="0"/>
              </a:rPr>
              <a:t>Scenario tests</a:t>
            </a:r>
            <a:r>
              <a:rPr lang="en-US" sz="1800" dirty="0">
                <a:solidFill>
                  <a:srgbClr val="151619"/>
                </a:solidFill>
                <a:effectLst/>
                <a:latin typeface="Open Sans" panose="020B0606030504020204" pitchFamily="34" charset="0"/>
                <a:ea typeface="Calibri" panose="020F0502020204030204" pitchFamily="34" charset="0"/>
              </a:rPr>
              <a:t> pane, users click </a:t>
            </a:r>
            <a:r>
              <a:rPr lang="en-US" sz="1800" b="1" dirty="0">
                <a:solidFill>
                  <a:srgbClr val="151619"/>
                </a:solidFill>
                <a:effectLst/>
                <a:latin typeface="Open Sans" panose="020B0606030504020204" pitchFamily="34" charset="0"/>
                <a:ea typeface="Calibri" panose="020F0502020204030204" pitchFamily="34" charset="0"/>
              </a:rPr>
              <a:t>Create test case</a:t>
            </a:r>
            <a:r>
              <a:rPr lang="en-US" sz="1800" dirty="0">
                <a:solidFill>
                  <a:srgbClr val="151619"/>
                </a:solidFill>
                <a:effectLst/>
                <a:latin typeface="Open Sans" panose="020B0606030504020204" pitchFamily="34" charset="0"/>
                <a:ea typeface="Calibri" panose="020F0502020204030204" pitchFamily="34" charset="0"/>
              </a:rPr>
              <a:t>  to create a test case. You can also view, edit, debug, run, and delete scenario test cases in the </a:t>
            </a:r>
            <a:r>
              <a:rPr lang="en-US" sz="1800" b="1" dirty="0">
                <a:solidFill>
                  <a:srgbClr val="151619"/>
                </a:solidFill>
                <a:effectLst/>
                <a:latin typeface="Open Sans" panose="020B0606030504020204" pitchFamily="34" charset="0"/>
                <a:ea typeface="Calibri" panose="020F0502020204030204" pitchFamily="34" charset="0"/>
              </a:rPr>
              <a:t>Scenario tests</a:t>
            </a:r>
            <a:r>
              <a:rPr lang="en-US" sz="1800" dirty="0">
                <a:solidFill>
                  <a:srgbClr val="151619"/>
                </a:solidFill>
                <a:effectLst/>
                <a:latin typeface="Open Sans" panose="020B0606030504020204" pitchFamily="34" charset="0"/>
                <a:ea typeface="Calibri" panose="020F0502020204030204" pitchFamily="34" charset="0"/>
              </a:rPr>
              <a:t> pane. When you select a test case, the </a:t>
            </a:r>
            <a:r>
              <a:rPr lang="en-US" sz="1800" b="1" dirty="0">
                <a:solidFill>
                  <a:srgbClr val="151619"/>
                </a:solidFill>
                <a:effectLst/>
                <a:latin typeface="Open Sans" panose="020B0606030504020204" pitchFamily="34" charset="0"/>
                <a:ea typeface="Calibri" panose="020F0502020204030204" pitchFamily="34" charset="0"/>
              </a:rPr>
              <a:t>Run</a:t>
            </a:r>
            <a:r>
              <a:rPr lang="en-US" sz="1800" dirty="0">
                <a:solidFill>
                  <a:srgbClr val="151619"/>
                </a:solidFill>
                <a:effectLst/>
                <a:latin typeface="Open Sans" panose="020B0606030504020204" pitchFamily="34" charset="0"/>
                <a:ea typeface="Calibri" panose="020F0502020204030204" pitchFamily="34" charset="0"/>
              </a:rPr>
              <a:t>, </a:t>
            </a:r>
            <a:r>
              <a:rPr lang="en-US" sz="1800" b="1" dirty="0">
                <a:solidFill>
                  <a:srgbClr val="151619"/>
                </a:solidFill>
                <a:effectLst/>
                <a:latin typeface="Open Sans" panose="020B0606030504020204" pitchFamily="34" charset="0"/>
                <a:ea typeface="Calibri" panose="020F0502020204030204" pitchFamily="34" charset="0"/>
              </a:rPr>
              <a:t>Edit</a:t>
            </a:r>
            <a:r>
              <a:rPr lang="en-US" sz="1800" dirty="0">
                <a:solidFill>
                  <a:srgbClr val="151619"/>
                </a:solidFill>
                <a:effectLst/>
                <a:latin typeface="Open Sans" panose="020B0606030504020204" pitchFamily="34" charset="0"/>
                <a:ea typeface="Calibri" panose="020F0502020204030204" pitchFamily="34" charset="0"/>
              </a:rPr>
              <a:t>, </a:t>
            </a:r>
            <a:r>
              <a:rPr lang="en-US" sz="1800" b="1" dirty="0">
                <a:solidFill>
                  <a:srgbClr val="151619"/>
                </a:solidFill>
                <a:effectLst/>
                <a:latin typeface="Open Sans" panose="020B0606030504020204" pitchFamily="34" charset="0"/>
                <a:ea typeface="Calibri" panose="020F0502020204030204" pitchFamily="34" charset="0"/>
              </a:rPr>
              <a:t>Debug</a:t>
            </a:r>
            <a:r>
              <a:rPr lang="en-US" sz="1800" dirty="0">
                <a:solidFill>
                  <a:srgbClr val="151619"/>
                </a:solidFill>
                <a:effectLst/>
                <a:latin typeface="Open Sans" panose="020B0606030504020204" pitchFamily="34" charset="0"/>
                <a:ea typeface="Calibri" panose="020F0502020204030204" pitchFamily="34" charset="0"/>
              </a:rPr>
              <a:t>, and </a:t>
            </a:r>
            <a:r>
              <a:rPr lang="en-US" sz="1800" b="1" dirty="0">
                <a:solidFill>
                  <a:srgbClr val="151619"/>
                </a:solidFill>
                <a:effectLst/>
                <a:latin typeface="Open Sans" panose="020B0606030504020204" pitchFamily="34" charset="0"/>
                <a:ea typeface="Calibri" panose="020F0502020204030204" pitchFamily="34" charset="0"/>
              </a:rPr>
              <a:t>Delete </a:t>
            </a:r>
            <a:r>
              <a:rPr lang="en-US" sz="1800" dirty="0">
                <a:solidFill>
                  <a:srgbClr val="151619"/>
                </a:solidFill>
                <a:effectLst/>
                <a:latin typeface="Open Sans" panose="020B0606030504020204" pitchFamily="34" charset="0"/>
                <a:ea typeface="Calibri" panose="020F0502020204030204" pitchFamily="34" charset="0"/>
              </a:rPr>
              <a:t>options are displayed, as shown in the following figure:</a:t>
            </a:r>
            <a:endParaRPr lang="en-US" sz="1800" dirty="0">
              <a:effectLst/>
              <a:latin typeface="Calibri" panose="020F0502020204030204" pitchFamily="34" charset="0"/>
              <a:ea typeface="Calibri" panose="020F0502020204030204" pitchFamily="34" charset="0"/>
            </a:endParaRPr>
          </a:p>
          <a:p>
            <a:endParaRPr lang="en-US" dirty="0"/>
          </a:p>
        </p:txBody>
      </p:sp>
      <p:pic>
        <p:nvPicPr>
          <p:cNvPr id="12290" name="Picture 2">
            <a:extLst>
              <a:ext uri="{FF2B5EF4-FFF2-40B4-BE49-F238E27FC236}">
                <a16:creationId xmlns:a16="http://schemas.microsoft.com/office/drawing/2014/main" id="{1DD18BEA-EA19-A54A-FE30-5D3EEF74AA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176337"/>
            <a:ext cx="479425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3776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2B405-12A0-B3E2-2A83-2CE646E2376C}"/>
              </a:ext>
            </a:extLst>
          </p:cNvPr>
          <p:cNvSpPr>
            <a:spLocks noGrp="1"/>
          </p:cNvSpPr>
          <p:nvPr>
            <p:ph type="title"/>
          </p:nvPr>
        </p:nvSpPr>
        <p:spPr/>
        <p:txBody>
          <a:bodyPr>
            <a:normAutofit/>
          </a:bodyPr>
          <a:lstStyle/>
          <a:p>
            <a:r>
              <a:rPr lang="en-US" sz="4000" dirty="0">
                <a:solidFill>
                  <a:schemeClr val="accent2">
                    <a:lumMod val="75000"/>
                  </a:schemeClr>
                </a:solidFill>
              </a:rPr>
              <a:t>View on Test cases</a:t>
            </a:r>
          </a:p>
        </p:txBody>
      </p:sp>
      <p:pic>
        <p:nvPicPr>
          <p:cNvPr id="4" name="Picture 2" descr="runtime-scenario-testing">
            <a:extLst>
              <a:ext uri="{FF2B5EF4-FFF2-40B4-BE49-F238E27FC236}">
                <a16:creationId xmlns:a16="http://schemas.microsoft.com/office/drawing/2014/main" id="{A401CA38-A4D4-996C-C6C0-887C876813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4143" y="1346641"/>
            <a:ext cx="5959495" cy="409621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runtime-scenario-testing">
            <a:extLst>
              <a:ext uri="{FF2B5EF4-FFF2-40B4-BE49-F238E27FC236}">
                <a16:creationId xmlns:a16="http://schemas.microsoft.com/office/drawing/2014/main" id="{7B52DD4A-F9E9-AFB7-37E4-870C8E4A3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80892"/>
            <a:ext cx="5959495" cy="4096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229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AE99-DA85-043A-713F-23C2A133F022}"/>
              </a:ext>
            </a:extLst>
          </p:cNvPr>
          <p:cNvSpPr>
            <a:spLocks noGrp="1"/>
          </p:cNvSpPr>
          <p:nvPr>
            <p:ph type="title"/>
          </p:nvPr>
        </p:nvSpPr>
        <p:spPr/>
        <p:txBody>
          <a:bodyPr>
            <a:normAutofit/>
          </a:bodyPr>
          <a:lstStyle/>
          <a:p>
            <a:r>
              <a:rPr lang="en-US" sz="4000" dirty="0" err="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Pega</a:t>
            </a:r>
            <a:r>
              <a:rPr lang="en-US" sz="40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 Scenario Testing in User Portal(Cont..)</a:t>
            </a:r>
          </a:p>
        </p:txBody>
      </p:sp>
      <p:sp>
        <p:nvSpPr>
          <p:cNvPr id="5" name="Content Placeholder 4">
            <a:extLst>
              <a:ext uri="{FF2B5EF4-FFF2-40B4-BE49-F238E27FC236}">
                <a16:creationId xmlns:a16="http://schemas.microsoft.com/office/drawing/2014/main" id="{64F0BCC0-634F-D400-DC23-77091BE39899}"/>
              </a:ext>
            </a:extLst>
          </p:cNvPr>
          <p:cNvSpPr>
            <a:spLocks noGrp="1"/>
          </p:cNvSpPr>
          <p:nvPr>
            <p:ph idx="1"/>
          </p:nvPr>
        </p:nvSpPr>
        <p:spPr>
          <a:xfrm>
            <a:off x="638175" y="1363613"/>
            <a:ext cx="10515600" cy="4351338"/>
          </a:xfrm>
        </p:spPr>
        <p:txBody>
          <a:bodyPr/>
          <a:lstStyle/>
          <a:p>
            <a:r>
              <a:rPr lang="en-US" sz="1800" dirty="0">
                <a:solidFill>
                  <a:srgbClr val="151619"/>
                </a:solidFill>
                <a:effectLst/>
                <a:latin typeface="Open Sans" panose="020B0606030504020204" pitchFamily="34" charset="0"/>
                <a:ea typeface="Times New Roman" panose="02020603050405020304" pitchFamily="18" charset="0"/>
              </a:rPr>
              <a:t>To view a recorded test case, click the name of the test case. The recorded steps of that test case are displayed. You can run, edit, and debug the opened test case, as shown in the following figure:</a:t>
            </a:r>
            <a:endParaRPr lang="en-US" sz="1800" dirty="0">
              <a:effectLst/>
              <a:latin typeface="Calibri" panose="020F0502020204030204" pitchFamily="34" charset="0"/>
              <a:ea typeface="Calibri" panose="020F0502020204030204" pitchFamily="34" charset="0"/>
            </a:endParaRPr>
          </a:p>
          <a:p>
            <a:endParaRPr lang="en-US" dirty="0"/>
          </a:p>
        </p:txBody>
      </p:sp>
      <p:pic>
        <p:nvPicPr>
          <p:cNvPr id="13315" name="Picture 3">
            <a:extLst>
              <a:ext uri="{FF2B5EF4-FFF2-40B4-BE49-F238E27FC236}">
                <a16:creationId xmlns:a16="http://schemas.microsoft.com/office/drawing/2014/main" id="{5C389A5A-8AD1-28BD-65B9-C994276C65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100" y="1919189"/>
            <a:ext cx="3009900" cy="47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4933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2F2C2-8CAA-8119-59DB-256E4F643E7F}"/>
              </a:ext>
            </a:extLst>
          </p:cNvPr>
          <p:cNvSpPr>
            <a:spLocks noGrp="1"/>
          </p:cNvSpPr>
          <p:nvPr>
            <p:ph type="title"/>
          </p:nvPr>
        </p:nvSpPr>
        <p:spPr>
          <a:xfrm>
            <a:off x="838200" y="365126"/>
            <a:ext cx="10515600" cy="952046"/>
          </a:xfrm>
        </p:spPr>
        <p:txBody>
          <a:bodyPr>
            <a:normAutofit fontScale="90000"/>
          </a:bodyPr>
          <a:lstStyle/>
          <a:p>
            <a:r>
              <a:rPr lang="en-US" sz="4000" b="1" i="0" dirty="0">
                <a:solidFill>
                  <a:schemeClr val="accent2">
                    <a:lumMod val="75000"/>
                  </a:schemeClr>
                </a:solidFill>
                <a:effectLst/>
                <a:latin typeface="Open Sans" panose="020B0606030504020204" pitchFamily="34" charset="0"/>
              </a:rPr>
              <a:t>Scenario testing feature on </a:t>
            </a:r>
            <a:r>
              <a:rPr lang="en-US" sz="4000" b="1" i="0" dirty="0" err="1">
                <a:solidFill>
                  <a:schemeClr val="accent2">
                    <a:lumMod val="75000"/>
                  </a:schemeClr>
                </a:solidFill>
                <a:effectLst/>
                <a:latin typeface="Open Sans" panose="020B0606030504020204" pitchFamily="34" charset="0"/>
              </a:rPr>
              <a:t>Pega</a:t>
            </a:r>
            <a:r>
              <a:rPr lang="en-US" sz="4000" b="1" i="0" dirty="0">
                <a:solidFill>
                  <a:schemeClr val="accent2">
                    <a:lumMod val="75000"/>
                  </a:schemeClr>
                </a:solidFill>
                <a:effectLst/>
                <a:latin typeface="Open Sans" panose="020B0606030504020204" pitchFamily="34" charset="0"/>
              </a:rPr>
              <a:t> Platform</a:t>
            </a:r>
            <a:br>
              <a:rPr lang="en-US" b="1" i="0" dirty="0">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26BCE279-792C-6B8D-17D5-B7B48F709BAF}"/>
              </a:ext>
            </a:extLst>
          </p:cNvPr>
          <p:cNvSpPr>
            <a:spLocks noGrp="1"/>
          </p:cNvSpPr>
          <p:nvPr>
            <p:ph idx="1"/>
          </p:nvPr>
        </p:nvSpPr>
        <p:spPr>
          <a:xfrm>
            <a:off x="1187372" y="1112731"/>
            <a:ext cx="10515600" cy="5164592"/>
          </a:xfrm>
          <a:solidFill>
            <a:schemeClr val="bg2">
              <a:lumMod val="90000"/>
            </a:schemeClr>
          </a:solidFill>
        </p:spPr>
        <p:txBody>
          <a:bodyPr>
            <a:normAutofit/>
          </a:bodyPr>
          <a:lstStyle/>
          <a:p>
            <a:r>
              <a:rPr lang="en-US" sz="1800" dirty="0">
                <a:solidFill>
                  <a:srgbClr val="151619"/>
                </a:solidFill>
                <a:latin typeface="Open Sans" panose="020B0606030504020204" pitchFamily="34" charset="0"/>
              </a:rPr>
              <a:t>Scenario tests are captured in the context of the application portal only, such as the User Portal or a similar application portal. You use the Automation Recorder on the runtime toolbar to create or modify a scenario test.</a:t>
            </a:r>
          </a:p>
          <a:p>
            <a:pPr marL="0" indent="0">
              <a:buNone/>
            </a:pPr>
            <a:endParaRPr lang="en-US" sz="1400" dirty="0"/>
          </a:p>
          <a:p>
            <a:pPr marL="0" indent="0">
              <a:buNone/>
            </a:pPr>
            <a:endParaRPr lang="en-US" sz="1400" dirty="0"/>
          </a:p>
          <a:p>
            <a:pPr marL="0" indent="0">
              <a:buNone/>
            </a:pPr>
            <a:endParaRPr lang="en-US" sz="1400" dirty="0"/>
          </a:p>
          <a:p>
            <a:r>
              <a:rPr lang="en-US" sz="1050" b="0" i="0" dirty="0">
                <a:solidFill>
                  <a:srgbClr val="151619"/>
                </a:solidFill>
                <a:effectLst/>
                <a:latin typeface="Open Sans" panose="020B0606030504020204" pitchFamily="34" charset="0"/>
              </a:rPr>
              <a:t>You can test either a specific case type or an entire portal.</a:t>
            </a:r>
          </a:p>
          <a:p>
            <a:pPr>
              <a:spcBef>
                <a:spcPts val="600"/>
              </a:spcBef>
              <a:spcAft>
                <a:spcPts val="600"/>
              </a:spcAft>
            </a:pPr>
            <a:endParaRPr lang="en-US" sz="1400" dirty="0"/>
          </a:p>
          <a:p>
            <a:endParaRPr lang="en-US" sz="1400" dirty="0"/>
          </a:p>
          <a:p>
            <a:endParaRPr lang="en-US" sz="1400" dirty="0"/>
          </a:p>
          <a:p>
            <a:endParaRPr lang="en-US" sz="1400" dirty="0"/>
          </a:p>
          <a:p>
            <a:endParaRPr lang="en-US" sz="1400" dirty="0"/>
          </a:p>
          <a:p>
            <a:r>
              <a:rPr lang="en-US" sz="1800" b="0" i="0" dirty="0">
                <a:solidFill>
                  <a:srgbClr val="151619"/>
                </a:solidFill>
                <a:effectLst/>
                <a:latin typeface="Open Sans" panose="020B0606030504020204" pitchFamily="34" charset="0"/>
              </a:rPr>
              <a:t>An orange highlight indicates any supported user interface element that can be tested when you use the test recorder and hover over a testable element. Interactions are recorded in a visual series of steps, and the execution of a test step can include a delay</a:t>
            </a:r>
            <a:r>
              <a:rPr lang="en-US" sz="1050" b="0" i="0" dirty="0">
                <a:solidFill>
                  <a:srgbClr val="151619"/>
                </a:solidFill>
                <a:effectLst/>
                <a:latin typeface="Open Sans" panose="020B0606030504020204" pitchFamily="34" charset="0"/>
              </a:rPr>
              <a:t>. </a:t>
            </a:r>
          </a:p>
          <a:p>
            <a:pPr marL="0" indent="0">
              <a:buNone/>
            </a:pPr>
            <a:endParaRPr lang="en-US" sz="1400" dirty="0"/>
          </a:p>
          <a:p>
            <a:endParaRPr lang="en-US" sz="1400" dirty="0"/>
          </a:p>
        </p:txBody>
      </p:sp>
      <p:pic>
        <p:nvPicPr>
          <p:cNvPr id="2050" name="Picture 2" descr="scenario-recorder">
            <a:extLst>
              <a:ext uri="{FF2B5EF4-FFF2-40B4-BE49-F238E27FC236}">
                <a16:creationId xmlns:a16="http://schemas.microsoft.com/office/drawing/2014/main" id="{470E6643-2BAC-A8CE-0400-4E373ADD9B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870" y="1928025"/>
            <a:ext cx="5314950" cy="7524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reate-test-case">
            <a:extLst>
              <a:ext uri="{FF2B5EF4-FFF2-40B4-BE49-F238E27FC236}">
                <a16:creationId xmlns:a16="http://schemas.microsoft.com/office/drawing/2014/main" id="{20CE1079-57B7-E2CE-2BBD-5D9A358FC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4870" y="2923502"/>
            <a:ext cx="3752850"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044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2B405-12A0-B3E2-2A83-2CE646E2376C}"/>
              </a:ext>
            </a:extLst>
          </p:cNvPr>
          <p:cNvSpPr>
            <a:spLocks noGrp="1"/>
          </p:cNvSpPr>
          <p:nvPr>
            <p:ph type="title"/>
          </p:nvPr>
        </p:nvSpPr>
        <p:spPr/>
        <p:txBody>
          <a:bodyPr>
            <a:normAutofit/>
          </a:bodyPr>
          <a:lstStyle/>
          <a:p>
            <a:r>
              <a:rPr lang="en-US" sz="4000" dirty="0">
                <a:solidFill>
                  <a:schemeClr val="accent2">
                    <a:lumMod val="75000"/>
                  </a:schemeClr>
                </a:solidFill>
              </a:rPr>
              <a:t>Automation Recording</a:t>
            </a:r>
          </a:p>
        </p:txBody>
      </p:sp>
      <p:pic>
        <p:nvPicPr>
          <p:cNvPr id="7" name="Picture 2">
            <a:extLst>
              <a:ext uri="{FF2B5EF4-FFF2-40B4-BE49-F238E27FC236}">
                <a16:creationId xmlns:a16="http://schemas.microsoft.com/office/drawing/2014/main" id="{77D7A99C-B4FA-058B-7BE5-D1A697BB18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658" y="1690687"/>
            <a:ext cx="7881505" cy="4174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0666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CA16-4ACB-69D6-A381-2C7FFB357DDA}"/>
              </a:ext>
            </a:extLst>
          </p:cNvPr>
          <p:cNvSpPr>
            <a:spLocks noGrp="1"/>
          </p:cNvSpPr>
          <p:nvPr>
            <p:ph type="ctrTitle"/>
          </p:nvPr>
        </p:nvSpPr>
        <p:spPr>
          <a:xfrm>
            <a:off x="1524000" y="413658"/>
            <a:ext cx="9144000" cy="925286"/>
          </a:xfrm>
        </p:spPr>
        <p:txBody>
          <a:bodyPr/>
          <a:lstStyle/>
          <a:p>
            <a:r>
              <a:rPr lang="en-US" b="0" i="0" dirty="0">
                <a:solidFill>
                  <a:srgbClr val="151619"/>
                </a:solidFill>
                <a:effectLst/>
                <a:latin typeface="Open Sans" panose="020B0606030504020204" pitchFamily="34" charset="0"/>
              </a:rPr>
              <a:t>  </a:t>
            </a:r>
            <a:r>
              <a:rPr lang="en-US" b="0" i="0" dirty="0">
                <a:solidFill>
                  <a:schemeClr val="accent2">
                    <a:lumMod val="75000"/>
                  </a:schemeClr>
                </a:solidFill>
                <a:effectLst/>
                <a:latin typeface="Open Sans" panose="020B0606030504020204" pitchFamily="34" charset="0"/>
              </a:rPr>
              <a:t>Ideal Test Pyramid</a:t>
            </a:r>
            <a:endParaRPr lang="en-US" dirty="0">
              <a:solidFill>
                <a:schemeClr val="accent2">
                  <a:lumMod val="75000"/>
                </a:schemeClr>
              </a:solidFill>
            </a:endParaRPr>
          </a:p>
        </p:txBody>
      </p:sp>
      <p:sp>
        <p:nvSpPr>
          <p:cNvPr id="3" name="Subtitle 2">
            <a:extLst>
              <a:ext uri="{FF2B5EF4-FFF2-40B4-BE49-F238E27FC236}">
                <a16:creationId xmlns:a16="http://schemas.microsoft.com/office/drawing/2014/main" id="{C805F641-4EA9-B0D6-3858-8EAAFF74A7FB}"/>
              </a:ext>
            </a:extLst>
          </p:cNvPr>
          <p:cNvSpPr>
            <a:spLocks noGrp="1"/>
          </p:cNvSpPr>
          <p:nvPr>
            <p:ph type="subTitle" idx="1"/>
          </p:nvPr>
        </p:nvSpPr>
        <p:spPr>
          <a:xfrm>
            <a:off x="4234544" y="1981201"/>
            <a:ext cx="7892142" cy="3614057"/>
          </a:xfrm>
          <a:solidFill>
            <a:schemeClr val="bg2">
              <a:lumMod val="90000"/>
            </a:schemeClr>
          </a:solidFill>
        </p:spPr>
        <p:txBody>
          <a:bodyPr wrap="square">
            <a:normAutofit fontScale="77500" lnSpcReduction="20000"/>
          </a:bodyPr>
          <a:lstStyle/>
          <a:p>
            <a:pPr>
              <a:lnSpc>
                <a:spcPct val="120000"/>
              </a:lnSpc>
              <a:spcBef>
                <a:spcPts val="600"/>
              </a:spcBef>
              <a:spcAft>
                <a:spcPts val="600"/>
              </a:spcAft>
            </a:pPr>
            <a:r>
              <a:rPr lang="en-US" sz="2900" b="1" i="0" dirty="0">
                <a:effectLst/>
                <a:latin typeface="Open Sans" panose="020B0606030504020204" pitchFamily="34" charset="0"/>
              </a:rPr>
              <a:t>Industry best practices for test automation</a:t>
            </a:r>
            <a:endParaRPr lang="en-US" sz="2600" b="1" i="0" dirty="0">
              <a:effectLst/>
              <a:latin typeface="Open Sans" panose="020B0606030504020204" pitchFamily="34" charset="0"/>
            </a:endParaRPr>
          </a:p>
          <a:p>
            <a:pPr marL="342900" indent="-342900" algn="l">
              <a:lnSpc>
                <a:spcPct val="120000"/>
              </a:lnSpc>
              <a:spcBef>
                <a:spcPts val="600"/>
              </a:spcBef>
              <a:spcAft>
                <a:spcPts val="600"/>
              </a:spcAft>
              <a:buFont typeface="Arial" panose="020B0604020202020204" pitchFamily="34" charset="0"/>
              <a:buChar char="•"/>
            </a:pPr>
            <a:r>
              <a:rPr lang="en-US" sz="2300" dirty="0">
                <a:solidFill>
                  <a:srgbClr val="151619"/>
                </a:solidFill>
                <a:latin typeface="Open Sans" panose="020B0606030504020204" pitchFamily="34" charset="0"/>
              </a:rPr>
              <a:t>Testing shown at the bottom of pyramid are least expensive</a:t>
            </a:r>
          </a:p>
          <a:p>
            <a:pPr marL="342900" indent="-342900" algn="l">
              <a:lnSpc>
                <a:spcPct val="120000"/>
              </a:lnSpc>
              <a:spcBef>
                <a:spcPts val="600"/>
              </a:spcBef>
              <a:spcAft>
                <a:spcPts val="600"/>
              </a:spcAft>
              <a:buFont typeface="Arial" panose="020B0604020202020204" pitchFamily="34" charset="0"/>
              <a:buChar char="•"/>
            </a:pPr>
            <a:r>
              <a:rPr lang="en-US" sz="2300" dirty="0">
                <a:solidFill>
                  <a:srgbClr val="151619"/>
                </a:solidFill>
                <a:latin typeface="Open Sans" panose="020B0606030504020204" pitchFamily="34" charset="0"/>
              </a:rPr>
              <a:t>E</a:t>
            </a:r>
            <a:r>
              <a:rPr lang="en-US" sz="2300" b="0" i="0" dirty="0">
                <a:solidFill>
                  <a:srgbClr val="151619"/>
                </a:solidFill>
                <a:effectLst/>
                <a:latin typeface="Open Sans" panose="020B0606030504020204" pitchFamily="34" charset="0"/>
              </a:rPr>
              <a:t>asiest to maintain, take the least amount of time to run, and usually represent the greatest number of tests in the test suite</a:t>
            </a:r>
            <a:endParaRPr lang="en-US" sz="2300" dirty="0">
              <a:solidFill>
                <a:srgbClr val="151619"/>
              </a:solidFill>
              <a:latin typeface="Open Sans" panose="020B0606030504020204" pitchFamily="34" charset="0"/>
            </a:endParaRPr>
          </a:p>
          <a:p>
            <a:pPr marL="342900" indent="-342900" algn="l">
              <a:lnSpc>
                <a:spcPct val="120000"/>
              </a:lnSpc>
              <a:spcBef>
                <a:spcPts val="600"/>
              </a:spcBef>
              <a:spcAft>
                <a:spcPts val="600"/>
              </a:spcAft>
              <a:buFont typeface="Arial" panose="020B0604020202020204" pitchFamily="34" charset="0"/>
              <a:buChar char="•"/>
            </a:pPr>
            <a:r>
              <a:rPr lang="en-US" sz="2300" b="0" i="0" dirty="0">
                <a:solidFill>
                  <a:srgbClr val="151619"/>
                </a:solidFill>
                <a:effectLst/>
                <a:latin typeface="Open Sans" panose="020B0606030504020204" pitchFamily="34" charset="0"/>
              </a:rPr>
              <a:t>Test types at the top of the pyramid, such as scenario testing, are the most expensive to run, hardest to maintain, take the most time to run, and should represent the least number of tests in the test suite</a:t>
            </a:r>
          </a:p>
          <a:p>
            <a:pPr marL="342900" indent="-342900" algn="l">
              <a:lnSpc>
                <a:spcPct val="120000"/>
              </a:lnSpc>
              <a:spcBef>
                <a:spcPts val="600"/>
              </a:spcBef>
              <a:spcAft>
                <a:spcPts val="600"/>
              </a:spcAft>
              <a:buFont typeface="Arial" panose="020B0604020202020204" pitchFamily="34" charset="0"/>
              <a:buChar char="•"/>
            </a:pPr>
            <a:r>
              <a:rPr lang="en-US" sz="2300" b="0" i="0" dirty="0">
                <a:solidFill>
                  <a:srgbClr val="151619"/>
                </a:solidFill>
                <a:effectLst/>
                <a:latin typeface="Open Sans" panose="020B0606030504020204" pitchFamily="34" charset="0"/>
              </a:rPr>
              <a:t>The higher up the pyramid , the higher the overall cost and the lower the benefits</a:t>
            </a:r>
          </a:p>
        </p:txBody>
      </p:sp>
      <p:pic>
        <p:nvPicPr>
          <p:cNvPr id="4" name="Picture 3" descr="ideal-test-pyramid">
            <a:extLst>
              <a:ext uri="{FF2B5EF4-FFF2-40B4-BE49-F238E27FC236}">
                <a16:creationId xmlns:a16="http://schemas.microsoft.com/office/drawing/2014/main" id="{093F8C5A-2DD1-7C7D-DDC9-AE4F88C42B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270" y="2315482"/>
            <a:ext cx="4036785" cy="3165974"/>
          </a:xfrm>
          <a:prstGeom prst="rect">
            <a:avLst/>
          </a:prstGeom>
          <a:noFill/>
          <a:ln>
            <a:noFill/>
          </a:ln>
        </p:spPr>
      </p:pic>
      <p:sp>
        <p:nvSpPr>
          <p:cNvPr id="5" name="TextBox 4">
            <a:extLst>
              <a:ext uri="{FF2B5EF4-FFF2-40B4-BE49-F238E27FC236}">
                <a16:creationId xmlns:a16="http://schemas.microsoft.com/office/drawing/2014/main" id="{35A915C5-30F5-F1DE-6401-3EDB048C5F9C}"/>
              </a:ext>
            </a:extLst>
          </p:cNvPr>
          <p:cNvSpPr txBox="1"/>
          <p:nvPr/>
        </p:nvSpPr>
        <p:spPr>
          <a:xfrm>
            <a:off x="522514" y="6008914"/>
            <a:ext cx="5279572" cy="369332"/>
          </a:xfrm>
          <a:prstGeom prst="rect">
            <a:avLst/>
          </a:prstGeom>
          <a:noFill/>
        </p:spPr>
        <p:txBody>
          <a:bodyPr wrap="square" rtlCol="0">
            <a:spAutoFit/>
          </a:bodyPr>
          <a:lstStyle/>
          <a:p>
            <a:endParaRPr lang="en-US"/>
          </a:p>
        </p:txBody>
      </p:sp>
      <p:sp>
        <p:nvSpPr>
          <p:cNvPr id="6" name="TextBox 5">
            <a:extLst>
              <a:ext uri="{FF2B5EF4-FFF2-40B4-BE49-F238E27FC236}">
                <a16:creationId xmlns:a16="http://schemas.microsoft.com/office/drawing/2014/main" id="{DE26B004-031B-F902-DEF5-7D5518B69A5E}"/>
              </a:ext>
            </a:extLst>
          </p:cNvPr>
          <p:cNvSpPr txBox="1"/>
          <p:nvPr/>
        </p:nvSpPr>
        <p:spPr>
          <a:xfrm>
            <a:off x="522514" y="5481456"/>
            <a:ext cx="2965450" cy="369332"/>
          </a:xfrm>
          <a:prstGeom prst="rect">
            <a:avLst/>
          </a:prstGeom>
          <a:noFill/>
        </p:spPr>
        <p:txBody>
          <a:bodyPr wrap="square" rtlCol="0">
            <a:spAutoFit/>
          </a:bodyPr>
          <a:lstStyle/>
          <a:p>
            <a:pPr algn="ctr"/>
            <a:r>
              <a:rPr lang="en-US" b="1" dirty="0"/>
              <a:t>Ideal Test Pyramid</a:t>
            </a:r>
          </a:p>
        </p:txBody>
      </p:sp>
    </p:spTree>
    <p:extLst>
      <p:ext uri="{BB962C8B-B14F-4D97-AF65-F5344CB8AC3E}">
        <p14:creationId xmlns:p14="http://schemas.microsoft.com/office/powerpoint/2010/main" val="1905262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2B405-12A0-B3E2-2A83-2CE646E2376C}"/>
              </a:ext>
            </a:extLst>
          </p:cNvPr>
          <p:cNvSpPr>
            <a:spLocks noGrp="1"/>
          </p:cNvSpPr>
          <p:nvPr>
            <p:ph type="title"/>
          </p:nvPr>
        </p:nvSpPr>
        <p:spPr/>
        <p:txBody>
          <a:bodyPr>
            <a:normAutofit/>
          </a:bodyPr>
          <a:lstStyle/>
          <a:p>
            <a:r>
              <a:rPr lang="en-US" sz="4000" dirty="0">
                <a:solidFill>
                  <a:schemeClr val="accent2">
                    <a:lumMod val="75000"/>
                  </a:schemeClr>
                </a:solidFill>
              </a:rPr>
              <a:t>Automation Recording- sections</a:t>
            </a:r>
          </a:p>
        </p:txBody>
      </p:sp>
      <p:pic>
        <p:nvPicPr>
          <p:cNvPr id="2050" name="Picture 2">
            <a:extLst>
              <a:ext uri="{FF2B5EF4-FFF2-40B4-BE49-F238E27FC236}">
                <a16:creationId xmlns:a16="http://schemas.microsoft.com/office/drawing/2014/main" id="{E9B6816F-6D77-A280-A233-C755AE7F13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241" y="1870508"/>
            <a:ext cx="9811904" cy="3874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1829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2B405-12A0-B3E2-2A83-2CE646E2376C}"/>
              </a:ext>
            </a:extLst>
          </p:cNvPr>
          <p:cNvSpPr>
            <a:spLocks noGrp="1"/>
          </p:cNvSpPr>
          <p:nvPr>
            <p:ph type="title"/>
          </p:nvPr>
        </p:nvSpPr>
        <p:spPr/>
        <p:txBody>
          <a:bodyPr>
            <a:normAutofit/>
          </a:bodyPr>
          <a:lstStyle/>
          <a:p>
            <a:r>
              <a:rPr lang="en-US" sz="4000" dirty="0">
                <a:solidFill>
                  <a:schemeClr val="accent2">
                    <a:lumMod val="75000"/>
                  </a:schemeClr>
                </a:solidFill>
              </a:rPr>
              <a:t>Automation Recording- sections</a:t>
            </a:r>
          </a:p>
        </p:txBody>
      </p:sp>
      <p:pic>
        <p:nvPicPr>
          <p:cNvPr id="3074" name="Picture 2">
            <a:extLst>
              <a:ext uri="{FF2B5EF4-FFF2-40B4-BE49-F238E27FC236}">
                <a16:creationId xmlns:a16="http://schemas.microsoft.com/office/drawing/2014/main" id="{7A6DB6EA-3A2C-3D44-C40F-2560C74E44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88655"/>
            <a:ext cx="10245436" cy="440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0310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2B405-12A0-B3E2-2A83-2CE646E2376C}"/>
              </a:ext>
            </a:extLst>
          </p:cNvPr>
          <p:cNvSpPr>
            <a:spLocks noGrp="1"/>
          </p:cNvSpPr>
          <p:nvPr>
            <p:ph type="title"/>
          </p:nvPr>
        </p:nvSpPr>
        <p:spPr/>
        <p:txBody>
          <a:bodyPr>
            <a:normAutofit/>
          </a:bodyPr>
          <a:lstStyle/>
          <a:p>
            <a:r>
              <a:rPr lang="en-US" sz="4000" dirty="0">
                <a:solidFill>
                  <a:schemeClr val="accent2">
                    <a:lumMod val="75000"/>
                  </a:schemeClr>
                </a:solidFill>
              </a:rPr>
              <a:t>Automation Recording- sections</a:t>
            </a:r>
          </a:p>
        </p:txBody>
      </p:sp>
      <p:pic>
        <p:nvPicPr>
          <p:cNvPr id="4098" name="Picture 2">
            <a:extLst>
              <a:ext uri="{FF2B5EF4-FFF2-40B4-BE49-F238E27FC236}">
                <a16:creationId xmlns:a16="http://schemas.microsoft.com/office/drawing/2014/main" id="{A34470B9-C720-5EE0-B21C-09D5D82C4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48" y="1822738"/>
            <a:ext cx="10433051"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1530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2B405-12A0-B3E2-2A83-2CE646E2376C}"/>
              </a:ext>
            </a:extLst>
          </p:cNvPr>
          <p:cNvSpPr>
            <a:spLocks noGrp="1"/>
          </p:cNvSpPr>
          <p:nvPr>
            <p:ph type="title"/>
          </p:nvPr>
        </p:nvSpPr>
        <p:spPr/>
        <p:txBody>
          <a:bodyPr>
            <a:normAutofit/>
          </a:bodyPr>
          <a:lstStyle/>
          <a:p>
            <a:r>
              <a:rPr lang="en-US" sz="4000" dirty="0">
                <a:solidFill>
                  <a:schemeClr val="accent2">
                    <a:lumMod val="75000"/>
                  </a:schemeClr>
                </a:solidFill>
              </a:rPr>
              <a:t>Automation Recording- sections</a:t>
            </a:r>
            <a:endParaRPr lang="en-US" sz="4000" b="1" dirty="0">
              <a:solidFill>
                <a:srgbClr val="FF0000"/>
              </a:solidFill>
            </a:endParaRPr>
          </a:p>
        </p:txBody>
      </p:sp>
      <p:pic>
        <p:nvPicPr>
          <p:cNvPr id="5123" name="Picture 3">
            <a:extLst>
              <a:ext uri="{FF2B5EF4-FFF2-40B4-BE49-F238E27FC236}">
                <a16:creationId xmlns:a16="http://schemas.microsoft.com/office/drawing/2014/main" id="{6A1A6A43-D8CC-F64B-1977-8A40D62B44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593417"/>
            <a:ext cx="10374745" cy="3911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8048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2B405-12A0-B3E2-2A83-2CE646E2376C}"/>
              </a:ext>
            </a:extLst>
          </p:cNvPr>
          <p:cNvSpPr>
            <a:spLocks noGrp="1"/>
          </p:cNvSpPr>
          <p:nvPr>
            <p:ph type="title"/>
          </p:nvPr>
        </p:nvSpPr>
        <p:spPr/>
        <p:txBody>
          <a:bodyPr>
            <a:normAutofit/>
          </a:bodyPr>
          <a:lstStyle/>
          <a:p>
            <a:r>
              <a:rPr lang="en-US" sz="4000" dirty="0">
                <a:solidFill>
                  <a:schemeClr val="accent2">
                    <a:lumMod val="75000"/>
                  </a:schemeClr>
                </a:solidFill>
              </a:rPr>
              <a:t>Automation Recording- sections</a:t>
            </a:r>
          </a:p>
        </p:txBody>
      </p:sp>
      <p:pic>
        <p:nvPicPr>
          <p:cNvPr id="6148" name="Picture 4">
            <a:extLst>
              <a:ext uri="{FF2B5EF4-FFF2-40B4-BE49-F238E27FC236}">
                <a16:creationId xmlns:a16="http://schemas.microsoft.com/office/drawing/2014/main" id="{F5E9BFB7-C72D-2B00-1948-7E2B045B9E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388629"/>
            <a:ext cx="10624127" cy="4587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9989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2B405-12A0-B3E2-2A83-2CE646E2376C}"/>
              </a:ext>
            </a:extLst>
          </p:cNvPr>
          <p:cNvSpPr>
            <a:spLocks noGrp="1"/>
          </p:cNvSpPr>
          <p:nvPr>
            <p:ph type="title"/>
          </p:nvPr>
        </p:nvSpPr>
        <p:spPr/>
        <p:txBody>
          <a:bodyPr>
            <a:normAutofit/>
          </a:bodyPr>
          <a:lstStyle/>
          <a:p>
            <a:r>
              <a:rPr lang="en-US" sz="4000" dirty="0">
                <a:solidFill>
                  <a:schemeClr val="accent2">
                    <a:lumMod val="75000"/>
                  </a:schemeClr>
                </a:solidFill>
              </a:rPr>
              <a:t>Automation Recording- sections</a:t>
            </a:r>
          </a:p>
        </p:txBody>
      </p:sp>
      <p:pic>
        <p:nvPicPr>
          <p:cNvPr id="7170" name="Picture 2">
            <a:extLst>
              <a:ext uri="{FF2B5EF4-FFF2-40B4-BE49-F238E27FC236}">
                <a16:creationId xmlns:a16="http://schemas.microsoft.com/office/drawing/2014/main" id="{4FA59D5A-FCFC-E4CE-51F8-1D6D3FB5C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859" y="1407101"/>
            <a:ext cx="10310668" cy="425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5370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2B405-12A0-B3E2-2A83-2CE646E2376C}"/>
              </a:ext>
            </a:extLst>
          </p:cNvPr>
          <p:cNvSpPr>
            <a:spLocks noGrp="1"/>
          </p:cNvSpPr>
          <p:nvPr>
            <p:ph type="title"/>
          </p:nvPr>
        </p:nvSpPr>
        <p:spPr/>
        <p:txBody>
          <a:bodyPr>
            <a:normAutofit/>
          </a:bodyPr>
          <a:lstStyle/>
          <a:p>
            <a:r>
              <a:rPr lang="en-US" sz="4000" dirty="0">
                <a:solidFill>
                  <a:schemeClr val="accent2">
                    <a:lumMod val="75000"/>
                  </a:schemeClr>
                </a:solidFill>
              </a:rPr>
              <a:t>Automation Recording- sections</a:t>
            </a:r>
          </a:p>
        </p:txBody>
      </p:sp>
      <p:pic>
        <p:nvPicPr>
          <p:cNvPr id="8194" name="Picture 2">
            <a:extLst>
              <a:ext uri="{FF2B5EF4-FFF2-40B4-BE49-F238E27FC236}">
                <a16:creationId xmlns:a16="http://schemas.microsoft.com/office/drawing/2014/main" id="{B01DB3B4-A57F-8450-C412-535070339E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003" y="1427163"/>
            <a:ext cx="10515599" cy="4502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968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2B405-12A0-B3E2-2A83-2CE646E2376C}"/>
              </a:ext>
            </a:extLst>
          </p:cNvPr>
          <p:cNvSpPr>
            <a:spLocks noGrp="1"/>
          </p:cNvSpPr>
          <p:nvPr>
            <p:ph type="title"/>
          </p:nvPr>
        </p:nvSpPr>
        <p:spPr/>
        <p:txBody>
          <a:bodyPr>
            <a:normAutofit/>
          </a:bodyPr>
          <a:lstStyle/>
          <a:p>
            <a:r>
              <a:rPr lang="en-US" sz="4000" dirty="0">
                <a:solidFill>
                  <a:schemeClr val="accent2">
                    <a:lumMod val="75000"/>
                  </a:schemeClr>
                </a:solidFill>
              </a:rPr>
              <a:t>Automation Recording- sections</a:t>
            </a:r>
          </a:p>
        </p:txBody>
      </p:sp>
      <p:pic>
        <p:nvPicPr>
          <p:cNvPr id="9218" name="Picture 2">
            <a:extLst>
              <a:ext uri="{FF2B5EF4-FFF2-40B4-BE49-F238E27FC236}">
                <a16:creationId xmlns:a16="http://schemas.microsoft.com/office/drawing/2014/main" id="{1675AC69-1771-4AFD-052B-7C3EBA4AB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902" y="1690688"/>
            <a:ext cx="9408680" cy="430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9323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183C2-C781-F19A-C9CF-0099A52E1F34}"/>
              </a:ext>
            </a:extLst>
          </p:cNvPr>
          <p:cNvSpPr>
            <a:spLocks noGrp="1"/>
          </p:cNvSpPr>
          <p:nvPr>
            <p:ph type="title"/>
          </p:nvPr>
        </p:nvSpPr>
        <p:spPr>
          <a:xfrm>
            <a:off x="838200" y="365126"/>
            <a:ext cx="10515600" cy="952046"/>
          </a:xfrm>
        </p:spPr>
        <p:txBody>
          <a:bodyPr>
            <a:normAutofit fontScale="90000"/>
          </a:bodyPr>
          <a:lstStyle/>
          <a:p>
            <a:r>
              <a:rPr lang="en-US" b="1" i="0" dirty="0">
                <a:solidFill>
                  <a:schemeClr val="accent2">
                    <a:lumMod val="75000"/>
                  </a:schemeClr>
                </a:solidFill>
                <a:effectLst/>
                <a:latin typeface="Open Sans" panose="020B0606030504020204" pitchFamily="34" charset="0"/>
              </a:rPr>
              <a:t>Creating scenario tests</a:t>
            </a:r>
            <a:br>
              <a:rPr lang="en-US" b="1" i="0" dirty="0">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25373AB0-2261-F01D-5E3C-7B4D4197477B}"/>
              </a:ext>
            </a:extLst>
          </p:cNvPr>
          <p:cNvSpPr>
            <a:spLocks noGrp="1"/>
          </p:cNvSpPr>
          <p:nvPr>
            <p:ph idx="1"/>
          </p:nvPr>
        </p:nvSpPr>
        <p:spPr>
          <a:xfrm>
            <a:off x="838200" y="1172482"/>
            <a:ext cx="10515600" cy="4351338"/>
          </a:xfrm>
          <a:solidFill>
            <a:schemeClr val="bg2">
              <a:lumMod val="75000"/>
            </a:schemeClr>
          </a:solidFill>
        </p:spPr>
        <p:txBody>
          <a:bodyPr>
            <a:normAutofit fontScale="92500" lnSpcReduction="20000"/>
          </a:bodyPr>
          <a:lstStyle/>
          <a:p>
            <a:r>
              <a:rPr lang="en-US" sz="1800" dirty="0">
                <a:solidFill>
                  <a:srgbClr val="151619"/>
                </a:solidFill>
                <a:latin typeface="Open Sans" panose="020B0606030504020204" pitchFamily="34" charset="0"/>
              </a:rPr>
              <a:t>Launch the portal in which you want to do the test.</a:t>
            </a:r>
          </a:p>
          <a:p>
            <a:r>
              <a:rPr lang="en-US" sz="1800" dirty="0">
                <a:solidFill>
                  <a:srgbClr val="151619"/>
                </a:solidFill>
                <a:latin typeface="Open Sans" panose="020B0606030504020204" pitchFamily="34" charset="0"/>
              </a:rPr>
              <a:t>Do one of the following to open the automation recorder:</a:t>
            </a:r>
          </a:p>
          <a:p>
            <a:pPr lvl="1"/>
            <a:r>
              <a:rPr lang="en-US" sz="1800" dirty="0">
                <a:solidFill>
                  <a:srgbClr val="151619"/>
                </a:solidFill>
                <a:latin typeface="Open Sans" panose="020B0606030504020204" pitchFamily="34" charset="0"/>
              </a:rPr>
              <a:t>In App Studio, on the lower-left side of the screen, click the Test icon.</a:t>
            </a:r>
          </a:p>
          <a:p>
            <a:pPr lvl="1"/>
            <a:r>
              <a:rPr lang="en-US" sz="1800" dirty="0">
                <a:solidFill>
                  <a:srgbClr val="151619"/>
                </a:solidFill>
                <a:latin typeface="Open Sans" panose="020B0606030504020204" pitchFamily="34" charset="0"/>
              </a:rPr>
              <a:t>In Dev Studio, on the lower-right side of the screen, toggle the run-time toolbar, and then click the Toggle Automation Recorder icon.</a:t>
            </a:r>
          </a:p>
          <a:p>
            <a:r>
              <a:rPr lang="en-US" sz="1800" dirty="0">
                <a:solidFill>
                  <a:srgbClr val="151619"/>
                </a:solidFill>
                <a:latin typeface="Open Sans" panose="020B0606030504020204" pitchFamily="34" charset="0"/>
              </a:rPr>
              <a:t>In the Scenario tests pane, click Create test case, and then select the test type:</a:t>
            </a:r>
          </a:p>
          <a:p>
            <a:pPr lvl="1"/>
            <a:r>
              <a:rPr lang="en-US" sz="1800" dirty="0">
                <a:solidFill>
                  <a:srgbClr val="151619"/>
                </a:solidFill>
                <a:latin typeface="Open Sans" panose="020B0606030504020204" pitchFamily="34" charset="0"/>
              </a:rPr>
              <a:t>To record a test for a portal, select Portal.</a:t>
            </a:r>
          </a:p>
          <a:p>
            <a:pPr lvl="1"/>
            <a:r>
              <a:rPr lang="en-US" sz="1800" dirty="0">
                <a:solidFill>
                  <a:srgbClr val="151619"/>
                </a:solidFill>
                <a:latin typeface="Open Sans" panose="020B0606030504020204" pitchFamily="34" charset="0"/>
              </a:rPr>
              <a:t>To record a test for a case, select Case type, and then select the type of case for which you want to record the test.</a:t>
            </a:r>
          </a:p>
          <a:p>
            <a:r>
              <a:rPr lang="en-US" sz="1800" dirty="0">
                <a:solidFill>
                  <a:srgbClr val="151619"/>
                </a:solidFill>
                <a:latin typeface="Open Sans" panose="020B0606030504020204" pitchFamily="34" charset="0"/>
              </a:rPr>
              <a:t>Record the steps for the test by clicking the user interface elements.</a:t>
            </a:r>
          </a:p>
          <a:p>
            <a:r>
              <a:rPr lang="en-US" sz="1800" dirty="0">
                <a:solidFill>
                  <a:srgbClr val="151619"/>
                </a:solidFill>
                <a:latin typeface="Open Sans" panose="020B0606030504020204" pitchFamily="34" charset="0"/>
              </a:rPr>
              <a:t>Optional : To add an explicit assertion to the test, do the following tasks:</a:t>
            </a:r>
          </a:p>
          <a:p>
            <a:pPr marL="742950" lvl="1" indent="-285750" algn="l">
              <a:buFont typeface="+mj-lt"/>
              <a:buAutoNum type="arabicPeriod"/>
            </a:pPr>
            <a:r>
              <a:rPr lang="en-US" sz="1800" dirty="0">
                <a:solidFill>
                  <a:srgbClr val="151619"/>
                </a:solidFill>
                <a:latin typeface="Open Sans" panose="020B0606030504020204" pitchFamily="34" charset="0"/>
              </a:rPr>
              <a:t>Hover over an element.</a:t>
            </a:r>
          </a:p>
          <a:p>
            <a:pPr marL="742950" lvl="1" indent="-285750" algn="l">
              <a:buFont typeface="+mj-lt"/>
              <a:buAutoNum type="arabicPeriod"/>
            </a:pPr>
            <a:r>
              <a:rPr lang="en-US" sz="1800" dirty="0">
                <a:solidFill>
                  <a:srgbClr val="151619"/>
                </a:solidFill>
                <a:latin typeface="Open Sans" panose="020B0606030504020204" pitchFamily="34" charset="0"/>
              </a:rPr>
              <a:t>Click the Mark for assertion icon on the orange highlight box.</a:t>
            </a:r>
          </a:p>
          <a:p>
            <a:pPr marL="742950" lvl="1" indent="-285750" algn="l">
              <a:buFont typeface="+mj-lt"/>
              <a:buAutoNum type="arabicPeriod"/>
            </a:pPr>
            <a:r>
              <a:rPr lang="en-US" sz="1800" dirty="0">
                <a:solidFill>
                  <a:srgbClr val="151619"/>
                </a:solidFill>
                <a:latin typeface="Open Sans" panose="020B0606030504020204" pitchFamily="34" charset="0"/>
              </a:rPr>
              <a:t>In the Expected results section, click Add assertion.</a:t>
            </a:r>
          </a:p>
          <a:p>
            <a:pPr marL="742950" lvl="1" indent="-285750" algn="l">
              <a:buFont typeface="+mj-lt"/>
              <a:buAutoNum type="arabicPeriod"/>
            </a:pPr>
            <a:r>
              <a:rPr lang="en-US" sz="1800" dirty="0">
                <a:solidFill>
                  <a:srgbClr val="151619"/>
                </a:solidFill>
                <a:latin typeface="Open Sans" panose="020B0606030504020204" pitchFamily="34" charset="0"/>
              </a:rPr>
              <a:t>Define the assertion by completing the Name, Comparator, and Value fields.</a:t>
            </a:r>
          </a:p>
          <a:p>
            <a:pPr marL="742950" lvl="1" indent="-285750" algn="l">
              <a:buFont typeface="+mj-lt"/>
              <a:buAutoNum type="arabicPeriod"/>
            </a:pPr>
            <a:r>
              <a:rPr lang="en-US" sz="1800" dirty="0">
                <a:solidFill>
                  <a:srgbClr val="151619"/>
                </a:solidFill>
                <a:latin typeface="Open Sans" panose="020B0606030504020204" pitchFamily="34" charset="0"/>
              </a:rPr>
              <a:t>Click Save step.</a:t>
            </a:r>
          </a:p>
          <a:p>
            <a:r>
              <a:rPr lang="en-US" sz="1400" dirty="0">
                <a:solidFill>
                  <a:schemeClr val="accent2">
                    <a:lumMod val="75000"/>
                  </a:schemeClr>
                </a:solidFill>
                <a:latin typeface="Open Sans" panose="020B0606030504020204" pitchFamily="34" charset="0"/>
              </a:rPr>
              <a:t>***</a:t>
            </a:r>
          </a:p>
          <a:p>
            <a:endParaRPr lang="en-US" dirty="0"/>
          </a:p>
        </p:txBody>
      </p:sp>
    </p:spTree>
    <p:extLst>
      <p:ext uri="{BB962C8B-B14F-4D97-AF65-F5344CB8AC3E}">
        <p14:creationId xmlns:p14="http://schemas.microsoft.com/office/powerpoint/2010/main" val="2459870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2F73B-C7B8-3485-2E0A-AD2BD1FE1CA5}"/>
              </a:ext>
            </a:extLst>
          </p:cNvPr>
          <p:cNvSpPr>
            <a:spLocks noGrp="1"/>
          </p:cNvSpPr>
          <p:nvPr>
            <p:ph type="title"/>
          </p:nvPr>
        </p:nvSpPr>
        <p:spPr>
          <a:xfrm>
            <a:off x="838200" y="365125"/>
            <a:ext cx="10515600" cy="1147989"/>
          </a:xfrm>
        </p:spPr>
        <p:txBody>
          <a:bodyPr>
            <a:normAutofit fontScale="90000"/>
          </a:bodyPr>
          <a:lstStyle/>
          <a:p>
            <a:r>
              <a:rPr lang="en-US" sz="4400" dirty="0">
                <a:solidFill>
                  <a:schemeClr val="accent2">
                    <a:lumMod val="75000"/>
                  </a:schemeClr>
                </a:solidFill>
                <a:latin typeface="Open Sans" panose="020B0606030504020204" pitchFamily="34" charset="0"/>
              </a:rPr>
              <a:t>***</a:t>
            </a:r>
            <a:br>
              <a:rPr lang="en-US" sz="4400" dirty="0">
                <a:solidFill>
                  <a:schemeClr val="accent2">
                    <a:lumMod val="75000"/>
                  </a:schemeClr>
                </a:solidFill>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A6AB8030-CABB-A652-E03A-72CC10FC8F28}"/>
              </a:ext>
            </a:extLst>
          </p:cNvPr>
          <p:cNvSpPr>
            <a:spLocks noGrp="1"/>
          </p:cNvSpPr>
          <p:nvPr>
            <p:ph idx="1"/>
          </p:nvPr>
        </p:nvSpPr>
        <p:spPr>
          <a:xfrm>
            <a:off x="838200" y="1088571"/>
            <a:ext cx="10515600" cy="5088392"/>
          </a:xfrm>
          <a:solidFill>
            <a:schemeClr val="bg2">
              <a:lumMod val="75000"/>
            </a:schemeClr>
          </a:solidFill>
        </p:spPr>
        <p:txBody>
          <a:bodyPr>
            <a:normAutofit/>
          </a:bodyPr>
          <a:lstStyle/>
          <a:p>
            <a:r>
              <a:rPr lang="en-US" sz="1600" dirty="0">
                <a:solidFill>
                  <a:srgbClr val="151619"/>
                </a:solidFill>
                <a:latin typeface="Open Sans" panose="020B0606030504020204" pitchFamily="34" charset="0"/>
              </a:rPr>
              <a:t>To delay the execution of a step, do the following tasks. You can delay the execution of a step to add latency to a web browser and actions on a web page to prevent tests from failing when there is complex processing or slow UI rendering.</a:t>
            </a:r>
          </a:p>
          <a:p>
            <a:pPr marL="742950" lvl="1" indent="-285750" algn="l">
              <a:buFont typeface="+mj-lt"/>
              <a:buAutoNum type="arabicPeriod"/>
            </a:pPr>
            <a:r>
              <a:rPr lang="en-US" sz="1600" dirty="0">
                <a:solidFill>
                  <a:srgbClr val="151619"/>
                </a:solidFill>
                <a:latin typeface="Open Sans" panose="020B0606030504020204" pitchFamily="34" charset="0"/>
              </a:rPr>
              <a:t>Click the Mark for assertion icon on the orange highlight box.</a:t>
            </a:r>
          </a:p>
          <a:p>
            <a:pPr marL="742950" lvl="1" indent="-285750" algn="l">
              <a:buFont typeface="+mj-lt"/>
              <a:buAutoNum type="arabicPeriod"/>
            </a:pPr>
            <a:r>
              <a:rPr lang="en-US" sz="1600" dirty="0">
                <a:solidFill>
                  <a:srgbClr val="151619"/>
                </a:solidFill>
                <a:latin typeface="Open Sans" panose="020B0606030504020204" pitchFamily="34" charset="0"/>
              </a:rPr>
              <a:t>In the Wait field, enter the number of milliseconds by which to delay the execution of the step.</a:t>
            </a:r>
          </a:p>
          <a:p>
            <a:pPr marL="742950" lvl="1" indent="-285750" algn="l">
              <a:buFont typeface="+mj-lt"/>
              <a:buAutoNum type="arabicPeriod"/>
            </a:pPr>
            <a:r>
              <a:rPr lang="en-US" sz="1600" dirty="0">
                <a:solidFill>
                  <a:srgbClr val="151619"/>
                </a:solidFill>
                <a:latin typeface="Open Sans" panose="020B0606030504020204" pitchFamily="34" charset="0"/>
              </a:rPr>
              <a:t>Click Save step.</a:t>
            </a:r>
          </a:p>
          <a:p>
            <a:r>
              <a:rPr lang="en-US" sz="1600" dirty="0">
                <a:solidFill>
                  <a:srgbClr val="151619"/>
                </a:solidFill>
                <a:latin typeface="Open Sans" panose="020B0606030504020204" pitchFamily="34" charset="0"/>
              </a:rPr>
              <a:t>When you finish adding steps, in the Test case pane, click Stop and save test case.</a:t>
            </a:r>
          </a:p>
          <a:p>
            <a:pPr algn="l">
              <a:buFont typeface="+mj-lt"/>
              <a:buAutoNum type="arabicPeriod"/>
            </a:pPr>
            <a:r>
              <a:rPr lang="en-US" sz="1600" dirty="0">
                <a:solidFill>
                  <a:srgbClr val="151619"/>
                </a:solidFill>
                <a:latin typeface="Open Sans" panose="020B0606030504020204" pitchFamily="34" charset="0"/>
              </a:rPr>
              <a:t>On the New test case form, save the test:</a:t>
            </a:r>
          </a:p>
          <a:p>
            <a:pPr marL="742950" lvl="1" indent="-285750" algn="l">
              <a:buFont typeface="+mj-lt"/>
              <a:buAutoNum type="arabicPeriod"/>
            </a:pPr>
            <a:r>
              <a:rPr lang="en-US" sz="1600" dirty="0">
                <a:solidFill>
                  <a:srgbClr val="151619"/>
                </a:solidFill>
                <a:latin typeface="Open Sans" panose="020B0606030504020204" pitchFamily="34" charset="0"/>
              </a:rPr>
              <a:t>Enter a name and a description for the test.</a:t>
            </a:r>
          </a:p>
          <a:p>
            <a:pPr marL="742950" lvl="1" indent="-285750" algn="l">
              <a:buFont typeface="+mj-lt"/>
              <a:buAutoNum type="arabicPeriod"/>
            </a:pPr>
            <a:r>
              <a:rPr lang="en-US" sz="1600" dirty="0">
                <a:solidFill>
                  <a:srgbClr val="151619"/>
                </a:solidFill>
                <a:latin typeface="Open Sans" panose="020B0606030504020204" pitchFamily="34" charset="0"/>
              </a:rPr>
              <a:t>In the Context section, select a branch or ruleset in which you want to save the test.</a:t>
            </a:r>
          </a:p>
          <a:p>
            <a:pPr marL="742950" lvl="1" indent="-285750" algn="l">
              <a:buFont typeface="+mj-lt"/>
              <a:buAutoNum type="arabicPeriod"/>
            </a:pPr>
            <a:r>
              <a:rPr lang="en-US" sz="1600" dirty="0">
                <a:solidFill>
                  <a:srgbClr val="151619"/>
                </a:solidFill>
                <a:latin typeface="Open Sans" panose="020B0606030504020204" pitchFamily="34" charset="0"/>
              </a:rPr>
              <a:t>In the Apply to field, enter the name of a class that is relevant to the test.</a:t>
            </a:r>
          </a:p>
          <a:p>
            <a:pPr marL="742950" lvl="1" indent="-285750" algn="l">
              <a:buFont typeface="+mj-lt"/>
              <a:buAutoNum type="arabicPeriod"/>
            </a:pPr>
            <a:r>
              <a:rPr lang="en-US" sz="1600" dirty="0">
                <a:solidFill>
                  <a:srgbClr val="151619"/>
                </a:solidFill>
                <a:latin typeface="Open Sans" panose="020B0606030504020204" pitchFamily="34" charset="0"/>
              </a:rPr>
              <a:t>Click Save.</a:t>
            </a:r>
          </a:p>
          <a:p>
            <a:pPr marL="742950" lvl="1" indent="-285750" algn="l">
              <a:buFont typeface="+mj-lt"/>
              <a:buAutoNum type="arabicPeriod"/>
            </a:pPr>
            <a:endParaRPr lang="en-US" sz="1600" dirty="0">
              <a:solidFill>
                <a:srgbClr val="151619"/>
              </a:solidFill>
              <a:latin typeface="Open Sans" panose="020B0606030504020204" pitchFamily="34" charset="0"/>
            </a:endParaRPr>
          </a:p>
          <a:p>
            <a:pPr marL="0" indent="0">
              <a:buNone/>
            </a:pPr>
            <a:endParaRPr lang="en-US" dirty="0"/>
          </a:p>
        </p:txBody>
      </p:sp>
    </p:spTree>
    <p:extLst>
      <p:ext uri="{BB962C8B-B14F-4D97-AF65-F5344CB8AC3E}">
        <p14:creationId xmlns:p14="http://schemas.microsoft.com/office/powerpoint/2010/main" val="3803413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D44B-BF68-11B4-DD5A-B167C31DD250}"/>
              </a:ext>
            </a:extLst>
          </p:cNvPr>
          <p:cNvSpPr>
            <a:spLocks noGrp="1"/>
          </p:cNvSpPr>
          <p:nvPr>
            <p:ph type="title"/>
          </p:nvPr>
        </p:nvSpPr>
        <p:spPr>
          <a:xfrm>
            <a:off x="838200" y="365126"/>
            <a:ext cx="10515600" cy="745218"/>
          </a:xfrm>
        </p:spPr>
        <p:txBody>
          <a:bodyPr>
            <a:normAutofit fontScale="90000"/>
          </a:bodyPr>
          <a:lstStyle/>
          <a:p>
            <a:r>
              <a:rPr lang="en-US" sz="3600" dirty="0">
                <a:solidFill>
                  <a:schemeClr val="accent2">
                    <a:lumMod val="75000"/>
                  </a:schemeClr>
                </a:solidFill>
                <a:latin typeface="Open Sans" panose="020B0606030504020204" pitchFamily="34" charset="0"/>
              </a:rPr>
              <a:t>Test in Dev Studio Vs User portal</a:t>
            </a:r>
            <a:br>
              <a:rPr lang="en-US" b="1" i="0" dirty="0">
                <a:effectLst/>
                <a:latin typeface="Open Sans" panose="020B0606030504020204" pitchFamily="34" charset="0"/>
              </a:rPr>
            </a:br>
            <a:endParaRPr lang="en-US" dirty="0"/>
          </a:p>
        </p:txBody>
      </p:sp>
      <p:sp>
        <p:nvSpPr>
          <p:cNvPr id="5" name="Content Placeholder 4">
            <a:extLst>
              <a:ext uri="{FF2B5EF4-FFF2-40B4-BE49-F238E27FC236}">
                <a16:creationId xmlns:a16="http://schemas.microsoft.com/office/drawing/2014/main" id="{A6706357-19B7-D6EE-CAE2-C63AAEFA8BEA}"/>
              </a:ext>
            </a:extLst>
          </p:cNvPr>
          <p:cNvSpPr>
            <a:spLocks noGrp="1"/>
          </p:cNvSpPr>
          <p:nvPr>
            <p:ph idx="1"/>
          </p:nvPr>
        </p:nvSpPr>
        <p:spPr>
          <a:xfrm>
            <a:off x="838200" y="952901"/>
            <a:ext cx="10515600" cy="5224062"/>
          </a:xfrm>
        </p:spPr>
        <p:txBody>
          <a:bodyPr/>
          <a:lstStyle/>
          <a:p>
            <a:pPr>
              <a:spcBef>
                <a:spcPts val="0"/>
              </a:spcBef>
              <a:buSzPts val="1000"/>
              <a:buFont typeface="Wingdings" panose="05000000000000000000" pitchFamily="2" charset="2"/>
              <a:buChar char="Ø"/>
              <a:tabLst>
                <a:tab pos="457200" algn="l"/>
              </a:tabLst>
            </a:pPr>
            <a:r>
              <a:rPr lang="en-US" sz="1800" dirty="0">
                <a:solidFill>
                  <a:srgbClr val="151619"/>
                </a:solidFill>
                <a:effectLst/>
                <a:latin typeface="Open Sans" panose="020B0606030504020204" pitchFamily="34" charset="0"/>
              </a:rPr>
              <a:t>In Dev Studio, you can view test cases, run test cases individually or in a batch, edit test case steps and configure steps to setup and clean-up test data of a test case. You cannot create new test cases and modify the flow of a test case from this landing page.</a:t>
            </a:r>
          </a:p>
          <a:p>
            <a:pPr marL="0" indent="0">
              <a:spcBef>
                <a:spcPts val="0"/>
              </a:spcBef>
              <a:buSzPts val="1000"/>
              <a:buNone/>
              <a:tabLst>
                <a:tab pos="457200" algn="l"/>
              </a:tabLst>
            </a:pPr>
            <a:endParaRPr lang="en-US" sz="1800" dirty="0">
              <a:solidFill>
                <a:srgbClr val="151619"/>
              </a:solidFill>
              <a:latin typeface="Open Sans" panose="020B0606030504020204" pitchFamily="34" charset="0"/>
              <a:ea typeface="Calibri" panose="020F0502020204030204" pitchFamily="34" charset="0"/>
            </a:endParaRPr>
          </a:p>
          <a:p>
            <a:pPr marL="0" indent="0">
              <a:spcBef>
                <a:spcPts val="0"/>
              </a:spcBef>
              <a:buSzPts val="1000"/>
              <a:buNone/>
              <a:tabLst>
                <a:tab pos="457200" algn="l"/>
              </a:tabLst>
            </a:pPr>
            <a:endParaRPr lang="en-US" sz="1800" dirty="0">
              <a:solidFill>
                <a:srgbClr val="151619"/>
              </a:solidFill>
              <a:effectLst/>
              <a:latin typeface="Open Sans" panose="020B0606030504020204" pitchFamily="34" charset="0"/>
              <a:ea typeface="Calibri" panose="020F0502020204030204" pitchFamily="34" charset="0"/>
            </a:endParaRPr>
          </a:p>
          <a:p>
            <a:pPr>
              <a:spcBef>
                <a:spcPts val="0"/>
              </a:spcBef>
              <a:buSzPts val="1000"/>
              <a:buFont typeface="Wingdings" panose="05000000000000000000" pitchFamily="2" charset="2"/>
              <a:buChar char="Ø"/>
              <a:tabLst>
                <a:tab pos="457200" algn="l"/>
              </a:tabLst>
            </a:pPr>
            <a:r>
              <a:rPr lang="en-US" sz="1800" dirty="0">
                <a:solidFill>
                  <a:srgbClr val="151619"/>
                </a:solidFill>
                <a:effectLst/>
                <a:latin typeface="Open Sans" panose="020B0606030504020204" pitchFamily="34" charset="0"/>
                <a:ea typeface="Calibri" panose="020F0502020204030204" pitchFamily="34" charset="0"/>
              </a:rPr>
              <a:t>In a user portal, you can create new test cases, run test cases individually, edit test case steps, and modify the flow of a test case. You cannot run test cases in a batch and configure actions to set up and clean up test data for a test case. </a:t>
            </a: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3996450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12794-8BF2-7534-73A8-C180CC74A24E}"/>
              </a:ext>
            </a:extLst>
          </p:cNvPr>
          <p:cNvSpPr>
            <a:spLocks noGrp="1"/>
          </p:cNvSpPr>
          <p:nvPr>
            <p:ph type="title"/>
          </p:nvPr>
        </p:nvSpPr>
        <p:spPr/>
        <p:txBody>
          <a:bodyPr>
            <a:normAutofit/>
          </a:bodyPr>
          <a:lstStyle/>
          <a:p>
            <a:r>
              <a:rPr lang="en-US" sz="40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Reports</a:t>
            </a:r>
          </a:p>
        </p:txBody>
      </p:sp>
      <p:sp>
        <p:nvSpPr>
          <p:cNvPr id="3" name="Content Placeholder 2">
            <a:extLst>
              <a:ext uri="{FF2B5EF4-FFF2-40B4-BE49-F238E27FC236}">
                <a16:creationId xmlns:a16="http://schemas.microsoft.com/office/drawing/2014/main" id="{823D06E9-E364-4E2A-E91A-39D6028325AC}"/>
              </a:ext>
            </a:extLst>
          </p:cNvPr>
          <p:cNvSpPr>
            <a:spLocks noGrp="1"/>
          </p:cNvSpPr>
          <p:nvPr>
            <p:ph idx="1"/>
          </p:nvPr>
        </p:nvSpPr>
        <p:spPr>
          <a:xfrm>
            <a:off x="838200" y="1360714"/>
            <a:ext cx="10515600" cy="4816249"/>
          </a:xfrm>
          <a:solidFill>
            <a:schemeClr val="bg2">
              <a:lumMod val="75000"/>
            </a:schemeClr>
          </a:solidFill>
        </p:spPr>
        <p:txBody>
          <a:bodyPr/>
          <a:lstStyle/>
          <a:p>
            <a:r>
              <a:rPr lang="en-US" sz="2400" b="0" i="0" dirty="0">
                <a:solidFill>
                  <a:srgbClr val="151619"/>
                </a:solidFill>
                <a:effectLst/>
                <a:latin typeface="Open Sans" panose="020B0606030504020204" pitchFamily="34" charset="0"/>
                <a:ea typeface="Open Sans" panose="020B0606030504020204" pitchFamily="34" charset="0"/>
                <a:cs typeface="Open Sans" panose="020B0606030504020204" pitchFamily="34" charset="0"/>
              </a:rPr>
              <a:t>The </a:t>
            </a:r>
            <a:r>
              <a:rPr lang="en-US" sz="2400" b="1" i="0" dirty="0">
                <a:solidFill>
                  <a:srgbClr val="151619"/>
                </a:solidFill>
                <a:effectLst/>
                <a:latin typeface="Open Sans" panose="020B0606030504020204" pitchFamily="34" charset="0"/>
                <a:ea typeface="Open Sans" panose="020B0606030504020204" pitchFamily="34" charset="0"/>
                <a:cs typeface="Open Sans" panose="020B0606030504020204" pitchFamily="34" charset="0"/>
              </a:rPr>
              <a:t>Reports</a:t>
            </a:r>
            <a:r>
              <a:rPr lang="en-US" sz="2400" b="0" i="0" dirty="0">
                <a:solidFill>
                  <a:srgbClr val="151619"/>
                </a:solidFill>
                <a:effectLst/>
                <a:latin typeface="Open Sans" panose="020B0606030504020204" pitchFamily="34" charset="0"/>
                <a:ea typeface="Open Sans" panose="020B0606030504020204" pitchFamily="34" charset="0"/>
                <a:cs typeface="Open Sans" panose="020B0606030504020204" pitchFamily="34" charset="0"/>
              </a:rPr>
              <a:t> tab displays the test types, total number of tests, and the number of tests passed, failed, or not run. From the </a:t>
            </a:r>
            <a:r>
              <a:rPr lang="en-US" sz="2400" b="1" i="0" dirty="0">
                <a:solidFill>
                  <a:srgbClr val="151619"/>
                </a:solidFill>
                <a:effectLst/>
                <a:latin typeface="Open Sans" panose="020B0606030504020204" pitchFamily="34" charset="0"/>
                <a:ea typeface="Open Sans" panose="020B0606030504020204" pitchFamily="34" charset="0"/>
                <a:cs typeface="Open Sans" panose="020B0606030504020204" pitchFamily="34" charset="0"/>
              </a:rPr>
              <a:t>Reports</a:t>
            </a:r>
            <a:r>
              <a:rPr lang="en-US" sz="2400" b="0" i="0" dirty="0">
                <a:solidFill>
                  <a:srgbClr val="151619"/>
                </a:solidFill>
                <a:effectLst/>
                <a:latin typeface="Open Sans" panose="020B0606030504020204" pitchFamily="34" charset="0"/>
                <a:ea typeface="Open Sans" panose="020B0606030504020204" pitchFamily="34" charset="0"/>
                <a:cs typeface="Open Sans" panose="020B0606030504020204" pitchFamily="34" charset="0"/>
              </a:rPr>
              <a:t> tab, you can also export the test results to an Excel spreadsheet.</a:t>
            </a:r>
            <a:endParaRPr lang="en-US" sz="2400" dirty="0">
              <a:latin typeface="Open Sans" panose="020B0606030504020204" pitchFamily="34" charset="0"/>
              <a:ea typeface="Open Sans" panose="020B0606030504020204" pitchFamily="34" charset="0"/>
              <a:cs typeface="Open Sans" panose="020B0606030504020204" pitchFamily="34" charset="0"/>
            </a:endParaRPr>
          </a:p>
          <a:p>
            <a:endParaRPr lang="en-US" dirty="0"/>
          </a:p>
        </p:txBody>
      </p:sp>
      <p:pic>
        <p:nvPicPr>
          <p:cNvPr id="2052" name="Picture 4">
            <a:extLst>
              <a:ext uri="{FF2B5EF4-FFF2-40B4-BE49-F238E27FC236}">
                <a16:creationId xmlns:a16="http://schemas.microsoft.com/office/drawing/2014/main" id="{84D6739A-217A-4879-D32D-D85194D342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114" y="2541624"/>
            <a:ext cx="5519057" cy="3463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144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DCF6E-1929-5345-1BB2-0BB514A476F6}"/>
              </a:ext>
            </a:extLst>
          </p:cNvPr>
          <p:cNvSpPr>
            <a:spLocks noGrp="1"/>
          </p:cNvSpPr>
          <p:nvPr>
            <p:ph type="title"/>
          </p:nvPr>
        </p:nvSpPr>
        <p:spPr/>
        <p:txBody>
          <a:bodyPr/>
          <a:lstStyle/>
          <a:p>
            <a:r>
              <a:rPr lang="en-US" dirty="0">
                <a:solidFill>
                  <a:schemeClr val="accent2">
                    <a:lumMod val="75000"/>
                  </a:schemeClr>
                </a:solidFill>
              </a:rPr>
              <a:t>References</a:t>
            </a:r>
          </a:p>
        </p:txBody>
      </p:sp>
      <p:sp>
        <p:nvSpPr>
          <p:cNvPr id="3" name="Content Placeholder 2">
            <a:extLst>
              <a:ext uri="{FF2B5EF4-FFF2-40B4-BE49-F238E27FC236}">
                <a16:creationId xmlns:a16="http://schemas.microsoft.com/office/drawing/2014/main" id="{68197370-ADD0-D5F2-DC52-239D431997B6}"/>
              </a:ext>
            </a:extLst>
          </p:cNvPr>
          <p:cNvSpPr>
            <a:spLocks noGrp="1"/>
          </p:cNvSpPr>
          <p:nvPr>
            <p:ph idx="1"/>
          </p:nvPr>
        </p:nvSpPr>
        <p:spPr>
          <a:solidFill>
            <a:schemeClr val="bg2">
              <a:lumMod val="75000"/>
            </a:schemeClr>
          </a:solidFill>
        </p:spPr>
        <p:txBody>
          <a:bodyPr/>
          <a:lstStyle/>
          <a:p>
            <a:r>
              <a:rPr lang="en-US" sz="1600" dirty="0">
                <a:solidFill>
                  <a:schemeClr val="accent1">
                    <a:lumMod val="75000"/>
                  </a:schemeClr>
                </a:solidFill>
                <a:latin typeface="Open Sans" panose="020B0606030504020204" pitchFamily="34" charset="0"/>
                <a:hlinkClick r:id="rId2">
                  <a:extLst>
                    <a:ext uri="{A12FA001-AC4F-418D-AE19-62706E023703}">
                      <ahyp:hlinkClr xmlns:ahyp="http://schemas.microsoft.com/office/drawing/2018/hyperlinkcolor" val="tx"/>
                    </a:ext>
                  </a:extLst>
                </a:hlinkClick>
              </a:rPr>
              <a:t>https://academy.pega.com/topic/scenario-testing/v1</a:t>
            </a:r>
            <a:endParaRPr lang="en-US" sz="1600" dirty="0">
              <a:solidFill>
                <a:schemeClr val="accent1">
                  <a:lumMod val="75000"/>
                </a:schemeClr>
              </a:solidFill>
              <a:latin typeface="Open Sans" panose="020B0606030504020204" pitchFamily="34" charset="0"/>
            </a:endParaRPr>
          </a:p>
          <a:p>
            <a:pPr marL="0" indent="0">
              <a:buNone/>
            </a:pPr>
            <a:endParaRPr lang="en-US" sz="1600" dirty="0">
              <a:solidFill>
                <a:srgbClr val="151619"/>
              </a:solidFill>
              <a:latin typeface="Open Sans" panose="020B0606030504020204" pitchFamily="34" charset="0"/>
            </a:endParaRPr>
          </a:p>
          <a:p>
            <a:r>
              <a:rPr lang="en-US" sz="1600" dirty="0">
                <a:solidFill>
                  <a:srgbClr val="151619"/>
                </a:solidFill>
                <a:latin typeface="Open Sans" panose="020B0606030504020204" pitchFamily="34" charset="0"/>
              </a:rPr>
              <a:t>https://docs-previous.pega.com/whats-new-pega-platform/create-ui-based-tests-automated-scenario-testing</a:t>
            </a:r>
          </a:p>
          <a:p>
            <a:endParaRPr lang="en-US" dirty="0"/>
          </a:p>
        </p:txBody>
      </p:sp>
    </p:spTree>
    <p:extLst>
      <p:ext uri="{BB962C8B-B14F-4D97-AF65-F5344CB8AC3E}">
        <p14:creationId xmlns:p14="http://schemas.microsoft.com/office/powerpoint/2010/main" val="2372030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AD981-1FB6-413E-988E-B2071912545C}"/>
              </a:ext>
            </a:extLst>
          </p:cNvPr>
          <p:cNvSpPr>
            <a:spLocks noGrp="1"/>
          </p:cNvSpPr>
          <p:nvPr>
            <p:ph idx="1"/>
          </p:nvPr>
        </p:nvSpPr>
        <p:spPr>
          <a:xfrm>
            <a:off x="838200" y="489857"/>
            <a:ext cx="10515600" cy="5687106"/>
          </a:xfrm>
          <a:solidFill>
            <a:schemeClr val="bg2">
              <a:lumMod val="75000"/>
            </a:schemeClr>
          </a:solidFill>
        </p:spPr>
        <p:txBody>
          <a:bodyPr/>
          <a:lstStyle/>
          <a:p>
            <a:endParaRPr lang="en-US" dirty="0"/>
          </a:p>
          <a:p>
            <a:endParaRPr lang="en-US" dirty="0"/>
          </a:p>
          <a:p>
            <a:endParaRPr lang="en-US" dirty="0"/>
          </a:p>
          <a:p>
            <a:endParaRPr lang="en-US" dirty="0"/>
          </a:p>
          <a:p>
            <a:endParaRPr lang="en-US" sz="4000" dirty="0"/>
          </a:p>
          <a:p>
            <a:pPr marL="0" indent="0">
              <a:buNone/>
            </a:pPr>
            <a:r>
              <a:rPr lang="en-US" sz="4000" dirty="0"/>
              <a:t>                                THANK YOU</a:t>
            </a:r>
          </a:p>
        </p:txBody>
      </p:sp>
      <p:sp>
        <p:nvSpPr>
          <p:cNvPr id="2" name="Content Placeholder 2">
            <a:extLst>
              <a:ext uri="{FF2B5EF4-FFF2-40B4-BE49-F238E27FC236}">
                <a16:creationId xmlns:a16="http://schemas.microsoft.com/office/drawing/2014/main" id="{90249E1C-7B29-B94E-FCDA-DB99CBB0813C}"/>
              </a:ext>
            </a:extLst>
          </p:cNvPr>
          <p:cNvSpPr txBox="1">
            <a:spLocks/>
          </p:cNvSpPr>
          <p:nvPr/>
        </p:nvSpPr>
        <p:spPr>
          <a:xfrm>
            <a:off x="838200" y="585447"/>
            <a:ext cx="10515600" cy="5687106"/>
          </a:xfrm>
          <a:prstGeom prst="rect">
            <a:avLst/>
          </a:prstGeom>
          <a:solidFill>
            <a:schemeClr val="bg2">
              <a:lumMod val="7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endParaRPr lang="en-US"/>
          </a:p>
          <a:p>
            <a:endParaRPr lang="en-US"/>
          </a:p>
          <a:p>
            <a:endParaRPr lang="en-US"/>
          </a:p>
          <a:p>
            <a:endParaRPr lang="en-US" sz="4000"/>
          </a:p>
          <a:p>
            <a:pPr marL="0" indent="0">
              <a:buFont typeface="Arial" panose="020B0604020202020204" pitchFamily="34" charset="0"/>
              <a:buNone/>
            </a:pPr>
            <a:r>
              <a:rPr lang="en-US" sz="4000"/>
              <a:t>                                THANK YOU</a:t>
            </a:r>
            <a:endParaRPr lang="en-US" sz="4000" dirty="0"/>
          </a:p>
        </p:txBody>
      </p:sp>
    </p:spTree>
    <p:extLst>
      <p:ext uri="{BB962C8B-B14F-4D97-AF65-F5344CB8AC3E}">
        <p14:creationId xmlns:p14="http://schemas.microsoft.com/office/powerpoint/2010/main" val="105000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D44B-BF68-11B4-DD5A-B167C31DD250}"/>
              </a:ext>
            </a:extLst>
          </p:cNvPr>
          <p:cNvSpPr>
            <a:spLocks noGrp="1"/>
          </p:cNvSpPr>
          <p:nvPr>
            <p:ph type="title"/>
          </p:nvPr>
        </p:nvSpPr>
        <p:spPr>
          <a:xfrm>
            <a:off x="838200" y="207683"/>
            <a:ext cx="10515600" cy="745218"/>
          </a:xfrm>
        </p:spPr>
        <p:txBody>
          <a:bodyPr>
            <a:normAutofit fontScale="90000"/>
          </a:bodyPr>
          <a:lstStyle/>
          <a:p>
            <a:br>
              <a:rPr lang="en-US" sz="1800" b="1" dirty="0">
                <a:effectLst/>
                <a:latin typeface="Calibri" panose="020F0502020204030204" pitchFamily="34" charset="0"/>
                <a:ea typeface="Calibri" panose="020F0502020204030204" pitchFamily="34" charset="0"/>
              </a:rPr>
            </a:br>
            <a:r>
              <a:rPr lang="en-US" sz="2200" b="1" dirty="0">
                <a:solidFill>
                  <a:schemeClr val="accent2"/>
                </a:solidFill>
                <a:effectLst/>
                <a:latin typeface="Open Sans" panose="020B0606030504020204" pitchFamily="34" charset="0"/>
                <a:ea typeface="Times New Roman" panose="02020603050405020304" pitchFamily="18" charset="0"/>
              </a:rPr>
              <a:t>Scenario tests in Dev Studio (1)</a:t>
            </a:r>
            <a:br>
              <a:rPr lang="en-US" sz="2200" b="1" i="0" dirty="0">
                <a:solidFill>
                  <a:schemeClr val="accent2"/>
                </a:solidFill>
                <a:effectLst/>
                <a:latin typeface="Open Sans" panose="020B0606030504020204" pitchFamily="34" charset="0"/>
              </a:rPr>
            </a:br>
            <a:endParaRPr lang="en-US" sz="2200" dirty="0">
              <a:solidFill>
                <a:schemeClr val="accent2"/>
              </a:solidFill>
            </a:endParaRPr>
          </a:p>
        </p:txBody>
      </p:sp>
      <p:sp>
        <p:nvSpPr>
          <p:cNvPr id="5" name="Content Placeholder 4">
            <a:extLst>
              <a:ext uri="{FF2B5EF4-FFF2-40B4-BE49-F238E27FC236}">
                <a16:creationId xmlns:a16="http://schemas.microsoft.com/office/drawing/2014/main" id="{A6706357-19B7-D6EE-CAE2-C63AAEFA8BEA}"/>
              </a:ext>
            </a:extLst>
          </p:cNvPr>
          <p:cNvSpPr>
            <a:spLocks noGrp="1"/>
          </p:cNvSpPr>
          <p:nvPr>
            <p:ph idx="1"/>
          </p:nvPr>
        </p:nvSpPr>
        <p:spPr>
          <a:xfrm>
            <a:off x="279934" y="952901"/>
            <a:ext cx="10515600" cy="5697416"/>
          </a:xfrm>
        </p:spPr>
        <p:txBody>
          <a:bodyPr/>
          <a:lstStyle/>
          <a:p>
            <a:r>
              <a:rPr lang="en-US" sz="1800" dirty="0">
                <a:solidFill>
                  <a:srgbClr val="151619"/>
                </a:solidFill>
                <a:effectLst/>
                <a:latin typeface="Open Sans" panose="020B0606030504020204" pitchFamily="34" charset="0"/>
                <a:ea typeface="Calibri" panose="020F0502020204030204" pitchFamily="34" charset="0"/>
              </a:rPr>
              <a:t>On the Application: Scenario testing landing page, you can view and run scenario test cases. The Application: Scenario testing landing page is accessible from the </a:t>
            </a:r>
            <a:r>
              <a:rPr lang="en-US" sz="1800" b="1" dirty="0">
                <a:solidFill>
                  <a:srgbClr val="151619"/>
                </a:solidFill>
                <a:effectLst/>
                <a:latin typeface="Open Sans" panose="020B0606030504020204" pitchFamily="34" charset="0"/>
                <a:ea typeface="Calibri" panose="020F0502020204030204" pitchFamily="34" charset="0"/>
              </a:rPr>
              <a:t>Configure </a:t>
            </a:r>
            <a:r>
              <a:rPr lang="en-US" sz="1800" dirty="0">
                <a:solidFill>
                  <a:srgbClr val="151619"/>
                </a:solidFill>
                <a:effectLst/>
                <a:latin typeface="Open Sans" panose="020B0606030504020204" pitchFamily="34" charset="0"/>
                <a:ea typeface="Calibri" panose="020F0502020204030204" pitchFamily="34" charset="0"/>
              </a:rPr>
              <a:t>menu in the header of Dev Studio. You can also access the landing page by clicking </a:t>
            </a:r>
            <a:r>
              <a:rPr lang="en-US" sz="1800" b="1" dirty="0">
                <a:solidFill>
                  <a:srgbClr val="151619"/>
                </a:solidFill>
                <a:effectLst/>
                <a:latin typeface="Open Sans" panose="020B0606030504020204" pitchFamily="34" charset="0"/>
                <a:ea typeface="Calibri" panose="020F0502020204030204" pitchFamily="34" charset="0"/>
              </a:rPr>
              <a:t>Scenario Testing</a:t>
            </a:r>
            <a:r>
              <a:rPr lang="en-US" sz="1800" dirty="0">
                <a:solidFill>
                  <a:srgbClr val="151619"/>
                </a:solidFill>
                <a:effectLst/>
                <a:latin typeface="Open Sans" panose="020B0606030504020204" pitchFamily="34" charset="0"/>
                <a:ea typeface="Calibri" panose="020F0502020204030204" pitchFamily="34" charset="0"/>
              </a:rPr>
              <a:t> in the footer of Dev Studio, as shown in the following image:</a:t>
            </a:r>
            <a:endParaRPr lang="en-US" sz="1800" dirty="0">
              <a:effectLst/>
              <a:latin typeface="Calibri" panose="020F0502020204030204" pitchFamily="34" charset="0"/>
              <a:ea typeface="Calibri" panose="020F0502020204030204" pitchFamily="34" charset="0"/>
            </a:endParaRPr>
          </a:p>
          <a:p>
            <a:endParaRPr lang="en-US" dirty="0"/>
          </a:p>
        </p:txBody>
      </p:sp>
      <p:pic>
        <p:nvPicPr>
          <p:cNvPr id="1026" name="Picture 2">
            <a:extLst>
              <a:ext uri="{FF2B5EF4-FFF2-40B4-BE49-F238E27FC236}">
                <a16:creationId xmlns:a16="http://schemas.microsoft.com/office/drawing/2014/main" id="{858D5E4D-6080-E266-3D3E-A87C21126D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311" y="2664639"/>
            <a:ext cx="479425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3625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D44B-BF68-11B4-DD5A-B167C31DD250}"/>
              </a:ext>
            </a:extLst>
          </p:cNvPr>
          <p:cNvSpPr>
            <a:spLocks noGrp="1"/>
          </p:cNvSpPr>
          <p:nvPr>
            <p:ph type="title"/>
          </p:nvPr>
        </p:nvSpPr>
        <p:spPr>
          <a:xfrm>
            <a:off x="838200" y="207683"/>
            <a:ext cx="10515600" cy="745218"/>
          </a:xfrm>
        </p:spPr>
        <p:txBody>
          <a:bodyPr>
            <a:normAutofit fontScale="90000"/>
          </a:bodyPr>
          <a:lstStyle/>
          <a:p>
            <a:br>
              <a:rPr lang="en-US" sz="1800" b="1" dirty="0">
                <a:effectLst/>
                <a:latin typeface="Calibri" panose="020F0502020204030204" pitchFamily="34" charset="0"/>
                <a:ea typeface="Calibri" panose="020F0502020204030204" pitchFamily="34" charset="0"/>
              </a:rPr>
            </a:br>
            <a:r>
              <a:rPr lang="en-US" sz="2200" b="1" dirty="0">
                <a:solidFill>
                  <a:schemeClr val="accent2"/>
                </a:solidFill>
                <a:effectLst/>
                <a:latin typeface="Open Sans" panose="020B0606030504020204" pitchFamily="34" charset="0"/>
                <a:ea typeface="Times New Roman" panose="02020603050405020304" pitchFamily="18" charset="0"/>
              </a:rPr>
              <a:t>Scenario tests in Dev Studio (Continued)</a:t>
            </a:r>
            <a:br>
              <a:rPr lang="en-US" sz="2200" b="1" i="0" dirty="0">
                <a:solidFill>
                  <a:schemeClr val="accent2"/>
                </a:solidFill>
                <a:effectLst/>
                <a:latin typeface="Open Sans" panose="020B0606030504020204" pitchFamily="34" charset="0"/>
              </a:rPr>
            </a:br>
            <a:endParaRPr lang="en-US" sz="2200" dirty="0">
              <a:solidFill>
                <a:schemeClr val="accent2"/>
              </a:solidFill>
            </a:endParaRPr>
          </a:p>
        </p:txBody>
      </p:sp>
      <p:sp>
        <p:nvSpPr>
          <p:cNvPr id="5" name="Content Placeholder 4">
            <a:extLst>
              <a:ext uri="{FF2B5EF4-FFF2-40B4-BE49-F238E27FC236}">
                <a16:creationId xmlns:a16="http://schemas.microsoft.com/office/drawing/2014/main" id="{A6706357-19B7-D6EE-CAE2-C63AAEFA8BEA}"/>
              </a:ext>
            </a:extLst>
          </p:cNvPr>
          <p:cNvSpPr>
            <a:spLocks noGrp="1"/>
          </p:cNvSpPr>
          <p:nvPr>
            <p:ph idx="1"/>
          </p:nvPr>
        </p:nvSpPr>
        <p:spPr>
          <a:xfrm>
            <a:off x="279934" y="952901"/>
            <a:ext cx="10515600" cy="5697416"/>
          </a:xfrm>
        </p:spPr>
        <p:txBody>
          <a:bodyPr/>
          <a:lstStyle/>
          <a:p>
            <a:pPr marL="0" marR="0" indent="0">
              <a:spcBef>
                <a:spcPts val="0"/>
              </a:spcBef>
              <a:buNone/>
            </a:pPr>
            <a:r>
              <a:rPr lang="en-US" sz="1800" dirty="0">
                <a:solidFill>
                  <a:srgbClr val="151619"/>
                </a:solidFill>
                <a:effectLst/>
                <a:latin typeface="Open Sans" panose="020B0606030504020204" pitchFamily="34" charset="0"/>
                <a:ea typeface="Calibri" panose="020F0502020204030204" pitchFamily="34" charset="0"/>
              </a:rPr>
              <a:t>The Application: Scenario testing landing page consists of three tabs in which you manage respective artifacts: </a:t>
            </a:r>
            <a:endParaRPr lang="en-US" sz="18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b="1" dirty="0">
                <a:solidFill>
                  <a:srgbClr val="151619"/>
                </a:solidFill>
                <a:effectLst/>
                <a:latin typeface="Open Sans" panose="020B0606030504020204" pitchFamily="34" charset="0"/>
                <a:ea typeface="Times New Roman" panose="02020603050405020304" pitchFamily="18" charset="0"/>
              </a:rPr>
              <a:t>Test cases: </a:t>
            </a:r>
            <a:r>
              <a:rPr lang="en-US" sz="1800" dirty="0">
                <a:solidFill>
                  <a:srgbClr val="151619"/>
                </a:solidFill>
                <a:effectLst/>
                <a:latin typeface="Open Sans" panose="020B0606030504020204" pitchFamily="34" charset="0"/>
                <a:ea typeface="Times New Roman" panose="02020603050405020304" pitchFamily="18" charset="0"/>
              </a:rPr>
              <a:t>On this tab, you can view and run all </a:t>
            </a:r>
            <a:r>
              <a:rPr lang="en-US" sz="1800" dirty="0" err="1">
                <a:solidFill>
                  <a:srgbClr val="151619"/>
                </a:solidFill>
                <a:effectLst/>
                <a:latin typeface="Open Sans" panose="020B0606030504020204" pitchFamily="34" charset="0"/>
                <a:ea typeface="Times New Roman" panose="02020603050405020304" pitchFamily="18" charset="0"/>
              </a:rPr>
              <a:t>Pega</a:t>
            </a:r>
            <a:r>
              <a:rPr lang="en-US" sz="1800" dirty="0">
                <a:solidFill>
                  <a:srgbClr val="151619"/>
                </a:solidFill>
                <a:effectLst/>
                <a:latin typeface="Open Sans" panose="020B0606030504020204" pitchFamily="34" charset="0"/>
                <a:ea typeface="Times New Roman" panose="02020603050405020304" pitchFamily="18" charset="0"/>
              </a:rPr>
              <a:t> scenario test cases that are authored for your </a:t>
            </a:r>
            <a:r>
              <a:rPr lang="en-US" sz="1800" dirty="0" err="1">
                <a:solidFill>
                  <a:srgbClr val="151619"/>
                </a:solidFill>
                <a:effectLst/>
                <a:latin typeface="Open Sans" panose="020B0606030504020204" pitchFamily="34" charset="0"/>
                <a:ea typeface="Times New Roman" panose="02020603050405020304" pitchFamily="18" charset="0"/>
              </a:rPr>
              <a:t>Pega</a:t>
            </a:r>
            <a:r>
              <a:rPr lang="en-US" sz="1800" dirty="0">
                <a:solidFill>
                  <a:srgbClr val="151619"/>
                </a:solidFill>
                <a:effectLst/>
                <a:latin typeface="Open Sans" panose="020B0606030504020204" pitchFamily="34" charset="0"/>
                <a:ea typeface="Times New Roman" panose="02020603050405020304" pitchFamily="18" charset="0"/>
              </a:rPr>
              <a:t> application. You can also filter test cases based on test type, case type or portal name, access group, and other fields.</a:t>
            </a:r>
            <a:endParaRPr lang="en-US" sz="1800" dirty="0">
              <a:solidFill>
                <a:srgbClr val="151619"/>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b="1" dirty="0">
                <a:solidFill>
                  <a:srgbClr val="151619"/>
                </a:solidFill>
                <a:effectLst/>
                <a:latin typeface="Open Sans" panose="020B0606030504020204" pitchFamily="34" charset="0"/>
                <a:ea typeface="Times New Roman" panose="02020603050405020304" pitchFamily="18" charset="0"/>
              </a:rPr>
              <a:t>Test suites: </a:t>
            </a:r>
            <a:r>
              <a:rPr lang="en-US" sz="1800" dirty="0">
                <a:solidFill>
                  <a:srgbClr val="151619"/>
                </a:solidFill>
                <a:effectLst/>
                <a:latin typeface="Open Sans" panose="020B0606030504020204" pitchFamily="34" charset="0"/>
                <a:ea typeface="Times New Roman" panose="02020603050405020304" pitchFamily="18" charset="0"/>
              </a:rPr>
              <a:t>On this tab, you can view all the test suites that for their </a:t>
            </a:r>
            <a:r>
              <a:rPr lang="en-US" sz="1800" dirty="0" err="1">
                <a:solidFill>
                  <a:srgbClr val="151619"/>
                </a:solidFill>
                <a:effectLst/>
                <a:latin typeface="Open Sans" panose="020B0606030504020204" pitchFamily="34" charset="0"/>
                <a:ea typeface="Times New Roman" panose="02020603050405020304" pitchFamily="18" charset="0"/>
              </a:rPr>
              <a:t>Pega</a:t>
            </a:r>
            <a:r>
              <a:rPr lang="en-US" sz="1800" dirty="0">
                <a:solidFill>
                  <a:srgbClr val="151619"/>
                </a:solidFill>
                <a:effectLst/>
                <a:latin typeface="Open Sans" panose="020B0606030504020204" pitchFamily="34" charset="0"/>
                <a:ea typeface="Times New Roman" panose="02020603050405020304" pitchFamily="18" charset="0"/>
              </a:rPr>
              <a:t> application. You can also filter test suites based on test suite name, test suite ID, and other fields.</a:t>
            </a:r>
            <a:endParaRPr lang="en-US" sz="1800" dirty="0">
              <a:solidFill>
                <a:srgbClr val="151619"/>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b="1" dirty="0">
                <a:solidFill>
                  <a:srgbClr val="151619"/>
                </a:solidFill>
                <a:effectLst/>
                <a:latin typeface="Open Sans" panose="020B0606030504020204" pitchFamily="34" charset="0"/>
                <a:ea typeface="Times New Roman" panose="02020603050405020304" pitchFamily="18" charset="0"/>
              </a:rPr>
              <a:t>Reports: </a:t>
            </a:r>
            <a:r>
              <a:rPr lang="en-US" sz="1800" dirty="0">
                <a:solidFill>
                  <a:srgbClr val="151619"/>
                </a:solidFill>
                <a:effectLst/>
                <a:latin typeface="Open Sans" panose="020B0606030504020204" pitchFamily="34" charset="0"/>
                <a:ea typeface="Times New Roman" panose="02020603050405020304" pitchFamily="18" charset="0"/>
              </a:rPr>
              <a:t>On this tab, you can view test execution summary of your </a:t>
            </a:r>
            <a:r>
              <a:rPr lang="en-US" sz="1800" dirty="0" err="1">
                <a:solidFill>
                  <a:srgbClr val="151619"/>
                </a:solidFill>
                <a:effectLst/>
                <a:latin typeface="Open Sans" panose="020B0606030504020204" pitchFamily="34" charset="0"/>
                <a:ea typeface="Times New Roman" panose="02020603050405020304" pitchFamily="18" charset="0"/>
              </a:rPr>
              <a:t>Pega</a:t>
            </a:r>
            <a:r>
              <a:rPr lang="en-US" sz="1800" dirty="0">
                <a:solidFill>
                  <a:srgbClr val="151619"/>
                </a:solidFill>
                <a:effectLst/>
                <a:latin typeface="Open Sans" panose="020B0606030504020204" pitchFamily="34" charset="0"/>
                <a:ea typeface="Times New Roman" panose="02020603050405020304" pitchFamily="18" charset="0"/>
              </a:rPr>
              <a:t> scenario test cases. This tab also provides the test execution summary of the case and portal test types.</a:t>
            </a:r>
          </a:p>
          <a:p>
            <a:pPr marL="342900" marR="0" lvl="0" indent="-342900">
              <a:spcBef>
                <a:spcPts val="0"/>
              </a:spcBef>
              <a:spcAft>
                <a:spcPts val="0"/>
              </a:spcAft>
              <a:buSzPts val="1000"/>
              <a:buFont typeface="Symbol" panose="05050102010706020507" pitchFamily="18" charset="2"/>
              <a:buChar char=""/>
              <a:tabLst>
                <a:tab pos="457200" algn="l"/>
              </a:tabLst>
            </a:pPr>
            <a:endParaRPr lang="en-US" sz="1800" dirty="0">
              <a:solidFill>
                <a:srgbClr val="151619"/>
              </a:solidFill>
              <a:effectLst/>
              <a:latin typeface="Calibri" panose="020F0502020204030204" pitchFamily="34" charset="0"/>
              <a:ea typeface="Calibri" panose="020F0502020204030204" pitchFamily="34" charset="0"/>
            </a:endParaRPr>
          </a:p>
          <a:p>
            <a:pPr marL="0" indent="0">
              <a:buNone/>
            </a:pPr>
            <a:endParaRPr lang="en-US" dirty="0"/>
          </a:p>
        </p:txBody>
      </p:sp>
      <p:pic>
        <p:nvPicPr>
          <p:cNvPr id="2053" name="Picture 5">
            <a:extLst>
              <a:ext uri="{FF2B5EF4-FFF2-40B4-BE49-F238E27FC236}">
                <a16:creationId xmlns:a16="http://schemas.microsoft.com/office/drawing/2014/main" id="{BA339049-DCE8-95A5-6F21-F6D5AB410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483" y="3429000"/>
            <a:ext cx="10287069" cy="2914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0275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D44B-BF68-11B4-DD5A-B167C31DD250}"/>
              </a:ext>
            </a:extLst>
          </p:cNvPr>
          <p:cNvSpPr>
            <a:spLocks noGrp="1"/>
          </p:cNvSpPr>
          <p:nvPr>
            <p:ph type="title"/>
          </p:nvPr>
        </p:nvSpPr>
        <p:spPr>
          <a:xfrm>
            <a:off x="838200" y="207683"/>
            <a:ext cx="10515600" cy="745218"/>
          </a:xfrm>
        </p:spPr>
        <p:txBody>
          <a:bodyPr>
            <a:normAutofit fontScale="90000"/>
          </a:bodyPr>
          <a:lstStyle/>
          <a:p>
            <a:br>
              <a:rPr lang="en-US" sz="1800" b="1" dirty="0">
                <a:effectLst/>
                <a:latin typeface="Calibri" panose="020F0502020204030204" pitchFamily="34" charset="0"/>
                <a:ea typeface="Calibri" panose="020F0502020204030204" pitchFamily="34" charset="0"/>
              </a:rPr>
            </a:br>
            <a:r>
              <a:rPr lang="en-US" sz="2200" b="1" dirty="0" err="1">
                <a:solidFill>
                  <a:schemeClr val="accent2"/>
                </a:solidFill>
                <a:latin typeface="Open Sans" panose="020B0606030504020204" pitchFamily="34" charset="0"/>
              </a:rPr>
              <a:t>Pega</a:t>
            </a:r>
            <a:r>
              <a:rPr lang="en-US" sz="2200" b="1" dirty="0">
                <a:solidFill>
                  <a:schemeClr val="accent2"/>
                </a:solidFill>
                <a:latin typeface="Open Sans" panose="020B0606030504020204" pitchFamily="34" charset="0"/>
              </a:rPr>
              <a:t> unit test</a:t>
            </a:r>
            <a:br>
              <a:rPr lang="en-US" sz="1800" b="1" dirty="0">
                <a:effectLst/>
                <a:latin typeface="Calibri" panose="020F0502020204030204" pitchFamily="34" charset="0"/>
                <a:ea typeface="Calibri" panose="020F0502020204030204" pitchFamily="34" charset="0"/>
              </a:rPr>
            </a:br>
            <a:br>
              <a:rPr lang="en-US" sz="2200" b="1" i="0" dirty="0">
                <a:solidFill>
                  <a:schemeClr val="accent2"/>
                </a:solidFill>
                <a:effectLst/>
                <a:latin typeface="Open Sans" panose="020B0606030504020204" pitchFamily="34" charset="0"/>
              </a:rPr>
            </a:br>
            <a:endParaRPr lang="en-US" sz="2200" dirty="0">
              <a:solidFill>
                <a:schemeClr val="accent2"/>
              </a:solidFill>
            </a:endParaRPr>
          </a:p>
        </p:txBody>
      </p:sp>
      <p:sp>
        <p:nvSpPr>
          <p:cNvPr id="5" name="Content Placeholder 4">
            <a:extLst>
              <a:ext uri="{FF2B5EF4-FFF2-40B4-BE49-F238E27FC236}">
                <a16:creationId xmlns:a16="http://schemas.microsoft.com/office/drawing/2014/main" id="{A6706357-19B7-D6EE-CAE2-C63AAEFA8BEA}"/>
              </a:ext>
            </a:extLst>
          </p:cNvPr>
          <p:cNvSpPr>
            <a:spLocks noGrp="1"/>
          </p:cNvSpPr>
          <p:nvPr>
            <p:ph idx="1"/>
          </p:nvPr>
        </p:nvSpPr>
        <p:spPr>
          <a:xfrm>
            <a:off x="279934" y="952901"/>
            <a:ext cx="10515600" cy="5697416"/>
          </a:xfrm>
        </p:spPr>
        <p:txBody>
          <a:bodyPr/>
          <a:lstStyle/>
          <a:p>
            <a:pPr marL="0" marR="0">
              <a:spcBef>
                <a:spcPts val="0"/>
              </a:spcBef>
            </a:pPr>
            <a:r>
              <a:rPr lang="en-US" sz="1800" dirty="0">
                <a:solidFill>
                  <a:srgbClr val="151619"/>
                </a:solidFill>
                <a:effectLst/>
                <a:latin typeface="Open Sans" panose="020B0606030504020204" pitchFamily="34" charset="0"/>
                <a:ea typeface="Calibri" panose="020F0502020204030204" pitchFamily="34" charset="0"/>
              </a:rPr>
              <a:t>In a </a:t>
            </a:r>
            <a:r>
              <a:rPr lang="en-US" sz="1800" dirty="0" err="1">
                <a:solidFill>
                  <a:srgbClr val="151619"/>
                </a:solidFill>
                <a:effectLst/>
                <a:latin typeface="Open Sans" panose="020B0606030504020204" pitchFamily="34" charset="0"/>
                <a:ea typeface="Calibri" panose="020F0502020204030204" pitchFamily="34" charset="0"/>
              </a:rPr>
              <a:t>Pega</a:t>
            </a:r>
            <a:r>
              <a:rPr lang="en-US" sz="1800" dirty="0">
                <a:solidFill>
                  <a:srgbClr val="151619"/>
                </a:solidFill>
                <a:effectLst/>
                <a:latin typeface="Open Sans" panose="020B0606030504020204" pitchFamily="34" charset="0"/>
                <a:ea typeface="Calibri" panose="020F0502020204030204" pitchFamily="34" charset="0"/>
              </a:rPr>
              <a:t> Platform application, the smallest unit is an </a:t>
            </a:r>
            <a:r>
              <a:rPr lang="en-US" sz="1800" b="1" dirty="0">
                <a:solidFill>
                  <a:srgbClr val="151619"/>
                </a:solidFill>
                <a:effectLst/>
                <a:latin typeface="Open Sans" panose="020B0606030504020204" pitchFamily="34" charset="0"/>
                <a:ea typeface="Calibri" panose="020F0502020204030204" pitchFamily="34" charset="0"/>
              </a:rPr>
              <a:t>individual rule</a:t>
            </a:r>
            <a:r>
              <a:rPr lang="en-US" sz="1800" dirty="0">
                <a:solidFill>
                  <a:srgbClr val="151619"/>
                </a:solidFill>
                <a:effectLst/>
                <a:latin typeface="Open Sans" panose="020B0606030504020204" pitchFamily="34" charset="0"/>
                <a:ea typeface="Calibri" panose="020F0502020204030204" pitchFamily="34" charset="0"/>
              </a:rPr>
              <a:t>. The purpose of unit testing a </a:t>
            </a:r>
            <a:r>
              <a:rPr lang="en-US" sz="1800" dirty="0" err="1">
                <a:solidFill>
                  <a:srgbClr val="151619"/>
                </a:solidFill>
                <a:effectLst/>
                <a:latin typeface="Open Sans" panose="020B0606030504020204" pitchFamily="34" charset="0"/>
                <a:ea typeface="Calibri" panose="020F0502020204030204" pitchFamily="34" charset="0"/>
              </a:rPr>
              <a:t>Pega</a:t>
            </a:r>
            <a:r>
              <a:rPr lang="en-US" sz="1800" dirty="0">
                <a:solidFill>
                  <a:srgbClr val="151619"/>
                </a:solidFill>
                <a:effectLst/>
                <a:latin typeface="Open Sans" panose="020B0606030504020204" pitchFamily="34" charset="0"/>
                <a:ea typeface="Calibri" panose="020F0502020204030204" pitchFamily="34" charset="0"/>
              </a:rPr>
              <a:t> Platform application is to verify the functional behavior of the application rules at a unit level. When compared with the unit testing tools available in the market that work on testing the source code, </a:t>
            </a:r>
            <a:r>
              <a:rPr lang="en-US" sz="1800" dirty="0" err="1">
                <a:solidFill>
                  <a:srgbClr val="151619"/>
                </a:solidFill>
                <a:effectLst/>
                <a:latin typeface="Open Sans" panose="020B0606030504020204" pitchFamily="34" charset="0"/>
                <a:ea typeface="Calibri" panose="020F0502020204030204" pitchFamily="34" charset="0"/>
              </a:rPr>
              <a:t>Pega</a:t>
            </a:r>
            <a:r>
              <a:rPr lang="en-US" sz="1800" dirty="0">
                <a:solidFill>
                  <a:srgbClr val="151619"/>
                </a:solidFill>
                <a:effectLst/>
                <a:latin typeface="Open Sans" panose="020B0606030504020204" pitchFamily="34" charset="0"/>
                <a:ea typeface="Calibri" panose="020F0502020204030204" pitchFamily="34" charset="0"/>
              </a:rPr>
              <a:t> unit testing involves working with individual rules and not the source code, thus making it an easy to use tool for users.</a:t>
            </a:r>
            <a:endParaRPr lang="en-US" sz="1800" dirty="0">
              <a:effectLst/>
              <a:latin typeface="Calibri" panose="020F0502020204030204" pitchFamily="34" charset="0"/>
              <a:ea typeface="Calibri" panose="020F0502020204030204" pitchFamily="34" charset="0"/>
            </a:endParaRPr>
          </a:p>
          <a:p>
            <a:pPr marL="0" marR="0">
              <a:spcBef>
                <a:spcPts val="0"/>
              </a:spcBef>
            </a:pPr>
            <a:r>
              <a:rPr lang="en-US" sz="1800" dirty="0">
                <a:solidFill>
                  <a:srgbClr val="151619"/>
                </a:solidFill>
                <a:effectLst/>
                <a:latin typeface="Open Sans" panose="020B0606030504020204" pitchFamily="34" charset="0"/>
                <a:ea typeface="Calibri" panose="020F0502020204030204" pitchFamily="34" charset="0"/>
              </a:rPr>
              <a:t>For example, you ensure that a data page or a decision table works as expected in isolation. It is much easier and faster to test the various permutations and outputs of these rules through unit testing than other forms of testing. </a:t>
            </a:r>
          </a:p>
          <a:p>
            <a:pPr marL="0" marR="0" indent="0">
              <a:spcBef>
                <a:spcPts val="0"/>
              </a:spcBef>
              <a:buNone/>
            </a:pPr>
            <a:endParaRPr lang="en-US" sz="1800" dirty="0">
              <a:effectLst/>
              <a:latin typeface="Calibri" panose="020F0502020204030204" pitchFamily="34" charset="0"/>
              <a:ea typeface="Calibri" panose="020F0502020204030204" pitchFamily="34" charset="0"/>
            </a:endParaRPr>
          </a:p>
          <a:p>
            <a:pPr marL="0" marR="0">
              <a:spcBef>
                <a:spcPts val="0"/>
              </a:spcBef>
            </a:pPr>
            <a:r>
              <a:rPr lang="en-US" sz="1800" b="1" dirty="0">
                <a:solidFill>
                  <a:srgbClr val="151619"/>
                </a:solidFill>
                <a:effectLst/>
                <a:latin typeface="Open Sans" panose="020B0606030504020204" pitchFamily="34" charset="0"/>
                <a:ea typeface="Calibri" panose="020F0502020204030204" pitchFamily="34" charset="0"/>
              </a:rPr>
              <a:t>Automated unit testing of a </a:t>
            </a:r>
            <a:r>
              <a:rPr lang="en-US" sz="1800" b="1" dirty="0" err="1">
                <a:solidFill>
                  <a:srgbClr val="151619"/>
                </a:solidFill>
                <a:effectLst/>
                <a:latin typeface="Open Sans" panose="020B0606030504020204" pitchFamily="34" charset="0"/>
                <a:ea typeface="Calibri" panose="020F0502020204030204" pitchFamily="34" charset="0"/>
              </a:rPr>
              <a:t>Pega</a:t>
            </a:r>
            <a:r>
              <a:rPr lang="en-US" sz="1800" b="1" dirty="0">
                <a:solidFill>
                  <a:srgbClr val="151619"/>
                </a:solidFill>
                <a:effectLst/>
                <a:latin typeface="Open Sans" panose="020B0606030504020204" pitchFamily="34" charset="0"/>
                <a:ea typeface="Calibri" panose="020F0502020204030204" pitchFamily="34" charset="0"/>
              </a:rPr>
              <a:t> Platform application involves the following actions:</a:t>
            </a:r>
            <a:endParaRPr lang="en-US" sz="1800" b="1"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151619"/>
                </a:solidFill>
                <a:effectLst/>
                <a:latin typeface="Open Sans" panose="020B0606030504020204" pitchFamily="34" charset="0"/>
                <a:ea typeface="Times New Roman" panose="02020603050405020304" pitchFamily="18" charset="0"/>
              </a:rPr>
              <a:t>Creating unit-test cases for each rule.</a:t>
            </a:r>
            <a:endParaRPr lang="en-US" sz="1800" dirty="0">
              <a:solidFill>
                <a:srgbClr val="151619"/>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151619"/>
                </a:solidFill>
                <a:effectLst/>
                <a:latin typeface="Open Sans" panose="020B0606030504020204" pitchFamily="34" charset="0"/>
                <a:ea typeface="Times New Roman" panose="02020603050405020304" pitchFamily="18" charset="0"/>
              </a:rPr>
              <a:t>Logically grouping multiple test cases into test suites.</a:t>
            </a:r>
            <a:endParaRPr lang="en-US" sz="1800" dirty="0">
              <a:solidFill>
                <a:srgbClr val="151619"/>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151619"/>
                </a:solidFill>
                <a:effectLst/>
                <a:latin typeface="Open Sans" panose="020B0606030504020204" pitchFamily="34" charset="0"/>
                <a:ea typeface="Times New Roman" panose="02020603050405020304" pitchFamily="18" charset="0"/>
              </a:rPr>
              <a:t>Running tests regularly.</a:t>
            </a:r>
            <a:endParaRPr lang="en-US" sz="1800" dirty="0">
              <a:solidFill>
                <a:srgbClr val="151619"/>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151619"/>
                </a:solidFill>
                <a:effectLst/>
                <a:latin typeface="Open Sans" panose="020B0606030504020204" pitchFamily="34" charset="0"/>
                <a:ea typeface="Times New Roman" panose="02020603050405020304" pitchFamily="18" charset="0"/>
              </a:rPr>
              <a:t>Verifying results and taking corrective actions.</a:t>
            </a:r>
            <a:endParaRPr lang="en-US" sz="1800" dirty="0">
              <a:solidFill>
                <a:srgbClr val="151619"/>
              </a:solidFill>
              <a:effectLst/>
              <a:latin typeface="Calibri" panose="020F0502020204030204" pitchFamily="34"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2923924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D44B-BF68-11B4-DD5A-B167C31DD250}"/>
              </a:ext>
            </a:extLst>
          </p:cNvPr>
          <p:cNvSpPr>
            <a:spLocks noGrp="1"/>
          </p:cNvSpPr>
          <p:nvPr>
            <p:ph type="title"/>
          </p:nvPr>
        </p:nvSpPr>
        <p:spPr>
          <a:xfrm>
            <a:off x="279934" y="207683"/>
            <a:ext cx="11073866" cy="745218"/>
          </a:xfrm>
        </p:spPr>
        <p:txBody>
          <a:bodyPr>
            <a:normAutofit fontScale="90000"/>
          </a:bodyPr>
          <a:lstStyle/>
          <a:p>
            <a:br>
              <a:rPr lang="en-US" sz="1800" b="1" dirty="0">
                <a:effectLst/>
                <a:latin typeface="Calibri" panose="020F0502020204030204" pitchFamily="34" charset="0"/>
                <a:ea typeface="Calibri" panose="020F0502020204030204" pitchFamily="34" charset="0"/>
              </a:rPr>
            </a:br>
            <a:br>
              <a:rPr lang="en-US" sz="1800" b="1" dirty="0">
                <a:effectLst/>
                <a:latin typeface="Calibri" panose="020F0502020204030204" pitchFamily="34" charset="0"/>
                <a:ea typeface="Calibri" panose="020F0502020204030204" pitchFamily="34" charset="0"/>
              </a:rPr>
            </a:br>
            <a:br>
              <a:rPr lang="en-US" sz="1800" b="1" dirty="0">
                <a:effectLst/>
                <a:latin typeface="Calibri" panose="020F0502020204030204" pitchFamily="34" charset="0"/>
                <a:ea typeface="Calibri" panose="020F0502020204030204" pitchFamily="34" charset="0"/>
              </a:rPr>
            </a:br>
            <a:r>
              <a:rPr lang="en-US" sz="2200" b="1" dirty="0">
                <a:solidFill>
                  <a:schemeClr val="accent2"/>
                </a:solidFill>
                <a:latin typeface="Open Sans" panose="020B0606030504020204" pitchFamily="34" charset="0"/>
              </a:rPr>
              <a:t>Components of a </a:t>
            </a:r>
            <a:r>
              <a:rPr lang="en-US" sz="2200" b="1" dirty="0" err="1">
                <a:solidFill>
                  <a:schemeClr val="accent2"/>
                </a:solidFill>
                <a:latin typeface="Open Sans" panose="020B0606030504020204" pitchFamily="34" charset="0"/>
              </a:rPr>
              <a:t>Pega</a:t>
            </a:r>
            <a:r>
              <a:rPr lang="en-US" sz="2200" b="1" dirty="0">
                <a:solidFill>
                  <a:schemeClr val="accent2"/>
                </a:solidFill>
                <a:latin typeface="Open Sans" panose="020B0606030504020204" pitchFamily="34" charset="0"/>
              </a:rPr>
              <a:t> unit rule form</a:t>
            </a:r>
            <a:br>
              <a:rPr lang="en-US" sz="1800" b="1" dirty="0">
                <a:effectLst/>
                <a:latin typeface="Calibri" panose="020F0502020204030204" pitchFamily="34" charset="0"/>
                <a:ea typeface="Calibri" panose="020F0502020204030204" pitchFamily="34" charset="0"/>
              </a:rPr>
            </a:br>
            <a:br>
              <a:rPr lang="en-US" sz="2200" b="1" i="0" dirty="0">
                <a:solidFill>
                  <a:schemeClr val="accent2"/>
                </a:solidFill>
                <a:effectLst/>
                <a:latin typeface="Open Sans" panose="020B0606030504020204" pitchFamily="34" charset="0"/>
              </a:rPr>
            </a:br>
            <a:endParaRPr lang="en-US" sz="2200" dirty="0">
              <a:solidFill>
                <a:schemeClr val="accent2"/>
              </a:solidFill>
            </a:endParaRPr>
          </a:p>
        </p:txBody>
      </p:sp>
      <p:sp>
        <p:nvSpPr>
          <p:cNvPr id="3" name="Rectangle 1">
            <a:extLst>
              <a:ext uri="{FF2B5EF4-FFF2-40B4-BE49-F238E27FC236}">
                <a16:creationId xmlns:a16="http://schemas.microsoft.com/office/drawing/2014/main" id="{3078841B-7724-1141-8D05-6EB6CC51D0A2}"/>
              </a:ext>
            </a:extLst>
          </p:cNvPr>
          <p:cNvSpPr>
            <a:spLocks noGrp="1" noChangeArrowheads="1"/>
          </p:cNvSpPr>
          <p:nvPr>
            <p:ph idx="1"/>
          </p:nvPr>
        </p:nvSpPr>
        <p:spPr bwMode="auto">
          <a:xfrm>
            <a:off x="279400" y="1677610"/>
            <a:ext cx="1162760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51619"/>
                </a:solidFill>
                <a:effectLst/>
                <a:latin typeface="Open Sans" panose="020B0606030504020204" pitchFamily="34" charset="0"/>
                <a:ea typeface="Calibri" panose="020F0502020204030204" pitchFamily="34" charset="0"/>
                <a:cs typeface="Open Sans" panose="020B0606030504020204" pitchFamily="34" charset="0"/>
              </a:rPr>
              <a:t>The </a:t>
            </a:r>
            <a:r>
              <a:rPr kumimoji="0" lang="en-US" altLang="en-US" sz="1800" b="1" i="0" u="none" strike="noStrike" cap="none" normalizeH="0" baseline="0" dirty="0" err="1">
                <a:ln>
                  <a:noFill/>
                </a:ln>
                <a:solidFill>
                  <a:srgbClr val="151619"/>
                </a:solidFill>
                <a:effectLst/>
                <a:latin typeface="Open Sans" panose="020B0606030504020204" pitchFamily="34" charset="0"/>
                <a:ea typeface="Calibri" panose="020F0502020204030204" pitchFamily="34" charset="0"/>
                <a:cs typeface="Open Sans" panose="020B0606030504020204" pitchFamily="34" charset="0"/>
              </a:rPr>
              <a:t>Pega</a:t>
            </a:r>
            <a:r>
              <a:rPr kumimoji="0" lang="en-US" altLang="en-US" sz="1800" b="1" i="0" u="none" strike="noStrike" cap="none" normalizeH="0" baseline="0" dirty="0">
                <a:ln>
                  <a:noFill/>
                </a:ln>
                <a:solidFill>
                  <a:srgbClr val="151619"/>
                </a:solidFill>
                <a:effectLst/>
                <a:latin typeface="Open Sans" panose="020B0606030504020204" pitchFamily="34" charset="0"/>
                <a:ea typeface="Calibri" panose="020F0502020204030204" pitchFamily="34" charset="0"/>
                <a:cs typeface="Open Sans" panose="020B0606030504020204" pitchFamily="34" charset="0"/>
              </a:rPr>
              <a:t> unit rule </a:t>
            </a:r>
            <a:r>
              <a:rPr kumimoji="0" lang="en-US" altLang="en-US" sz="1800" b="0" i="0" u="none" strike="noStrike" cap="none" normalizeH="0" baseline="0" dirty="0">
                <a:ln>
                  <a:noFill/>
                </a:ln>
                <a:solidFill>
                  <a:srgbClr val="151619"/>
                </a:solidFill>
                <a:effectLst/>
                <a:latin typeface="Open Sans" panose="020B0606030504020204" pitchFamily="34" charset="0"/>
                <a:ea typeface="Calibri" panose="020F0502020204030204" pitchFamily="34" charset="0"/>
                <a:cs typeface="Open Sans" panose="020B0606030504020204" pitchFamily="34" charset="0"/>
              </a:rPr>
              <a:t>form consists of the following tabs: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151619"/>
                </a:solidFill>
                <a:effectLst/>
                <a:highlight>
                  <a:srgbClr val="FFFF00"/>
                </a:highlight>
                <a:latin typeface="Open Sans" panose="020B0606030504020204" pitchFamily="34" charset="0"/>
                <a:ea typeface="Times New Roman" panose="02020603050405020304" pitchFamily="18" charset="0"/>
                <a:cs typeface="Open Sans" panose="020B0606030504020204" pitchFamily="34" charset="0"/>
              </a:rPr>
              <a:t>Definition</a:t>
            </a:r>
            <a:r>
              <a:rPr kumimoji="0" lang="en-US" altLang="en-US" sz="1800" b="0" i="0" u="none" strike="noStrike" cap="none" normalizeH="0" baseline="0" dirty="0">
                <a:ln>
                  <a:noFill/>
                </a:ln>
                <a:solidFill>
                  <a:srgbClr val="151619"/>
                </a:solidFill>
                <a:effectLst/>
                <a:latin typeface="Open Sans" panose="020B0606030504020204" pitchFamily="34" charset="0"/>
                <a:ea typeface="Times New Roman" panose="02020603050405020304" pitchFamily="18" charset="0"/>
                <a:cs typeface="Open Sans" panose="020B0606030504020204" pitchFamily="34" charset="0"/>
              </a:rPr>
              <a:t>: This tab displays the following information about the </a:t>
            </a:r>
            <a:r>
              <a:rPr kumimoji="0" lang="en-US" altLang="en-US" sz="1800" b="0" i="0" u="none" strike="noStrike" cap="none" normalizeH="0" baseline="0" dirty="0" err="1">
                <a:ln>
                  <a:noFill/>
                </a:ln>
                <a:solidFill>
                  <a:srgbClr val="151619"/>
                </a:solidFill>
                <a:effectLst/>
                <a:latin typeface="Open Sans" panose="020B0606030504020204" pitchFamily="34" charset="0"/>
                <a:ea typeface="Times New Roman" panose="02020603050405020304" pitchFamily="18" charset="0"/>
                <a:cs typeface="Open Sans" panose="020B0606030504020204" pitchFamily="34" charset="0"/>
              </a:rPr>
              <a:t>Pega</a:t>
            </a:r>
            <a:r>
              <a:rPr kumimoji="0" lang="en-US" altLang="en-US" sz="1800" b="0" i="0" u="none" strike="noStrike" cap="none" normalizeH="0" baseline="0" dirty="0">
                <a:ln>
                  <a:noFill/>
                </a:ln>
                <a:solidFill>
                  <a:srgbClr val="151619"/>
                </a:solidFill>
                <a:effectLst/>
                <a:latin typeface="Open Sans" panose="020B0606030504020204" pitchFamily="34" charset="0"/>
                <a:ea typeface="Times New Roman" panose="02020603050405020304" pitchFamily="18" charset="0"/>
                <a:cs typeface="Open Sans" panose="020B0606030504020204" pitchFamily="34" charset="0"/>
              </a:rPr>
              <a:t> unit test along with parameters:</a:t>
            </a:r>
            <a:br>
              <a:rPr kumimoji="0" lang="en-US" altLang="en-US" sz="1800" b="0" i="0" u="none" strike="noStrike" cap="none" normalizeH="0" baseline="0" dirty="0">
                <a:ln>
                  <a:noFill/>
                </a:ln>
                <a:solidFill>
                  <a:srgbClr val="151619"/>
                </a:solidFill>
                <a:effectLst/>
                <a:latin typeface="Open Sans" panose="020B0606030504020204" pitchFamily="34" charset="0"/>
                <a:ea typeface="Times New Roman" panose="02020603050405020304" pitchFamily="18" charset="0"/>
                <a:cs typeface="Open Sans" panose="020B0606030504020204" pitchFamily="34" charset="0"/>
              </a:rPr>
            </a:br>
            <a:r>
              <a:rPr kumimoji="0" lang="en-US" altLang="en-US" sz="1800" b="0" i="0" u="none" strike="noStrike" cap="none" normalizeH="0" baseline="0" dirty="0">
                <a:ln>
                  <a:noFill/>
                </a:ln>
                <a:solidFill>
                  <a:srgbClr val="151619"/>
                </a:solidFill>
                <a:effectLst/>
                <a:latin typeface="Open Sans" panose="020B0606030504020204" pitchFamily="34" charset="0"/>
                <a:ea typeface="Times New Roman" panose="02020603050405020304" pitchFamily="18" charset="0"/>
                <a:cs typeface="Open Sans" panose="020B0606030504020204" pitchFamily="34" charset="0"/>
              </a:rPr>
              <a:t>  </a:t>
            </a:r>
            <a:endParaRPr kumimoji="0" lang="en-US" altLang="en-US" sz="1800" b="0" i="0" u="none" strike="noStrike" cap="none" normalizeH="0" baseline="0" dirty="0">
              <a:ln>
                <a:noFill/>
              </a:ln>
              <a:solidFill>
                <a:srgbClr val="151619"/>
              </a:solidFill>
              <a:effectLst/>
              <a:ea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1800" b="1" i="0" u="none" strike="noStrike" cap="none" normalizeH="0" baseline="0" dirty="0">
                <a:ln>
                  <a:noFill/>
                </a:ln>
                <a:solidFill>
                  <a:srgbClr val="151619"/>
                </a:solidFill>
                <a:effectLst/>
                <a:latin typeface="Open Sans" panose="020B0606030504020204" pitchFamily="34" charset="0"/>
                <a:ea typeface="Times New Roman" panose="02020603050405020304" pitchFamily="18" charset="0"/>
                <a:cs typeface="Open Sans" panose="020B0606030504020204" pitchFamily="34" charset="0"/>
              </a:rPr>
              <a:t>Label</a:t>
            </a:r>
            <a:r>
              <a:rPr kumimoji="0" lang="en-US" altLang="en-US" sz="1800" b="0" i="0" u="none" strike="noStrike" cap="none" normalizeH="0" baseline="0" dirty="0">
                <a:ln>
                  <a:noFill/>
                </a:ln>
                <a:solidFill>
                  <a:srgbClr val="151619"/>
                </a:solidFill>
                <a:effectLst/>
                <a:ea typeface="Calibri" panose="020F0502020204030204" pitchFamily="34" charset="0"/>
              </a:rPr>
              <a:t> </a:t>
            </a:r>
            <a:endParaRPr kumimoji="0" lang="en-US" altLang="en-US" sz="1800" b="0" i="0" u="none" strike="noStrike" cap="none" normalizeH="0" baseline="0" dirty="0">
              <a:ln>
                <a:noFill/>
              </a:ln>
              <a:solidFill>
                <a:srgbClr val="151619"/>
              </a:solidFill>
              <a:effectLst/>
              <a:latin typeface="Arial" panose="020B0604020202020204" pitchFamily="34" charset="0"/>
              <a:ea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1800" b="1" i="0" u="none" strike="noStrike" cap="none" normalizeH="0" baseline="0" dirty="0">
                <a:ln>
                  <a:noFill/>
                </a:ln>
                <a:solidFill>
                  <a:srgbClr val="151619"/>
                </a:solidFill>
                <a:effectLst/>
                <a:latin typeface="Open Sans" panose="020B0606030504020204" pitchFamily="34" charset="0"/>
                <a:ea typeface="Times New Roman" panose="02020603050405020304" pitchFamily="18" charset="0"/>
                <a:cs typeface="Open Sans" panose="020B0606030504020204" pitchFamily="34" charset="0"/>
              </a:rPr>
              <a:t>Description</a:t>
            </a:r>
            <a:r>
              <a:rPr kumimoji="0" lang="en-US" altLang="en-US" sz="1800" b="0" i="0" u="none" strike="noStrike" cap="none" normalizeH="0" baseline="0" dirty="0">
                <a:ln>
                  <a:noFill/>
                </a:ln>
                <a:solidFill>
                  <a:srgbClr val="151619"/>
                </a:solidFill>
                <a:effectLst/>
                <a:ea typeface="Calibri" panose="020F0502020204030204" pitchFamily="34" charset="0"/>
              </a:rPr>
              <a:t> </a:t>
            </a:r>
            <a:endParaRPr kumimoji="0" lang="en-US" altLang="en-US" sz="1800" b="0" i="0" u="none" strike="noStrike" cap="none" normalizeH="0" baseline="0" dirty="0">
              <a:ln>
                <a:noFill/>
              </a:ln>
              <a:solidFill>
                <a:srgbClr val="151619"/>
              </a:solidFill>
              <a:effectLst/>
              <a:latin typeface="Arial" panose="020B0604020202020204" pitchFamily="34" charset="0"/>
              <a:ea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1800" b="1" i="0" u="none" strike="noStrike" cap="none" normalizeH="0" baseline="0" dirty="0">
                <a:ln>
                  <a:noFill/>
                </a:ln>
                <a:solidFill>
                  <a:srgbClr val="151619"/>
                </a:solidFill>
                <a:effectLst/>
                <a:latin typeface="Open Sans" panose="020B0606030504020204" pitchFamily="34" charset="0"/>
                <a:ea typeface="Times New Roman" panose="02020603050405020304" pitchFamily="18" charset="0"/>
                <a:cs typeface="Open Sans" panose="020B0606030504020204" pitchFamily="34" charset="0"/>
              </a:rPr>
              <a:t>Class</a:t>
            </a:r>
            <a:r>
              <a:rPr kumimoji="0" lang="en-US" altLang="en-US" sz="1800" b="0" i="0" u="none" strike="noStrike" cap="none" normalizeH="0" baseline="0" dirty="0">
                <a:ln>
                  <a:noFill/>
                </a:ln>
                <a:solidFill>
                  <a:srgbClr val="151619"/>
                </a:solidFill>
                <a:effectLst/>
                <a:ea typeface="Calibri" panose="020F0502020204030204" pitchFamily="34" charset="0"/>
              </a:rPr>
              <a:t> </a:t>
            </a:r>
            <a:endParaRPr kumimoji="0" lang="en-US" altLang="en-US" sz="1800" b="0" i="0" u="none" strike="noStrike" cap="none" normalizeH="0" baseline="0" dirty="0">
              <a:ln>
                <a:noFill/>
              </a:ln>
              <a:solidFill>
                <a:srgbClr val="151619"/>
              </a:solidFill>
              <a:effectLst/>
              <a:latin typeface="Arial" panose="020B0604020202020204" pitchFamily="34" charset="0"/>
              <a:ea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1800" b="1" i="0" u="none" strike="noStrike" cap="none" normalizeH="0" baseline="0" dirty="0">
                <a:ln>
                  <a:noFill/>
                </a:ln>
                <a:solidFill>
                  <a:srgbClr val="151619"/>
                </a:solidFill>
                <a:effectLst/>
                <a:latin typeface="Open Sans" panose="020B0606030504020204" pitchFamily="34" charset="0"/>
                <a:ea typeface="Times New Roman" panose="02020603050405020304" pitchFamily="18" charset="0"/>
                <a:cs typeface="Open Sans" panose="020B0606030504020204" pitchFamily="34" charset="0"/>
              </a:rPr>
              <a:t>Rule</a:t>
            </a:r>
            <a:br>
              <a:rPr kumimoji="0" lang="en-US" altLang="en-US" sz="1800" b="0" i="0" u="none" strike="noStrike" cap="none" normalizeH="0" baseline="0" dirty="0">
                <a:ln>
                  <a:noFill/>
                </a:ln>
                <a:solidFill>
                  <a:srgbClr val="151619"/>
                </a:solidFill>
                <a:effectLst/>
                <a:latin typeface="Open Sans" panose="020B0606030504020204" pitchFamily="34" charset="0"/>
                <a:ea typeface="Times New Roman" panose="02020603050405020304" pitchFamily="18" charset="0"/>
                <a:cs typeface="Open Sans" panose="020B0606030504020204" pitchFamily="34" charset="0"/>
              </a:rPr>
            </a:br>
            <a:br>
              <a:rPr kumimoji="0" lang="en-US" altLang="en-US" sz="1800" b="0" i="0" u="none" strike="noStrike" cap="none" normalizeH="0" baseline="0" dirty="0">
                <a:ln>
                  <a:noFill/>
                </a:ln>
                <a:solidFill>
                  <a:srgbClr val="151619"/>
                </a:solidFill>
                <a:effectLst/>
                <a:latin typeface="Open Sans" panose="020B0606030504020204" pitchFamily="34" charset="0"/>
                <a:ea typeface="Times New Roman" panose="02020603050405020304" pitchFamily="18" charset="0"/>
                <a:cs typeface="Open Sans" panose="020B0606030504020204" pitchFamily="34" charset="0"/>
              </a:rPr>
            </a:br>
            <a:r>
              <a:rPr kumimoji="0" lang="en-US" altLang="en-US" sz="1800" b="0" i="0" u="none" strike="noStrike" cap="none" normalizeH="0" baseline="0" dirty="0">
                <a:ln>
                  <a:noFill/>
                </a:ln>
                <a:solidFill>
                  <a:srgbClr val="151619"/>
                </a:solidFill>
                <a:effectLst/>
                <a:latin typeface="Open Sans" panose="020B0606030504020204" pitchFamily="34" charset="0"/>
                <a:ea typeface="Times New Roman" panose="02020603050405020304" pitchFamily="18" charset="0"/>
                <a:cs typeface="Open Sans" panose="020B0606030504020204" pitchFamily="34" charset="0"/>
              </a:rPr>
              <a:t>(This tab also provides users with the ability to configure validations for the test.</a:t>
            </a:r>
            <a:r>
              <a:rPr kumimoji="0" lang="en-US" altLang="en-US" sz="1800" b="0" i="0" u="none" strike="noStrike" cap="none" normalizeH="0" baseline="0" dirty="0">
                <a:ln>
                  <a:noFill/>
                </a:ln>
                <a:solidFill>
                  <a:srgbClr val="151619"/>
                </a:solidFill>
                <a:effectLst/>
                <a:ea typeface="Calibri" panose="020F0502020204030204" pitchFamily="34" charset="0"/>
              </a:rPr>
              <a:t> )</a:t>
            </a:r>
            <a:endParaRPr kumimoji="0" lang="en-US" altLang="en-US" sz="1800" b="0" i="0" u="none" strike="noStrike" cap="none" normalizeH="0" baseline="0" dirty="0">
              <a:ln>
                <a:noFill/>
              </a:ln>
              <a:solidFill>
                <a:srgbClr val="151619"/>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151619"/>
                </a:solidFill>
                <a:effectLst/>
                <a:latin typeface="Open Sans" panose="020B0606030504020204" pitchFamily="34" charset="0"/>
                <a:ea typeface="Times New Roman" panose="02020603050405020304" pitchFamily="18" charset="0"/>
                <a:cs typeface="Open Sans" panose="020B0606030504020204" pitchFamily="34" charset="0"/>
              </a:rPr>
            </a:br>
            <a:endParaRPr kumimoji="0" lang="en-US" altLang="en-US" sz="1800" b="0" i="0" u="none" strike="noStrike" cap="none" normalizeH="0" baseline="0" dirty="0">
              <a:ln>
                <a:noFill/>
              </a:ln>
              <a:solidFill>
                <a:srgbClr val="151619"/>
              </a:solidFill>
              <a:effectLst/>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151619"/>
                </a:solidFill>
                <a:effectLst/>
                <a:highlight>
                  <a:srgbClr val="FFFF00"/>
                </a:highlight>
                <a:latin typeface="Open Sans" panose="020B0606030504020204" pitchFamily="34" charset="0"/>
                <a:ea typeface="Times New Roman" panose="02020603050405020304" pitchFamily="18" charset="0"/>
                <a:cs typeface="Open Sans" panose="020B0606030504020204" pitchFamily="34" charset="0"/>
              </a:rPr>
              <a:t>Setup &amp; Cleanup</a:t>
            </a:r>
            <a:r>
              <a:rPr kumimoji="0" lang="en-US" altLang="en-US" sz="1800" b="0" i="0" u="none" strike="noStrike" cap="none" normalizeH="0" baseline="0" dirty="0">
                <a:ln>
                  <a:noFill/>
                </a:ln>
                <a:solidFill>
                  <a:srgbClr val="151619"/>
                </a:solidFill>
                <a:effectLst/>
                <a:latin typeface="Open Sans" panose="020B0606030504020204" pitchFamily="34" charset="0"/>
                <a:ea typeface="Times New Roman" panose="02020603050405020304" pitchFamily="18" charset="0"/>
                <a:cs typeface="Open Sans" panose="020B0606030504020204" pitchFamily="34" charset="0"/>
              </a:rPr>
              <a:t>: This tab gives the steps that are configured to set up and clean up the test data.</a:t>
            </a:r>
            <a:r>
              <a:rPr kumimoji="0" lang="en-US" altLang="en-US" sz="1800" b="0" i="0" u="none" strike="noStrike" cap="none" normalizeH="0" baseline="0" dirty="0">
                <a:ln>
                  <a:noFill/>
                </a:ln>
                <a:solidFill>
                  <a:srgbClr val="151619"/>
                </a:solidFill>
                <a:effectLst/>
                <a:ea typeface="Calibri" panose="020F0502020204030204" pitchFamily="34" charset="0"/>
              </a:rPr>
              <a:t> </a:t>
            </a:r>
            <a:endParaRPr kumimoji="0" lang="en-US" altLang="en-US" sz="1800" b="0" i="0" u="none" strike="noStrike" cap="none" normalizeH="0" baseline="0" dirty="0">
              <a:ln>
                <a:noFill/>
              </a:ln>
              <a:solidFill>
                <a:srgbClr val="151619"/>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151619"/>
                </a:solidFill>
                <a:effectLst/>
                <a:highlight>
                  <a:srgbClr val="FFFF00"/>
                </a:highlight>
                <a:latin typeface="Open Sans" panose="020B0606030504020204" pitchFamily="34" charset="0"/>
                <a:ea typeface="Times New Roman" panose="02020603050405020304" pitchFamily="18" charset="0"/>
                <a:cs typeface="Open Sans" panose="020B0606030504020204" pitchFamily="34" charset="0"/>
              </a:rPr>
              <a:t>Pages &amp; Classes</a:t>
            </a:r>
            <a:r>
              <a:rPr kumimoji="0" lang="en-US" altLang="en-US" sz="1800" b="0" i="0" u="none" strike="noStrike" cap="none" normalizeH="0" baseline="0" dirty="0">
                <a:ln>
                  <a:noFill/>
                </a:ln>
                <a:solidFill>
                  <a:srgbClr val="151619"/>
                </a:solidFill>
                <a:effectLst/>
                <a:highlight>
                  <a:srgbClr val="FFFF00"/>
                </a:highlight>
                <a:latin typeface="Open Sans" panose="020B0606030504020204" pitchFamily="34" charset="0"/>
                <a:ea typeface="Times New Roman" panose="02020603050405020304" pitchFamily="18" charset="0"/>
                <a:cs typeface="Open Sans" panose="020B0606030504020204" pitchFamily="34" charset="0"/>
              </a:rPr>
              <a:t>: </a:t>
            </a:r>
            <a:r>
              <a:rPr kumimoji="0" lang="en-US" altLang="en-US" sz="1600" b="0" i="0" u="none" strike="noStrike" cap="none" normalizeH="0" baseline="0" dirty="0">
                <a:ln>
                  <a:noFill/>
                </a:ln>
                <a:solidFill>
                  <a:srgbClr val="151619"/>
                </a:solidFill>
                <a:effectLst/>
                <a:latin typeface="Open Sans" panose="020B0606030504020204" pitchFamily="34" charset="0"/>
                <a:ea typeface="Times New Roman" panose="02020603050405020304" pitchFamily="18" charset="0"/>
                <a:cs typeface="Open Sans" panose="020B0606030504020204" pitchFamily="34" charset="0"/>
              </a:rPr>
              <a:t>This tab displays temporary pages -used for </a:t>
            </a:r>
            <a:r>
              <a:rPr kumimoji="0" lang="en-US" altLang="en-US" sz="1600" b="0" i="0" u="none" strike="noStrike" cap="none" normalizeH="0" baseline="0" dirty="0" err="1">
                <a:ln>
                  <a:noFill/>
                </a:ln>
                <a:solidFill>
                  <a:srgbClr val="151619"/>
                </a:solidFill>
                <a:effectLst/>
                <a:latin typeface="Open Sans" panose="020B0606030504020204" pitchFamily="34" charset="0"/>
                <a:ea typeface="Times New Roman" panose="02020603050405020304" pitchFamily="18" charset="0"/>
                <a:cs typeface="Open Sans" panose="020B0606030504020204" pitchFamily="34" charset="0"/>
              </a:rPr>
              <a:t>testing,displays</a:t>
            </a:r>
            <a:r>
              <a:rPr kumimoji="0" lang="en-US" altLang="en-US" sz="1600" b="0" i="0" u="none" strike="noStrike" cap="none" normalizeH="0" baseline="0" dirty="0">
                <a:ln>
                  <a:noFill/>
                </a:ln>
                <a:solidFill>
                  <a:srgbClr val="151619"/>
                </a:solidFill>
                <a:effectLst/>
                <a:latin typeface="Open Sans" panose="020B0606030504020204" pitchFamily="34" charset="0"/>
                <a:ea typeface="Times New Roman" panose="02020603050405020304" pitchFamily="18" charset="0"/>
                <a:cs typeface="Open Sans" panose="020B0606030504020204" pitchFamily="34" charset="0"/>
              </a:rPr>
              <a:t> the classes to which the pages belong</a:t>
            </a:r>
            <a:r>
              <a:rPr kumimoji="0" lang="en-US" altLang="en-US" sz="1800" b="0" i="0" u="none" strike="noStrike" cap="none" normalizeH="0" baseline="0" dirty="0">
                <a:ln>
                  <a:noFill/>
                </a:ln>
                <a:solidFill>
                  <a:srgbClr val="151619"/>
                </a:solidFill>
                <a:effectLst/>
                <a:latin typeface="Open Sans" panose="020B0606030504020204" pitchFamily="34" charset="0"/>
                <a:ea typeface="Times New Roman" panose="02020603050405020304" pitchFamily="18" charset="0"/>
                <a:cs typeface="Open Sans" panose="020B0606030504020204" pitchFamily="34" charset="0"/>
              </a:rPr>
              <a:t>.</a:t>
            </a:r>
            <a:r>
              <a:rPr kumimoji="0" lang="en-US" altLang="en-US" sz="1800" b="0" i="0" u="none" strike="noStrike" cap="none" normalizeH="0" baseline="0" dirty="0">
                <a:ln>
                  <a:noFill/>
                </a:ln>
                <a:solidFill>
                  <a:srgbClr val="151619"/>
                </a:solidFill>
                <a:effectLst/>
                <a:ea typeface="Calibri" panose="020F0502020204030204" pitchFamily="34" charset="0"/>
              </a:rPr>
              <a:t> </a:t>
            </a:r>
            <a:endParaRPr kumimoji="0" lang="en-US" altLang="en-US" sz="1800" b="0" i="0" u="none" strike="noStrike" cap="none" normalizeH="0" baseline="0" dirty="0">
              <a:ln>
                <a:noFill/>
              </a:ln>
              <a:solidFill>
                <a:srgbClr val="151619"/>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151619"/>
                </a:solidFill>
                <a:effectLst/>
                <a:highlight>
                  <a:srgbClr val="FFFF00"/>
                </a:highlight>
                <a:latin typeface="Open Sans" panose="020B0606030504020204" pitchFamily="34" charset="0"/>
                <a:ea typeface="Times New Roman" panose="02020603050405020304" pitchFamily="18" charset="0"/>
                <a:cs typeface="Open Sans" panose="020B0606030504020204" pitchFamily="34" charset="0"/>
              </a:rPr>
              <a:t>History</a:t>
            </a:r>
            <a:r>
              <a:rPr kumimoji="0" lang="en-US" altLang="en-US" sz="1800" b="0" i="0" u="none" strike="noStrike" cap="none" normalizeH="0" baseline="0" dirty="0">
                <a:ln>
                  <a:noFill/>
                </a:ln>
                <a:solidFill>
                  <a:srgbClr val="151619"/>
                </a:solidFill>
                <a:effectLst/>
                <a:highlight>
                  <a:srgbClr val="FFFF00"/>
                </a:highlight>
                <a:latin typeface="Open Sans" panose="020B0606030504020204" pitchFamily="34" charset="0"/>
                <a:ea typeface="Times New Roman" panose="02020603050405020304" pitchFamily="18" charset="0"/>
                <a:cs typeface="Open Sans" panose="020B0606030504020204" pitchFamily="34" charset="0"/>
              </a:rPr>
              <a:t>: </a:t>
            </a:r>
            <a:r>
              <a:rPr kumimoji="0" lang="en-US" altLang="en-US" sz="1800" b="0" i="0" u="none" strike="noStrike" cap="none" normalizeH="0" baseline="0" dirty="0">
                <a:ln>
                  <a:noFill/>
                </a:ln>
                <a:solidFill>
                  <a:srgbClr val="151619"/>
                </a:solidFill>
                <a:effectLst/>
                <a:latin typeface="Open Sans" panose="020B0606030504020204" pitchFamily="34" charset="0"/>
                <a:ea typeface="Times New Roman" panose="02020603050405020304" pitchFamily="18" charset="0"/>
                <a:cs typeface="Open Sans" panose="020B0606030504020204" pitchFamily="34" charset="0"/>
              </a:rPr>
              <a:t>This tab displays the revision history.</a:t>
            </a:r>
            <a:r>
              <a:rPr kumimoji="0" lang="en-US" altLang="en-US" sz="1800" b="0" i="0" u="none" strike="noStrike" cap="none" normalizeH="0" baseline="0" dirty="0">
                <a:ln>
                  <a:noFill/>
                </a:ln>
                <a:solidFill>
                  <a:srgbClr val="151619"/>
                </a:solidFill>
                <a:effectLst/>
                <a:ea typeface="Calibri" panose="020F0502020204030204" pitchFamily="34" charset="0"/>
              </a:rPr>
              <a:t> </a:t>
            </a:r>
            <a:endParaRPr kumimoji="0" lang="en-US" altLang="en-US" sz="1800" b="0" i="0" u="none" strike="noStrike" cap="none" normalizeH="0" baseline="0" dirty="0">
              <a:ln>
                <a:noFill/>
              </a:ln>
              <a:solidFill>
                <a:srgbClr val="151619"/>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3886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D44B-BF68-11B4-DD5A-B167C31DD250}"/>
              </a:ext>
            </a:extLst>
          </p:cNvPr>
          <p:cNvSpPr>
            <a:spLocks noGrp="1"/>
          </p:cNvSpPr>
          <p:nvPr>
            <p:ph type="title"/>
          </p:nvPr>
        </p:nvSpPr>
        <p:spPr>
          <a:xfrm>
            <a:off x="279934" y="207683"/>
            <a:ext cx="11073866" cy="879972"/>
          </a:xfrm>
        </p:spPr>
        <p:txBody>
          <a:bodyPr>
            <a:normAutofit fontScale="90000"/>
          </a:bodyPr>
          <a:lstStyle/>
          <a:p>
            <a:br>
              <a:rPr lang="en-US" sz="1800" b="1" dirty="0">
                <a:effectLst/>
                <a:latin typeface="Calibri" panose="020F0502020204030204" pitchFamily="34" charset="0"/>
                <a:ea typeface="Calibri" panose="020F0502020204030204" pitchFamily="34" charset="0"/>
              </a:rPr>
            </a:br>
            <a:br>
              <a:rPr lang="en-US" sz="1800" b="1" dirty="0">
                <a:effectLst/>
                <a:latin typeface="Calibri" panose="020F0502020204030204" pitchFamily="34" charset="0"/>
                <a:ea typeface="Calibri" panose="020F0502020204030204" pitchFamily="34" charset="0"/>
              </a:rPr>
            </a:br>
            <a:br>
              <a:rPr lang="en-US" sz="1800" b="1" dirty="0">
                <a:effectLst/>
                <a:latin typeface="Calibri" panose="020F0502020204030204" pitchFamily="34" charset="0"/>
                <a:ea typeface="Calibri" panose="020F0502020204030204" pitchFamily="34" charset="0"/>
              </a:rPr>
            </a:br>
            <a:r>
              <a:rPr lang="en-US" sz="2200" b="1" dirty="0">
                <a:solidFill>
                  <a:schemeClr val="accent2"/>
                </a:solidFill>
                <a:latin typeface="Open Sans" panose="020B0606030504020204" pitchFamily="34" charset="0"/>
              </a:rPr>
              <a:t>Components of a </a:t>
            </a:r>
            <a:r>
              <a:rPr lang="en-US" sz="2200" b="1" dirty="0" err="1">
                <a:solidFill>
                  <a:schemeClr val="accent2"/>
                </a:solidFill>
                <a:latin typeface="Open Sans" panose="020B0606030504020204" pitchFamily="34" charset="0"/>
              </a:rPr>
              <a:t>Pega</a:t>
            </a:r>
            <a:r>
              <a:rPr lang="en-US" sz="2200" b="1" dirty="0">
                <a:solidFill>
                  <a:schemeClr val="accent2"/>
                </a:solidFill>
                <a:latin typeface="Open Sans" panose="020B0606030504020204" pitchFamily="34" charset="0"/>
              </a:rPr>
              <a:t> unit rule form (Continued)</a:t>
            </a:r>
            <a:br>
              <a:rPr lang="en-US" sz="1800" b="1" dirty="0">
                <a:effectLst/>
                <a:latin typeface="Calibri" panose="020F0502020204030204" pitchFamily="34" charset="0"/>
                <a:ea typeface="Calibri" panose="020F0502020204030204" pitchFamily="34" charset="0"/>
              </a:rPr>
            </a:br>
            <a:br>
              <a:rPr lang="en-US" sz="2200" b="1" i="0" dirty="0">
                <a:solidFill>
                  <a:schemeClr val="accent2"/>
                </a:solidFill>
                <a:effectLst/>
                <a:latin typeface="Open Sans" panose="020B0606030504020204" pitchFamily="34" charset="0"/>
              </a:rPr>
            </a:br>
            <a:br>
              <a:rPr lang="en-US" sz="1800" dirty="0">
                <a:solidFill>
                  <a:srgbClr val="151619"/>
                </a:solidFill>
                <a:effectLst/>
                <a:latin typeface="Open Sans" panose="020B0606030504020204" pitchFamily="34" charset="0"/>
                <a:ea typeface="Calibri" panose="020F0502020204030204" pitchFamily="34" charset="0"/>
              </a:rPr>
            </a:br>
            <a:br>
              <a:rPr lang="en-US" sz="1800" dirty="0">
                <a:solidFill>
                  <a:srgbClr val="151619"/>
                </a:solidFill>
                <a:effectLst/>
                <a:latin typeface="Open Sans" panose="020B0606030504020204" pitchFamily="34" charset="0"/>
                <a:ea typeface="Calibri" panose="020F0502020204030204" pitchFamily="34" charset="0"/>
              </a:rPr>
            </a:br>
            <a:br>
              <a:rPr lang="en-US" sz="1800" dirty="0">
                <a:solidFill>
                  <a:srgbClr val="151619"/>
                </a:solidFill>
                <a:effectLst/>
                <a:latin typeface="Open Sans" panose="020B0606030504020204" pitchFamily="34" charset="0"/>
                <a:ea typeface="Calibri" panose="020F0502020204030204" pitchFamily="34" charset="0"/>
              </a:rPr>
            </a:br>
            <a:endParaRPr lang="en-US" sz="2200" dirty="0">
              <a:solidFill>
                <a:schemeClr val="accent2"/>
              </a:solidFill>
            </a:endParaRPr>
          </a:p>
        </p:txBody>
      </p:sp>
      <p:sp>
        <p:nvSpPr>
          <p:cNvPr id="5" name="TextBox 4">
            <a:extLst>
              <a:ext uri="{FF2B5EF4-FFF2-40B4-BE49-F238E27FC236}">
                <a16:creationId xmlns:a16="http://schemas.microsoft.com/office/drawing/2014/main" id="{19B5B0D7-AA7C-CF3D-39B8-BC52316AEE32}"/>
              </a:ext>
            </a:extLst>
          </p:cNvPr>
          <p:cNvSpPr txBox="1"/>
          <p:nvPr/>
        </p:nvSpPr>
        <p:spPr>
          <a:xfrm>
            <a:off x="279934" y="764489"/>
            <a:ext cx="11794189" cy="646331"/>
          </a:xfrm>
          <a:prstGeom prst="rect">
            <a:avLst/>
          </a:prstGeom>
          <a:noFill/>
        </p:spPr>
        <p:txBody>
          <a:bodyPr wrap="square">
            <a:spAutoFit/>
          </a:bodyPr>
          <a:lstStyle/>
          <a:p>
            <a:r>
              <a:rPr lang="en-US" sz="1800" i="0" dirty="0">
                <a:solidFill>
                  <a:srgbClr val="151619"/>
                </a:solidFill>
                <a:latin typeface="Open Sans" panose="020B0606030504020204" pitchFamily="34" charset="0"/>
                <a:ea typeface="Calibri" panose="020F0502020204030204" pitchFamily="34" charset="0"/>
              </a:rPr>
              <a:t>V</a:t>
            </a:r>
            <a:r>
              <a:rPr lang="en-US" sz="1800" dirty="0">
                <a:solidFill>
                  <a:srgbClr val="151619"/>
                </a:solidFill>
                <a:effectLst/>
                <a:latin typeface="Open Sans" panose="020B0606030504020204" pitchFamily="34" charset="0"/>
                <a:ea typeface="Calibri" panose="020F0502020204030204" pitchFamily="34" charset="0"/>
              </a:rPr>
              <a:t>arious components of the </a:t>
            </a:r>
            <a:r>
              <a:rPr lang="en-US" sz="1800" b="1" dirty="0">
                <a:solidFill>
                  <a:srgbClr val="151619"/>
                </a:solidFill>
                <a:effectLst/>
                <a:latin typeface="Open Sans" panose="020B0606030504020204" pitchFamily="34" charset="0"/>
                <a:ea typeface="Calibri" panose="020F0502020204030204" pitchFamily="34" charset="0"/>
              </a:rPr>
              <a:t>Definition </a:t>
            </a:r>
            <a:r>
              <a:rPr lang="en-US" sz="1800" dirty="0">
                <a:solidFill>
                  <a:srgbClr val="151619"/>
                </a:solidFill>
                <a:effectLst/>
                <a:latin typeface="Open Sans" panose="020B0606030504020204" pitchFamily="34" charset="0"/>
                <a:ea typeface="Calibri" panose="020F0502020204030204" pitchFamily="34" charset="0"/>
              </a:rPr>
              <a:t>tab on the </a:t>
            </a:r>
            <a:r>
              <a:rPr lang="en-US" sz="1800" dirty="0" err="1">
                <a:solidFill>
                  <a:srgbClr val="151619"/>
                </a:solidFill>
                <a:effectLst/>
                <a:latin typeface="Open Sans" panose="020B0606030504020204" pitchFamily="34" charset="0"/>
                <a:ea typeface="Calibri" panose="020F0502020204030204" pitchFamily="34" charset="0"/>
              </a:rPr>
              <a:t>Pega</a:t>
            </a:r>
            <a:r>
              <a:rPr lang="en-US" sz="1800" dirty="0">
                <a:solidFill>
                  <a:srgbClr val="151619"/>
                </a:solidFill>
                <a:effectLst/>
                <a:latin typeface="Open Sans" panose="020B0606030504020204" pitchFamily="34" charset="0"/>
                <a:ea typeface="Calibri" panose="020F0502020204030204" pitchFamily="34" charset="0"/>
              </a:rPr>
              <a:t> unit rule form:</a:t>
            </a:r>
          </a:p>
          <a:p>
            <a:endParaRPr lang="en-US" dirty="0"/>
          </a:p>
        </p:txBody>
      </p:sp>
      <p:pic>
        <p:nvPicPr>
          <p:cNvPr id="6" name="Picture 3">
            <a:extLst>
              <a:ext uri="{FF2B5EF4-FFF2-40B4-BE49-F238E27FC236}">
                <a16:creationId xmlns:a16="http://schemas.microsoft.com/office/drawing/2014/main" id="{DA9CAD32-B888-3BE4-2EE7-0EAA115921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933" y="1292959"/>
            <a:ext cx="10163477" cy="4732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4091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D44B-BF68-11B4-DD5A-B167C31DD250}"/>
              </a:ext>
            </a:extLst>
          </p:cNvPr>
          <p:cNvSpPr>
            <a:spLocks noGrp="1"/>
          </p:cNvSpPr>
          <p:nvPr>
            <p:ph type="title"/>
          </p:nvPr>
        </p:nvSpPr>
        <p:spPr>
          <a:xfrm>
            <a:off x="279934" y="207683"/>
            <a:ext cx="11073866" cy="879972"/>
          </a:xfrm>
        </p:spPr>
        <p:txBody>
          <a:bodyPr>
            <a:normAutofit fontScale="90000"/>
          </a:bodyPr>
          <a:lstStyle/>
          <a:p>
            <a:br>
              <a:rPr lang="en-US" sz="1800" b="1" dirty="0">
                <a:effectLst/>
                <a:latin typeface="Calibri" panose="020F0502020204030204" pitchFamily="34" charset="0"/>
                <a:ea typeface="Calibri" panose="020F0502020204030204" pitchFamily="34" charset="0"/>
              </a:rPr>
            </a:br>
            <a:br>
              <a:rPr lang="en-US" sz="1800" b="1" dirty="0">
                <a:effectLst/>
                <a:latin typeface="Calibri" panose="020F0502020204030204" pitchFamily="34" charset="0"/>
                <a:ea typeface="Calibri" panose="020F0502020204030204" pitchFamily="34" charset="0"/>
              </a:rPr>
            </a:br>
            <a:br>
              <a:rPr lang="en-US" sz="1800" b="1" dirty="0">
                <a:effectLst/>
                <a:latin typeface="Calibri" panose="020F0502020204030204" pitchFamily="34" charset="0"/>
                <a:ea typeface="Calibri" panose="020F0502020204030204" pitchFamily="34" charset="0"/>
              </a:rPr>
            </a:br>
            <a:r>
              <a:rPr lang="en-US" sz="2200" b="1" dirty="0">
                <a:solidFill>
                  <a:schemeClr val="accent2"/>
                </a:solidFill>
                <a:latin typeface="Open Sans" panose="020B0606030504020204" pitchFamily="34" charset="0"/>
              </a:rPr>
              <a:t>Components of a </a:t>
            </a:r>
            <a:r>
              <a:rPr lang="en-US" sz="2200" b="1" dirty="0" err="1">
                <a:solidFill>
                  <a:schemeClr val="accent2"/>
                </a:solidFill>
                <a:latin typeface="Open Sans" panose="020B0606030504020204" pitchFamily="34" charset="0"/>
              </a:rPr>
              <a:t>Pega</a:t>
            </a:r>
            <a:r>
              <a:rPr lang="en-US" sz="2200" b="1" dirty="0">
                <a:solidFill>
                  <a:schemeClr val="accent2"/>
                </a:solidFill>
                <a:latin typeface="Open Sans" panose="020B0606030504020204" pitchFamily="34" charset="0"/>
              </a:rPr>
              <a:t> unit rule form (Continued)</a:t>
            </a:r>
            <a:br>
              <a:rPr lang="en-US" sz="1800" b="1" dirty="0">
                <a:effectLst/>
                <a:latin typeface="Calibri" panose="020F0502020204030204" pitchFamily="34" charset="0"/>
                <a:ea typeface="Calibri" panose="020F0502020204030204" pitchFamily="34" charset="0"/>
              </a:rPr>
            </a:br>
            <a:br>
              <a:rPr lang="en-US" sz="2200" b="1" i="0" dirty="0">
                <a:solidFill>
                  <a:schemeClr val="accent2"/>
                </a:solidFill>
                <a:effectLst/>
                <a:latin typeface="Open Sans" panose="020B0606030504020204" pitchFamily="34" charset="0"/>
              </a:rPr>
            </a:br>
            <a:br>
              <a:rPr lang="en-US" sz="1800" dirty="0">
                <a:solidFill>
                  <a:srgbClr val="151619"/>
                </a:solidFill>
                <a:effectLst/>
                <a:latin typeface="Open Sans" panose="020B0606030504020204" pitchFamily="34" charset="0"/>
                <a:ea typeface="Calibri" panose="020F0502020204030204" pitchFamily="34" charset="0"/>
              </a:rPr>
            </a:br>
            <a:br>
              <a:rPr lang="en-US" sz="1800" dirty="0">
                <a:solidFill>
                  <a:srgbClr val="151619"/>
                </a:solidFill>
                <a:effectLst/>
                <a:latin typeface="Open Sans" panose="020B0606030504020204" pitchFamily="34" charset="0"/>
                <a:ea typeface="Calibri" panose="020F0502020204030204" pitchFamily="34" charset="0"/>
              </a:rPr>
            </a:br>
            <a:br>
              <a:rPr lang="en-US" sz="1800" dirty="0">
                <a:solidFill>
                  <a:srgbClr val="151619"/>
                </a:solidFill>
                <a:effectLst/>
                <a:latin typeface="Open Sans" panose="020B0606030504020204" pitchFamily="34" charset="0"/>
                <a:ea typeface="Calibri" panose="020F0502020204030204" pitchFamily="34" charset="0"/>
              </a:rPr>
            </a:br>
            <a:r>
              <a:rPr lang="en-US" sz="1800" dirty="0">
                <a:solidFill>
                  <a:srgbClr val="151619"/>
                </a:solidFill>
                <a:effectLst/>
                <a:latin typeface="Open Sans" panose="020B0606030504020204" pitchFamily="34" charset="0"/>
                <a:ea typeface="Calibri" panose="020F0502020204030204" pitchFamily="34" charset="0"/>
              </a:rPr>
              <a:t>  </a:t>
            </a:r>
            <a:endParaRPr lang="en-US" sz="2200" dirty="0">
              <a:solidFill>
                <a:schemeClr val="accent2"/>
              </a:solidFill>
            </a:endParaRPr>
          </a:p>
        </p:txBody>
      </p:sp>
      <p:sp>
        <p:nvSpPr>
          <p:cNvPr id="5" name="TextBox 4">
            <a:extLst>
              <a:ext uri="{FF2B5EF4-FFF2-40B4-BE49-F238E27FC236}">
                <a16:creationId xmlns:a16="http://schemas.microsoft.com/office/drawing/2014/main" id="{19B5B0D7-AA7C-CF3D-39B8-BC52316AEE32}"/>
              </a:ext>
            </a:extLst>
          </p:cNvPr>
          <p:cNvSpPr txBox="1"/>
          <p:nvPr/>
        </p:nvSpPr>
        <p:spPr>
          <a:xfrm>
            <a:off x="279934" y="807847"/>
            <a:ext cx="11794189" cy="923330"/>
          </a:xfrm>
          <a:prstGeom prst="rect">
            <a:avLst/>
          </a:prstGeom>
          <a:noFill/>
        </p:spPr>
        <p:txBody>
          <a:bodyPr wrap="square">
            <a:spAutoFit/>
          </a:bodyPr>
          <a:lstStyle/>
          <a:p>
            <a:r>
              <a:rPr lang="en-US" sz="1800" i="0" dirty="0">
                <a:solidFill>
                  <a:srgbClr val="151619"/>
                </a:solidFill>
                <a:latin typeface="Open Sans" panose="020B0606030504020204" pitchFamily="34" charset="0"/>
                <a:ea typeface="Calibri" panose="020F0502020204030204" pitchFamily="34" charset="0"/>
              </a:rPr>
              <a:t>V</a:t>
            </a:r>
            <a:r>
              <a:rPr lang="en-US" sz="1800" dirty="0">
                <a:solidFill>
                  <a:srgbClr val="151619"/>
                </a:solidFill>
                <a:effectLst/>
                <a:latin typeface="Open Sans" panose="020B0606030504020204" pitchFamily="34" charset="0"/>
                <a:ea typeface="Calibri" panose="020F0502020204030204" pitchFamily="34" charset="0"/>
              </a:rPr>
              <a:t>arious components of the </a:t>
            </a:r>
            <a:r>
              <a:rPr lang="en-US" sz="1800" b="1" dirty="0">
                <a:solidFill>
                  <a:srgbClr val="151619"/>
                </a:solidFill>
                <a:effectLst/>
                <a:latin typeface="Open Sans" panose="020B0606030504020204" pitchFamily="34" charset="0"/>
                <a:ea typeface="Calibri" panose="020F0502020204030204" pitchFamily="34" charset="0"/>
              </a:rPr>
              <a:t>Definition </a:t>
            </a:r>
            <a:r>
              <a:rPr lang="en-US" sz="1800" dirty="0">
                <a:solidFill>
                  <a:srgbClr val="151619"/>
                </a:solidFill>
                <a:effectLst/>
                <a:latin typeface="Open Sans" panose="020B0606030504020204" pitchFamily="34" charset="0"/>
                <a:ea typeface="Calibri" panose="020F0502020204030204" pitchFamily="34" charset="0"/>
              </a:rPr>
              <a:t>tab on the </a:t>
            </a:r>
            <a:r>
              <a:rPr lang="en-US" sz="1800" dirty="0" err="1">
                <a:solidFill>
                  <a:srgbClr val="151619"/>
                </a:solidFill>
                <a:effectLst/>
                <a:latin typeface="Open Sans" panose="020B0606030504020204" pitchFamily="34" charset="0"/>
                <a:ea typeface="Calibri" panose="020F0502020204030204" pitchFamily="34" charset="0"/>
              </a:rPr>
              <a:t>Pega</a:t>
            </a:r>
            <a:r>
              <a:rPr lang="en-US" sz="1800" dirty="0">
                <a:solidFill>
                  <a:srgbClr val="151619"/>
                </a:solidFill>
                <a:effectLst/>
                <a:latin typeface="Open Sans" panose="020B0606030504020204" pitchFamily="34" charset="0"/>
                <a:ea typeface="Calibri" panose="020F0502020204030204" pitchFamily="34" charset="0"/>
              </a:rPr>
              <a:t> unit rule form:</a:t>
            </a:r>
          </a:p>
          <a:p>
            <a:endParaRPr lang="en-US" sz="1800" dirty="0">
              <a:solidFill>
                <a:srgbClr val="151619"/>
              </a:solidFill>
              <a:effectLst/>
              <a:latin typeface="Open Sans" panose="020B0606030504020204" pitchFamily="34" charset="0"/>
              <a:ea typeface="Calibri" panose="020F0502020204030204" pitchFamily="34" charset="0"/>
            </a:endParaRPr>
          </a:p>
          <a:p>
            <a:endParaRPr lang="en-US" dirty="0"/>
          </a:p>
        </p:txBody>
      </p:sp>
      <p:pic>
        <p:nvPicPr>
          <p:cNvPr id="7173" name="Picture 5">
            <a:extLst>
              <a:ext uri="{FF2B5EF4-FFF2-40B4-BE49-F238E27FC236}">
                <a16:creationId xmlns:a16="http://schemas.microsoft.com/office/drawing/2014/main" id="{43841B8C-3B47-F97D-5D5B-97B4E1381E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934" y="1342674"/>
            <a:ext cx="1082762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a:extLst>
              <a:ext uri="{FF2B5EF4-FFF2-40B4-BE49-F238E27FC236}">
                <a16:creationId xmlns:a16="http://schemas.microsoft.com/office/drawing/2014/main" id="{34C87AA8-683C-CBB0-C73B-F02F5277E0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933" y="2781300"/>
            <a:ext cx="1040173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0698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1606</TotalTime>
  <Words>2128</Words>
  <Application>Microsoft Office PowerPoint</Application>
  <PresentationFormat>Widescreen</PresentationFormat>
  <Paragraphs>146</Paragraphs>
  <Slides>32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Courier New</vt:lpstr>
      <vt:lpstr>Open Sans</vt:lpstr>
      <vt:lpstr>Symbol</vt:lpstr>
      <vt:lpstr>Wingdings</vt:lpstr>
      <vt:lpstr>Office Theme</vt:lpstr>
      <vt:lpstr>Agenda</vt:lpstr>
      <vt:lpstr>  Ideal Test Pyramid</vt:lpstr>
      <vt:lpstr>Test in Dev Studio Vs User portal </vt:lpstr>
      <vt:lpstr> Scenario tests in Dev Studio (1) </vt:lpstr>
      <vt:lpstr> Scenario tests in Dev Studio (Continued) </vt:lpstr>
      <vt:lpstr> Pega unit test  </vt:lpstr>
      <vt:lpstr>   Components of a Pega unit rule form  </vt:lpstr>
      <vt:lpstr>   Components of a Pega unit rule form (Continued)     </vt:lpstr>
      <vt:lpstr>   Components of a Pega unit rule form (Continued)       </vt:lpstr>
      <vt:lpstr>   Components of a Pega unit rule form (Continued)       </vt:lpstr>
      <vt:lpstr> User interface-based functional and scenario tests </vt:lpstr>
      <vt:lpstr>Create UI-based tests with automated scenario testing </vt:lpstr>
      <vt:lpstr>Pega Scenario Testing in User Portal</vt:lpstr>
      <vt:lpstr>Pega Scenario Testing in User Portal(Cont..)</vt:lpstr>
      <vt:lpstr>Pega Scenario Testing in User Portal(Cont..)</vt:lpstr>
      <vt:lpstr>View on Test cases</vt:lpstr>
      <vt:lpstr>Pega Scenario Testing in User Portal(Cont..)</vt:lpstr>
      <vt:lpstr>Scenario testing feature on Pega Platform </vt:lpstr>
      <vt:lpstr>Automation Recording</vt:lpstr>
      <vt:lpstr>Automation Recording- sections</vt:lpstr>
      <vt:lpstr>Automation Recording- sections</vt:lpstr>
      <vt:lpstr>Automation Recording- sections</vt:lpstr>
      <vt:lpstr>Automation Recording- sections</vt:lpstr>
      <vt:lpstr>Automation Recording- sections</vt:lpstr>
      <vt:lpstr>Automation Recording- sections</vt:lpstr>
      <vt:lpstr>Automation Recording- sections</vt:lpstr>
      <vt:lpstr>Automation Recording- sections</vt:lpstr>
      <vt:lpstr>Creating scenario tests </vt:lpstr>
      <vt:lpstr>*** </vt:lpstr>
      <vt:lpstr>Reports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Chaudhuri, Tathapi (Cognizant)</dc:creator>
  <cp:lastModifiedBy>Chaudhuri, Tathapi (Cognizant)</cp:lastModifiedBy>
  <cp:revision>22</cp:revision>
  <dcterms:created xsi:type="dcterms:W3CDTF">2023-02-28T02:43:52Z</dcterms:created>
  <dcterms:modified xsi:type="dcterms:W3CDTF">2024-02-13T06:18:03Z</dcterms:modified>
</cp:coreProperties>
</file>