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3"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01r" initials="2"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2D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3D6DBE-1EC8-4F21-8C1A-F9AC36007C69}"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13D6DBE-1EC8-4F21-8C1A-F9AC36007C69}" type="datetimeFigureOut">
              <a:rPr lang="en-IN" smtClean="0"/>
              <a:t>06-04-2022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13D6DBE-1EC8-4F21-8C1A-F9AC36007C69}" type="datetimeFigureOut">
              <a:rPr lang="en-IN" smtClean="0"/>
              <a:t>06-04-2022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13D6DBE-1EC8-4F21-8C1A-F9AC36007C69}" type="datetimeFigureOut">
              <a:rPr lang="en-IN" smtClean="0"/>
              <a:t>06-04-2022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3D6DBE-1EC8-4F21-8C1A-F9AC36007C69}" type="datetimeFigureOut">
              <a:rPr lang="en-IN" smtClean="0"/>
              <a:t>06-04-2022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3D6DBE-1EC8-4F21-8C1A-F9AC36007C69}" type="datetimeFigureOut">
              <a:rPr lang="en-IN" smtClean="0"/>
              <a:t>06-04-2022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3D6DBE-1EC8-4F21-8C1A-F9AC36007C69}" type="datetimeFigureOut">
              <a:rPr lang="en-IN" smtClean="0"/>
              <a:t>06-04-2022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D6DBE-1EC8-4F21-8C1A-F9AC36007C69}" type="datetimeFigureOut">
              <a:rPr lang="en-IN" smtClean="0"/>
              <a:t>06-04-2022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A533-0936-4F70-B60C-D89377C5CB3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en.wikipedia.org/wiki/Smile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
        <p:nvSpPr>
          <p:cNvPr id="7" name="Rectangle 6"/>
          <p:cNvSpPr/>
          <p:nvPr/>
        </p:nvSpPr>
        <p:spPr>
          <a:xfrm>
            <a:off x="570000" y="742885"/>
            <a:ext cx="11052000" cy="5878532"/>
          </a:xfrm>
          <a:prstGeom prst="rect">
            <a:avLst/>
          </a:prstGeom>
          <a:noFill/>
        </p:spPr>
        <p:txBody>
          <a:bodyPr wrap="none" lIns="91440" tIns="45720" rIns="91440" bIns="45720">
            <a:spAutoFit/>
          </a:bodyPr>
          <a:lstStyle/>
          <a:p>
            <a:pPr algn="ctr"/>
            <a:r>
              <a:rPr lang="en-US" sz="4800" b="1"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Capstone Project – 1</a:t>
            </a:r>
          </a:p>
          <a:p>
            <a:pPr algn="ctr"/>
            <a:r>
              <a:rPr lang="en-US" sz="480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a:t>
            </a:r>
          </a:p>
          <a:p>
            <a:pPr algn="ctr"/>
            <a:r>
              <a:rPr lang="en-US" sz="40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a:t>
            </a:r>
            <a:r>
              <a:rPr lang="en-US" sz="4000" b="1"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Champions</a:t>
            </a:r>
            <a:r>
              <a:rPr lang="en-US" sz="40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 Play Store App Review Analysis</a:t>
            </a:r>
          </a:p>
          <a:p>
            <a:pPr algn="ctr"/>
            <a:endParaRPr lang="en-US" sz="4400" dirty="0">
              <a:ln w="0"/>
              <a:solidFill>
                <a:schemeClr val="accent1">
                  <a:lumMod val="50000"/>
                </a:schemeClr>
              </a:solidFill>
              <a:effectLst>
                <a:outerShdw blurRad="38100" dist="19050" dir="2700000" algn="tl" rotWithShape="0">
                  <a:schemeClr val="dk1">
                    <a:alpha val="40000"/>
                  </a:schemeClr>
                </a:outerShdw>
              </a:effectLst>
            </a:endParaRPr>
          </a:p>
          <a:p>
            <a:pPr algn="ctr"/>
            <a:r>
              <a:rPr lang="en-US" sz="2800" b="1" u="sng"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Me</a:t>
            </a:r>
            <a:r>
              <a:rPr lang="en-US" sz="2800" b="1" u="sng"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mbers</a:t>
            </a:r>
          </a:p>
          <a:p>
            <a:pPr algn="ctr"/>
            <a:r>
              <a:rPr lang="en-US" sz="28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Varsha Rani</a:t>
            </a:r>
          </a:p>
          <a:p>
            <a:pPr algn="ct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Vivek Chandrakant Pawar</a:t>
            </a:r>
          </a:p>
          <a:p>
            <a:pPr algn="ctr"/>
            <a:r>
              <a:rPr lang="en-US" sz="2800" dirty="0" err="1">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Rabista</a:t>
            </a: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800" dirty="0" err="1">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Parween</a:t>
            </a:r>
            <a:endPar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Tushar Gaikwad</a:t>
            </a:r>
          </a:p>
          <a:p>
            <a:pPr algn="ctr"/>
            <a:endPar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28224"/>
            <a:ext cx="11738610" cy="6617196"/>
          </a:xfrm>
          <a:prstGeom prst="rect">
            <a:avLst/>
          </a:prstGeom>
          <a:noFill/>
        </p:spPr>
        <p:txBody>
          <a:bodyPr wrap="square" lIns="91440" tIns="45720" rIns="91440" bIns="45720">
            <a:spAutoFit/>
          </a:bodyPr>
          <a:lstStyle/>
          <a:p>
            <a:pPr algn="just"/>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Most Installed category in Percentage Installs (Categories Vs Installs)</a:t>
            </a:r>
          </a:p>
          <a:p>
            <a:pPr algn="just">
              <a:lnSpc>
                <a:spcPct val="150000"/>
              </a:lnSpc>
            </a:pPr>
            <a:endPar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pPr algn="just"/>
            <a:endParaRPr lang="en-US" sz="1800" b="0" i="0" u="none" strike="noStrike" baseline="0" dirty="0">
              <a:latin typeface="Times New Roman" panose="02020603050405020304" pitchFamily="18" charset="0"/>
            </a:endParaRPr>
          </a:p>
          <a:p>
            <a:pPr algn="just"/>
            <a:endParaRPr lang="en-US" sz="200" b="0" i="0" u="none" strike="noStrike" baseline="0" dirty="0">
              <a:solidFill>
                <a:schemeClr val="accent1">
                  <a:lumMod val="50000"/>
                </a:schemeClr>
              </a:solidFill>
              <a:latin typeface="Times New Roman" panose="02020603050405020304" pitchFamily="18" charset="0"/>
            </a:endParaRPr>
          </a:p>
          <a:p>
            <a:pPr algn="just"/>
            <a:r>
              <a:rPr lang="en-US" sz="2000" b="0" i="0" u="none" strike="noStrike" baseline="0" dirty="0">
                <a:solidFill>
                  <a:srgbClr val="042D85"/>
                </a:solidFill>
                <a:latin typeface="Times New Roman" panose="02020603050405020304" pitchFamily="18" charset="0"/>
              </a:rPr>
              <a:t>Maximum number of applications are being installed from the category game followed by communication category. So, this graph is the indication of interest hold by the customer, so you must bend your technologies, accordingly. </a:t>
            </a:r>
          </a:p>
          <a:p>
            <a:pPr algn="just"/>
            <a:r>
              <a:rPr lang="en-US" sz="2000" b="0" i="0" u="none" strike="noStrike" baseline="0" dirty="0">
                <a:solidFill>
                  <a:srgbClr val="042D85"/>
                </a:solidFill>
                <a:latin typeface="Times New Roman" panose="02020603050405020304" pitchFamily="18" charset="0"/>
              </a:rPr>
              <a:t>As we have seen correlation map that reviews, and installs are highly correlated with each other so here is the evidence that most positively reviewed category have the highest installation rate.</a:t>
            </a:r>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B4D5253-F439-4A2F-A311-08089E32A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94" y="784407"/>
            <a:ext cx="11738611" cy="4438043"/>
          </a:xfrm>
          <a:prstGeom prst="rect">
            <a:avLst/>
          </a:prstGeom>
        </p:spPr>
      </p:pic>
      <p:pic>
        <p:nvPicPr>
          <p:cNvPr id="5" name="Picture 4">
            <a:extLst>
              <a:ext uri="{FF2B5EF4-FFF2-40B4-BE49-F238E27FC236}">
                <a16:creationId xmlns:a16="http://schemas.microsoft.com/office/drawing/2014/main" id="{8D7E67B7-EFA1-4689-A9AF-BC2DA26056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306523990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30283"/>
            <a:ext cx="11738610" cy="6647974"/>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Most Installed category in Percentage Reviews (Categories Vs Reviews)</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b="0" i="0" u="none" strike="noStrike" baseline="0" dirty="0">
                <a:solidFill>
                  <a:srgbClr val="042D85"/>
                </a:solidFill>
                <a:latin typeface="Times New Roman" panose="02020603050405020304" pitchFamily="18" charset="0"/>
              </a:rPr>
              <a:t>Reviews have the power to gain customer trust, and they encourage people to interact with the company. Customer interaction ultimately leads to improved profits for businesses. Gaming and Communication these two categories has highest percentage of reviews 33.67% and 14.30% respectively.</a:t>
            </a:r>
          </a:p>
        </p:txBody>
      </p:sp>
      <p:pic>
        <p:nvPicPr>
          <p:cNvPr id="5" name="Picture 4">
            <a:extLst>
              <a:ext uri="{FF2B5EF4-FFF2-40B4-BE49-F238E27FC236}">
                <a16:creationId xmlns:a16="http://schemas.microsoft.com/office/drawing/2014/main" id="{4752FFA6-2E38-4645-8B36-14096A65E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83" y="846720"/>
            <a:ext cx="11569831" cy="4781082"/>
          </a:xfrm>
          <a:prstGeom prst="rect">
            <a:avLst/>
          </a:prstGeom>
        </p:spPr>
      </p:pic>
      <p:pic>
        <p:nvPicPr>
          <p:cNvPr id="6" name="Picture 5">
            <a:extLst>
              <a:ext uri="{FF2B5EF4-FFF2-40B4-BE49-F238E27FC236}">
                <a16:creationId xmlns:a16="http://schemas.microsoft.com/office/drawing/2014/main" id="{70465705-B307-4AF1-A76E-56C9D327F3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626032743"/>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95054"/>
            <a:ext cx="11738610" cy="6647974"/>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Content Rating Vs Installs</a:t>
            </a:r>
          </a:p>
          <a:p>
            <a:pPr algn="just">
              <a:lnSpc>
                <a:spcPct val="150000"/>
              </a:lnSpc>
            </a:pPr>
            <a:endParaRPr lang="en-US" sz="28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b="0" i="0" u="none" strike="noStrike" baseline="0" dirty="0">
                <a:solidFill>
                  <a:srgbClr val="042D85"/>
                </a:solidFill>
                <a:latin typeface="Times New Roman" panose="02020603050405020304" pitchFamily="18" charset="0"/>
              </a:rPr>
              <a:t>The applications which have a content rating for everyone are being installed most than other. </a:t>
            </a:r>
            <a:r>
              <a:rPr lang="en-US" sz="2400" b="0" i="0" dirty="0">
                <a:solidFill>
                  <a:srgbClr val="042D85"/>
                </a:solidFill>
                <a:effectLst/>
                <a:latin typeface="Times New Roman" panose="02020603050405020304" pitchFamily="18" charset="0"/>
                <a:cs typeface="Times New Roman" panose="02020603050405020304" pitchFamily="18" charset="0"/>
              </a:rPr>
              <a:t>Play Store place a greater level of importance on ratings and reviews than ever before. </a:t>
            </a:r>
            <a:r>
              <a:rPr lang="en-US" sz="2400" i="0" dirty="0">
                <a:solidFill>
                  <a:srgbClr val="042D85"/>
                </a:solidFill>
                <a:effectLst/>
                <a:latin typeface="Times New Roman" panose="02020603050405020304" pitchFamily="18" charset="0"/>
                <a:cs typeface="Times New Roman" panose="02020603050405020304" pitchFamily="18" charset="0"/>
              </a:rPr>
              <a:t>Apps with higher ratings and reviews rank high in search. </a:t>
            </a:r>
            <a:r>
              <a:rPr lang="en-US" sz="2400" b="0" i="0" dirty="0">
                <a:solidFill>
                  <a:srgbClr val="042D85"/>
                </a:solidFill>
                <a:effectLst/>
                <a:latin typeface="Times New Roman" panose="02020603050405020304" pitchFamily="18" charset="0"/>
                <a:cs typeface="Times New Roman" panose="02020603050405020304" pitchFamily="18" charset="0"/>
              </a:rPr>
              <a:t>If an app ranks high then there's a better chance of it being found and downloaded.</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3B028FC-0B20-4501-B44A-78C868E40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07" y="830345"/>
            <a:ext cx="11922583" cy="4264059"/>
          </a:xfrm>
          <a:prstGeom prst="rect">
            <a:avLst/>
          </a:prstGeom>
        </p:spPr>
      </p:pic>
      <p:pic>
        <p:nvPicPr>
          <p:cNvPr id="5" name="Picture 4">
            <a:extLst>
              <a:ext uri="{FF2B5EF4-FFF2-40B4-BE49-F238E27FC236}">
                <a16:creationId xmlns:a16="http://schemas.microsoft.com/office/drawing/2014/main" id="{BDE5616B-4F2A-44F2-A178-8B2D213193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710120622"/>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102944"/>
            <a:ext cx="11738610" cy="6740307"/>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Number of Applications in each Genres</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dirty="0">
              <a:ln w="0"/>
              <a:solidFill>
                <a:srgbClr val="042D85"/>
              </a:solidFill>
              <a:latin typeface="Times New Roman" panose="02020603050405020304" pitchFamily="18" charset="0"/>
              <a:cs typeface="Times New Roman" panose="02020603050405020304" pitchFamily="18" charset="0"/>
            </a:endParaRPr>
          </a:p>
          <a:p>
            <a:pPr algn="just"/>
            <a:r>
              <a:rPr lang="en-US" sz="2400" dirty="0">
                <a:ln w="0"/>
                <a:solidFill>
                  <a:srgbClr val="042D85"/>
                </a:solidFill>
                <a:latin typeface="Times New Roman" panose="02020603050405020304" pitchFamily="18" charset="0"/>
                <a:cs typeface="Times New Roman" panose="02020603050405020304" pitchFamily="18" charset="0"/>
              </a:rPr>
              <a:t>There are 10 different genres – Tools, Entertainment, Education, Business, Medical, Productivity, Personalization, Lifestyle, Communication and Sports. The above graph shows the number of applications in each genres.</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31DE3A2-3852-4CED-91BB-C698E52B9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95" y="1026771"/>
            <a:ext cx="11738611" cy="4389678"/>
          </a:xfrm>
          <a:prstGeom prst="rect">
            <a:avLst/>
          </a:prstGeom>
        </p:spPr>
      </p:pic>
      <p:pic>
        <p:nvPicPr>
          <p:cNvPr id="6" name="Picture 5">
            <a:extLst>
              <a:ext uri="{FF2B5EF4-FFF2-40B4-BE49-F238E27FC236}">
                <a16:creationId xmlns:a16="http://schemas.microsoft.com/office/drawing/2014/main" id="{84D3A160-A456-454E-9629-282E68621D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581613295"/>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36353"/>
            <a:ext cx="11738610" cy="6740307"/>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Reviews Vs Rating</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i="0" u="none" strike="noStrike" baseline="0" dirty="0">
              <a:solidFill>
                <a:srgbClr val="042D85"/>
              </a:solidFill>
              <a:latin typeface="Times New Roman" panose="02020603050405020304" pitchFamily="18" charset="0"/>
              <a:cs typeface="Times New Roman" panose="02020603050405020304" pitchFamily="18" charset="0"/>
            </a:endParaRPr>
          </a:p>
          <a:p>
            <a:pPr algn="just"/>
            <a:endParaRPr lang="en-US" sz="2400" i="0" u="none" strike="noStrike" baseline="0" dirty="0">
              <a:solidFill>
                <a:srgbClr val="042D85"/>
              </a:solidFill>
              <a:latin typeface="Times New Roman" panose="02020603050405020304" pitchFamily="18" charset="0"/>
              <a:cs typeface="Times New Roman" panose="02020603050405020304" pitchFamily="18" charset="0"/>
            </a:endParaRPr>
          </a:p>
          <a:p>
            <a:pPr algn="just"/>
            <a:r>
              <a:rPr lang="en-US" sz="2400" i="0" u="none" strike="noStrike" baseline="0" dirty="0">
                <a:solidFill>
                  <a:srgbClr val="042D85"/>
                </a:solidFill>
                <a:latin typeface="Times New Roman" panose="02020603050405020304" pitchFamily="18" charset="0"/>
                <a:cs typeface="Times New Roman" panose="02020603050405020304" pitchFamily="18" charset="0"/>
              </a:rPr>
              <a:t>B</a:t>
            </a:r>
            <a:r>
              <a:rPr lang="en-US" sz="2400" b="0" i="0" u="none" strike="noStrike" baseline="0" dirty="0">
                <a:solidFill>
                  <a:srgbClr val="042D85"/>
                </a:solidFill>
                <a:latin typeface="Times New Roman" panose="02020603050405020304" pitchFamily="18" charset="0"/>
                <a:cs typeface="Times New Roman" panose="02020603050405020304" pitchFamily="18" charset="0"/>
              </a:rPr>
              <a:t>y looking at above scatter plot with trendline we are able </a:t>
            </a:r>
            <a:r>
              <a:rPr lang="en-US" sz="2400" b="0" i="0" u="none" strike="noStrike" baseline="0" dirty="0" err="1">
                <a:solidFill>
                  <a:srgbClr val="042D85"/>
                </a:solidFill>
                <a:latin typeface="Times New Roman" panose="02020603050405020304" pitchFamily="18" charset="0"/>
                <a:cs typeface="Times New Roman" panose="02020603050405020304" pitchFamily="18" charset="0"/>
              </a:rPr>
              <a:t>toconclude</a:t>
            </a:r>
            <a:r>
              <a:rPr lang="en-US" sz="2400" b="0" i="0" u="none" strike="noStrike" baseline="0" dirty="0">
                <a:solidFill>
                  <a:srgbClr val="042D85"/>
                </a:solidFill>
                <a:latin typeface="Times New Roman" panose="02020603050405020304" pitchFamily="18" charset="0"/>
                <a:cs typeface="Times New Roman" panose="02020603050405020304" pitchFamily="18" charset="0"/>
              </a:rPr>
              <a:t> that lesser the reviews on applications lesser the rating as well.</a:t>
            </a:r>
            <a:endParaRPr lang="en-US" sz="32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4EB5DA3-DD8D-4B58-B325-EC0B795B8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94" y="780410"/>
            <a:ext cx="11738611" cy="5167903"/>
          </a:xfrm>
          <a:prstGeom prst="rect">
            <a:avLst/>
          </a:prstGeom>
        </p:spPr>
      </p:pic>
      <p:pic>
        <p:nvPicPr>
          <p:cNvPr id="5" name="Picture 4">
            <a:extLst>
              <a:ext uri="{FF2B5EF4-FFF2-40B4-BE49-F238E27FC236}">
                <a16:creationId xmlns:a16="http://schemas.microsoft.com/office/drawing/2014/main" id="{32EA542E-8E89-4C2F-ABE1-BFEB85DBB4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240238600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95053"/>
            <a:ext cx="11738610" cy="6777305"/>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App size distribution</a:t>
            </a:r>
            <a:endParaRPr lang="en-US" sz="1800" b="0" i="0" u="none" strike="noStrike" baseline="0" dirty="0">
              <a:solidFill>
                <a:srgbClr val="000000"/>
              </a:solidFill>
              <a:latin typeface="Times New Roman" panose="02020603050405020304" pitchFamily="18" charset="0"/>
            </a:endParaRPr>
          </a:p>
          <a:p>
            <a:pPr algn="just">
              <a:lnSpc>
                <a:spcPct val="150000"/>
              </a:lnSpc>
            </a:pPr>
            <a:r>
              <a:rPr lang="en-US" sz="2000" b="0" i="0" u="none" strike="noStrike" baseline="0" dirty="0">
                <a:solidFill>
                  <a:srgbClr val="042D85"/>
                </a:solidFill>
                <a:latin typeface="Times New Roman" panose="02020603050405020304" pitchFamily="18" charset="0"/>
              </a:rPr>
              <a:t>This histogram of apps size distribution tell us about the </a:t>
            </a:r>
          </a:p>
          <a:p>
            <a:pPr algn="just">
              <a:lnSpc>
                <a:spcPct val="150000"/>
              </a:lnSpc>
            </a:pPr>
            <a:r>
              <a:rPr lang="en-US" sz="2000" b="0" i="0" u="none" strike="noStrike" baseline="0" dirty="0">
                <a:solidFill>
                  <a:srgbClr val="042D85"/>
                </a:solidFill>
                <a:latin typeface="Times New Roman" panose="02020603050405020304" pitchFamily="18" charset="0"/>
              </a:rPr>
              <a:t>optimum size range most liked by the user. </a:t>
            </a:r>
          </a:p>
          <a:p>
            <a:pPr algn="just">
              <a:lnSpc>
                <a:spcPct val="150000"/>
              </a:lnSpc>
            </a:pPr>
            <a:r>
              <a:rPr lang="en-US" sz="2000" b="0" i="0" u="none" strike="noStrike" baseline="0" dirty="0">
                <a:solidFill>
                  <a:srgbClr val="042D85"/>
                </a:solidFill>
                <a:latin typeface="Times New Roman" panose="02020603050405020304" pitchFamily="18" charset="0"/>
              </a:rPr>
              <a:t>The size of your application has an impact on how fast </a:t>
            </a:r>
          </a:p>
          <a:p>
            <a:pPr algn="just">
              <a:lnSpc>
                <a:spcPct val="150000"/>
              </a:lnSpc>
            </a:pPr>
            <a:r>
              <a:rPr lang="en-US" sz="2000" b="0" i="0" u="none" strike="noStrike" baseline="0" dirty="0">
                <a:solidFill>
                  <a:srgbClr val="042D85"/>
                </a:solidFill>
                <a:latin typeface="Times New Roman" panose="02020603050405020304" pitchFamily="18" charset="0"/>
              </a:rPr>
              <a:t>your app loads, how much memory it uses, and how </a:t>
            </a:r>
          </a:p>
          <a:p>
            <a:pPr algn="just">
              <a:lnSpc>
                <a:spcPct val="150000"/>
              </a:lnSpc>
            </a:pPr>
            <a:r>
              <a:rPr lang="en-US" sz="2000" b="0" i="0" u="none" strike="noStrike" baseline="0" dirty="0">
                <a:solidFill>
                  <a:srgbClr val="042D85"/>
                </a:solidFill>
                <a:latin typeface="Times New Roman" panose="02020603050405020304" pitchFamily="18" charset="0"/>
              </a:rPr>
              <a:t>much power it consumes. </a:t>
            </a:r>
          </a:p>
          <a:p>
            <a:pPr algn="just">
              <a:lnSpc>
                <a:spcPct val="150000"/>
              </a:lnSpc>
            </a:pPr>
            <a:r>
              <a:rPr lang="en-US" sz="2000" b="0" i="0" u="none" strike="noStrike" baseline="0" dirty="0">
                <a:solidFill>
                  <a:srgbClr val="042D85"/>
                </a:solidFill>
                <a:latin typeface="Times New Roman" panose="02020603050405020304" pitchFamily="18" charset="0"/>
              </a:rPr>
              <a:t>By observing the above histogram with KDE</a:t>
            </a:r>
          </a:p>
          <a:p>
            <a:pPr algn="just">
              <a:lnSpc>
                <a:spcPct val="150000"/>
              </a:lnSpc>
            </a:pPr>
            <a:r>
              <a:rPr lang="en-US" sz="2000" b="0" i="0" u="none" strike="noStrike" baseline="0" dirty="0">
                <a:solidFill>
                  <a:srgbClr val="042D85"/>
                </a:solidFill>
                <a:latin typeface="Times New Roman" panose="02020603050405020304" pitchFamily="18" charset="0"/>
              </a:rPr>
              <a:t>(Kernel Density Estimation), KDE line for paid type </a:t>
            </a:r>
          </a:p>
          <a:p>
            <a:pPr algn="just">
              <a:lnSpc>
                <a:spcPct val="150000"/>
              </a:lnSpc>
            </a:pPr>
            <a:r>
              <a:rPr lang="en-US" sz="2000" b="0" i="0" u="none" strike="noStrike" baseline="0" dirty="0">
                <a:solidFill>
                  <a:srgbClr val="042D85"/>
                </a:solidFill>
                <a:latin typeface="Times New Roman" panose="02020603050405020304" pitchFamily="18" charset="0"/>
              </a:rPr>
              <a:t>applications represented in orange color whereas </a:t>
            </a:r>
          </a:p>
          <a:p>
            <a:pPr algn="just">
              <a:lnSpc>
                <a:spcPct val="150000"/>
              </a:lnSpc>
            </a:pPr>
            <a:r>
              <a:rPr lang="en-US" sz="2000" b="0" i="0" u="none" strike="noStrike" baseline="0" dirty="0">
                <a:solidFill>
                  <a:srgbClr val="042D85"/>
                </a:solidFill>
                <a:latin typeface="Times New Roman" panose="02020603050405020304" pitchFamily="18" charset="0"/>
              </a:rPr>
              <a:t>sky-blue colored KDE line for the </a:t>
            </a:r>
          </a:p>
          <a:p>
            <a:pPr algn="just">
              <a:lnSpc>
                <a:spcPct val="150000"/>
              </a:lnSpc>
            </a:pPr>
            <a:r>
              <a:rPr lang="en-US" sz="2000" b="0" i="0" u="none" strike="noStrike" baseline="0" dirty="0">
                <a:solidFill>
                  <a:srgbClr val="042D85"/>
                </a:solidFill>
                <a:latin typeface="Times New Roman" panose="02020603050405020304" pitchFamily="18" charset="0"/>
              </a:rPr>
              <a:t>free type applications. </a:t>
            </a:r>
          </a:p>
          <a:p>
            <a:pPr algn="just">
              <a:lnSpc>
                <a:spcPct val="150000"/>
              </a:lnSpc>
            </a:pPr>
            <a:r>
              <a:rPr lang="en-US" sz="2000" dirty="0">
                <a:solidFill>
                  <a:srgbClr val="042D85"/>
                </a:solidFill>
                <a:latin typeface="Times New Roman" panose="02020603050405020304" pitchFamily="18" charset="0"/>
              </a:rPr>
              <a:t>W</a:t>
            </a:r>
            <a:r>
              <a:rPr lang="en-US" sz="2000" b="0" i="0" u="none" strike="noStrike" baseline="0" dirty="0">
                <a:solidFill>
                  <a:srgbClr val="042D85"/>
                </a:solidFill>
                <a:latin typeface="Times New Roman" panose="02020603050405020304" pitchFamily="18" charset="0"/>
              </a:rPr>
              <a:t>e can draw a conclusion that there are maximum </a:t>
            </a:r>
          </a:p>
          <a:p>
            <a:pPr algn="just">
              <a:lnSpc>
                <a:spcPct val="150000"/>
              </a:lnSpc>
            </a:pPr>
            <a:r>
              <a:rPr lang="en-US" sz="2000" b="0" i="0" u="none" strike="noStrike" baseline="0" dirty="0">
                <a:solidFill>
                  <a:srgbClr val="042D85"/>
                </a:solidFill>
                <a:latin typeface="Times New Roman" panose="02020603050405020304" pitchFamily="18" charset="0"/>
              </a:rPr>
              <a:t>number of applications whose range of size is between </a:t>
            </a:r>
          </a:p>
          <a:p>
            <a:pPr algn="just">
              <a:lnSpc>
                <a:spcPct val="150000"/>
              </a:lnSpc>
            </a:pPr>
            <a:r>
              <a:rPr lang="en-US" sz="2000" b="0" i="0" u="none" strike="noStrike" baseline="0" dirty="0">
                <a:solidFill>
                  <a:srgbClr val="042D85"/>
                </a:solidFill>
                <a:latin typeface="Times New Roman" panose="02020603050405020304" pitchFamily="18" charset="0"/>
              </a:rPr>
              <a:t>0 to 25 or 30 MB.</a:t>
            </a: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3073719-2A6B-4E44-8F9F-DA07587B9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1242" y="704396"/>
            <a:ext cx="6394062" cy="5771817"/>
          </a:xfrm>
          <a:prstGeom prst="rect">
            <a:avLst/>
          </a:prstGeom>
        </p:spPr>
      </p:pic>
      <p:pic>
        <p:nvPicPr>
          <p:cNvPr id="6" name="Picture 5">
            <a:extLst>
              <a:ext uri="{FF2B5EF4-FFF2-40B4-BE49-F238E27FC236}">
                <a16:creationId xmlns:a16="http://schemas.microsoft.com/office/drawing/2014/main" id="{9AB7771E-AE6F-40C2-A47A-DB62382D3A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22163784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95054"/>
            <a:ext cx="11738610" cy="6858609"/>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Subjectivity Distribution</a:t>
            </a:r>
          </a:p>
          <a:p>
            <a:pPr algn="just">
              <a:lnSpc>
                <a:spcPct val="150000"/>
              </a:lnSpc>
            </a:pPr>
            <a:r>
              <a:rPr lang="en-US" sz="2400" b="0" i="0" u="none" strike="noStrike" baseline="0" dirty="0">
                <a:solidFill>
                  <a:srgbClr val="042D85"/>
                </a:solidFill>
                <a:latin typeface="Times New Roman" panose="02020603050405020304" pitchFamily="18" charset="0"/>
              </a:rPr>
              <a:t>Sentiment is the emotion, feeling, opinion, </a:t>
            </a:r>
          </a:p>
          <a:p>
            <a:pPr algn="just">
              <a:lnSpc>
                <a:spcPct val="150000"/>
              </a:lnSpc>
            </a:pPr>
            <a:r>
              <a:rPr lang="en-US" sz="2400" b="0" i="0" u="none" strike="noStrike" baseline="0" dirty="0">
                <a:solidFill>
                  <a:srgbClr val="042D85"/>
                </a:solidFill>
                <a:latin typeface="Times New Roman" panose="02020603050405020304" pitchFamily="18" charset="0"/>
              </a:rPr>
              <a:t>or views held or expressed by users</a:t>
            </a:r>
            <a:r>
              <a:rPr lang="en-US" sz="2400" dirty="0">
                <a:solidFill>
                  <a:srgbClr val="042D85"/>
                </a:solidFill>
                <a:latin typeface="Times New Roman" panose="02020603050405020304" pitchFamily="18" charset="0"/>
              </a:rPr>
              <a:t>.</a:t>
            </a:r>
            <a:r>
              <a:rPr lang="en-US" sz="2400" b="0" i="0" u="none" strike="noStrike" baseline="0" dirty="0">
                <a:solidFill>
                  <a:srgbClr val="042D85"/>
                </a:solidFill>
                <a:latin typeface="Times New Roman" panose="02020603050405020304" pitchFamily="18" charset="0"/>
              </a:rPr>
              <a:t> </a:t>
            </a:r>
          </a:p>
          <a:p>
            <a:pPr algn="just">
              <a:lnSpc>
                <a:spcPct val="150000"/>
              </a:lnSpc>
            </a:pPr>
            <a:r>
              <a:rPr lang="en-US" sz="2400" b="0" i="0" u="none" strike="noStrike" baseline="0" dirty="0">
                <a:solidFill>
                  <a:srgbClr val="042D85"/>
                </a:solidFill>
                <a:latin typeface="Times New Roman" panose="02020603050405020304" pitchFamily="18" charset="0"/>
              </a:rPr>
              <a:t>Sentiment subjectivity is float number value </a:t>
            </a:r>
          </a:p>
          <a:p>
            <a:pPr algn="just">
              <a:lnSpc>
                <a:spcPct val="150000"/>
              </a:lnSpc>
            </a:pPr>
            <a:r>
              <a:rPr lang="en-US" sz="2400" b="0" i="0" u="none" strike="noStrike" baseline="0" dirty="0">
                <a:solidFill>
                  <a:srgbClr val="042D85"/>
                </a:solidFill>
                <a:latin typeface="Times New Roman" panose="02020603050405020304" pitchFamily="18" charset="0"/>
              </a:rPr>
              <a:t>whose range lies in between 0 to 1, where </a:t>
            </a:r>
          </a:p>
          <a:p>
            <a:pPr algn="just">
              <a:lnSpc>
                <a:spcPct val="150000"/>
              </a:lnSpc>
            </a:pPr>
            <a:r>
              <a:rPr lang="en-US" sz="2400" dirty="0">
                <a:solidFill>
                  <a:srgbClr val="042D85"/>
                </a:solidFill>
                <a:latin typeface="Times New Roman" panose="02020603050405020304" pitchFamily="18" charset="0"/>
              </a:rPr>
              <a:t>0</a:t>
            </a:r>
            <a:r>
              <a:rPr lang="en-US" sz="2400" b="0" i="0" u="none" strike="noStrike" baseline="0" dirty="0">
                <a:solidFill>
                  <a:srgbClr val="042D85"/>
                </a:solidFill>
                <a:latin typeface="Times New Roman" panose="02020603050405020304" pitchFamily="18" charset="0"/>
              </a:rPr>
              <a:t> is very objective and 1 is very subjective. </a:t>
            </a:r>
          </a:p>
          <a:p>
            <a:pPr algn="just">
              <a:lnSpc>
                <a:spcPct val="150000"/>
              </a:lnSpc>
            </a:pPr>
            <a:r>
              <a:rPr lang="en-US" sz="2400" b="0" i="0" u="none" strike="noStrike" baseline="0" dirty="0">
                <a:solidFill>
                  <a:srgbClr val="042D85"/>
                </a:solidFill>
                <a:latin typeface="Times New Roman" panose="02020603050405020304" pitchFamily="18" charset="0"/>
              </a:rPr>
              <a:t>Sentiment subjectivity determines the </a:t>
            </a:r>
          </a:p>
          <a:p>
            <a:pPr algn="just">
              <a:lnSpc>
                <a:spcPct val="150000"/>
              </a:lnSpc>
            </a:pPr>
            <a:r>
              <a:rPr lang="en-US" sz="2400" b="0" i="0" u="none" strike="noStrike" baseline="0" dirty="0">
                <a:solidFill>
                  <a:srgbClr val="042D85"/>
                </a:solidFill>
                <a:latin typeface="Times New Roman" panose="02020603050405020304" pitchFamily="18" charset="0"/>
              </a:rPr>
              <a:t>judgement of review writer’s how happy, </a:t>
            </a:r>
          </a:p>
          <a:p>
            <a:pPr algn="just">
              <a:lnSpc>
                <a:spcPct val="150000"/>
              </a:lnSpc>
            </a:pPr>
            <a:r>
              <a:rPr lang="en-US" sz="2400" b="0" i="0" u="none" strike="noStrike" baseline="0" dirty="0">
                <a:solidFill>
                  <a:srgbClr val="042D85"/>
                </a:solidFill>
                <a:latin typeface="Times New Roman" panose="02020603050405020304" pitchFamily="18" charset="0"/>
              </a:rPr>
              <a:t>disappointed, frustrated they are with the </a:t>
            </a:r>
          </a:p>
          <a:p>
            <a:pPr algn="just">
              <a:lnSpc>
                <a:spcPct val="150000"/>
              </a:lnSpc>
            </a:pPr>
            <a:r>
              <a:rPr lang="en-US" sz="2400" b="0" i="0" u="none" strike="noStrike" baseline="0" dirty="0">
                <a:solidFill>
                  <a:srgbClr val="042D85"/>
                </a:solidFill>
                <a:latin typeface="Times New Roman" panose="02020603050405020304" pitchFamily="18" charset="0"/>
              </a:rPr>
              <a:t>service of the application. </a:t>
            </a:r>
            <a:endParaRPr lang="en-US" sz="2400" dirty="0">
              <a:solidFill>
                <a:srgbClr val="042D85"/>
              </a:solidFill>
              <a:latin typeface="Times New Roman" panose="02020603050405020304" pitchFamily="18" charset="0"/>
            </a:endParaRPr>
          </a:p>
          <a:p>
            <a:pPr algn="just">
              <a:lnSpc>
                <a:spcPct val="150000"/>
              </a:lnSpc>
            </a:pPr>
            <a:r>
              <a:rPr lang="en-US" sz="2400" b="0" i="0" u="none" strike="noStrike" baseline="0" dirty="0">
                <a:solidFill>
                  <a:srgbClr val="042D85"/>
                </a:solidFill>
                <a:latin typeface="Times New Roman" panose="02020603050405020304" pitchFamily="18" charset="0"/>
              </a:rPr>
              <a:t>For given google play store data, sentiment subjectivity range lies between 0.5 to 0.7 that’s positive one.</a:t>
            </a:r>
            <a:endParaRPr lang="en-US" sz="32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E73781F-F349-4134-B949-C87CB22FE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9522" y="886906"/>
            <a:ext cx="6503376" cy="4844591"/>
          </a:xfrm>
          <a:prstGeom prst="rect">
            <a:avLst/>
          </a:prstGeom>
        </p:spPr>
      </p:pic>
      <p:pic>
        <p:nvPicPr>
          <p:cNvPr id="5" name="Picture 4">
            <a:extLst>
              <a:ext uri="{FF2B5EF4-FFF2-40B4-BE49-F238E27FC236}">
                <a16:creationId xmlns:a16="http://schemas.microsoft.com/office/drawing/2014/main" id="{83DB7BDA-0314-4416-A0B5-9506658E53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284473202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76200"/>
            <a:ext cx="11738610" cy="6777305"/>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Distribution</a:t>
            </a:r>
          </a:p>
          <a:p>
            <a:pPr algn="just">
              <a:lnSpc>
                <a:spcPct val="150000"/>
              </a:lnSpc>
            </a:pPr>
            <a:r>
              <a:rPr lang="en-US" sz="2000" b="0" i="0" u="none" strike="noStrike" baseline="0" dirty="0">
                <a:solidFill>
                  <a:srgbClr val="042D85"/>
                </a:solidFill>
                <a:latin typeface="Times New Roman" panose="02020603050405020304" pitchFamily="18" charset="0"/>
              </a:rPr>
              <a:t>From the above pie chart, it can easily be understood </a:t>
            </a:r>
          </a:p>
          <a:p>
            <a:pPr algn="just">
              <a:lnSpc>
                <a:spcPct val="150000"/>
              </a:lnSpc>
            </a:pPr>
            <a:r>
              <a:rPr lang="en-US" sz="2000" b="0" i="0" u="none" strike="noStrike" baseline="0" dirty="0">
                <a:solidFill>
                  <a:srgbClr val="042D85"/>
                </a:solidFill>
                <a:latin typeface="Times New Roman" panose="02020603050405020304" pitchFamily="18" charset="0"/>
              </a:rPr>
              <a:t>that there is around 62 of user reviews sentiment is </a:t>
            </a:r>
          </a:p>
          <a:p>
            <a:pPr algn="just">
              <a:lnSpc>
                <a:spcPct val="150000"/>
              </a:lnSpc>
            </a:pPr>
            <a:r>
              <a:rPr lang="en-US" sz="2000" b="0" i="0" u="none" strike="noStrike" baseline="0" dirty="0">
                <a:solidFill>
                  <a:srgbClr val="042D85"/>
                </a:solidFill>
                <a:latin typeface="Times New Roman" panose="02020603050405020304" pitchFamily="18" charset="0"/>
              </a:rPr>
              <a:t>positive, around 27% of reviews sentiment is negative </a:t>
            </a:r>
          </a:p>
          <a:p>
            <a:pPr algn="just">
              <a:lnSpc>
                <a:spcPct val="150000"/>
              </a:lnSpc>
            </a:pPr>
            <a:r>
              <a:rPr lang="en-US" sz="2000" b="0" i="0" u="none" strike="noStrike" baseline="0" dirty="0">
                <a:solidFill>
                  <a:srgbClr val="042D85"/>
                </a:solidFill>
                <a:latin typeface="Times New Roman" panose="02020603050405020304" pitchFamily="18" charset="0"/>
              </a:rPr>
              <a:t>and the remaining around 11% of reviews sentiment </a:t>
            </a:r>
          </a:p>
          <a:p>
            <a:pPr algn="just">
              <a:lnSpc>
                <a:spcPct val="150000"/>
              </a:lnSpc>
            </a:pPr>
            <a:r>
              <a:rPr lang="en-US" sz="2000" b="0" i="0" u="none" strike="noStrike" baseline="0" dirty="0">
                <a:solidFill>
                  <a:srgbClr val="042D85"/>
                </a:solidFill>
                <a:latin typeface="Times New Roman" panose="02020603050405020304" pitchFamily="18" charset="0"/>
              </a:rPr>
              <a:t>is neutral. If some apps have a higher percentage of </a:t>
            </a:r>
          </a:p>
          <a:p>
            <a:pPr algn="just">
              <a:lnSpc>
                <a:spcPct val="150000"/>
              </a:lnSpc>
            </a:pPr>
            <a:r>
              <a:rPr lang="en-US" sz="2000" b="0" i="0" u="none" strike="noStrike" baseline="0" dirty="0">
                <a:solidFill>
                  <a:srgbClr val="042D85"/>
                </a:solidFill>
                <a:latin typeface="Times New Roman" panose="02020603050405020304" pitchFamily="18" charset="0"/>
              </a:rPr>
              <a:t>positive Reviews sentiments, then it is sure that the </a:t>
            </a:r>
          </a:p>
          <a:p>
            <a:pPr algn="just">
              <a:lnSpc>
                <a:spcPct val="150000"/>
              </a:lnSpc>
            </a:pPr>
            <a:r>
              <a:rPr lang="en-US" sz="2000" b="0" i="0" u="none" strike="noStrike" baseline="0" dirty="0">
                <a:solidFill>
                  <a:srgbClr val="042D85"/>
                </a:solidFill>
                <a:latin typeface="Times New Roman" panose="02020603050405020304" pitchFamily="18" charset="0"/>
              </a:rPr>
              <a:t>app is performing its intended work, and people are </a:t>
            </a:r>
          </a:p>
          <a:p>
            <a:pPr algn="just">
              <a:lnSpc>
                <a:spcPct val="150000"/>
              </a:lnSpc>
            </a:pPr>
            <a:r>
              <a:rPr lang="en-US" sz="2000" b="0" i="0" u="none" strike="noStrike" baseline="0" dirty="0">
                <a:solidFill>
                  <a:srgbClr val="042D85"/>
                </a:solidFill>
                <a:latin typeface="Times New Roman" panose="02020603050405020304" pitchFamily="18" charset="0"/>
              </a:rPr>
              <a:t>enjoying it, they may share the app with somebody </a:t>
            </a:r>
          </a:p>
          <a:p>
            <a:pPr algn="just">
              <a:lnSpc>
                <a:spcPct val="150000"/>
              </a:lnSpc>
            </a:pPr>
            <a:r>
              <a:rPr lang="en-US" sz="2000" b="0" i="0" u="none" strike="noStrike" baseline="0" dirty="0">
                <a:solidFill>
                  <a:srgbClr val="042D85"/>
                </a:solidFill>
                <a:latin typeface="Times New Roman" panose="02020603050405020304" pitchFamily="18" charset="0"/>
              </a:rPr>
              <a:t>thus increases the number of installations. So, need to </a:t>
            </a:r>
          </a:p>
          <a:p>
            <a:pPr algn="just">
              <a:lnSpc>
                <a:spcPct val="150000"/>
              </a:lnSpc>
            </a:pPr>
            <a:r>
              <a:rPr lang="en-US" sz="2000" b="0" i="0" u="none" strike="noStrike" baseline="0" dirty="0">
                <a:solidFill>
                  <a:srgbClr val="042D85"/>
                </a:solidFill>
                <a:latin typeface="Times New Roman" panose="02020603050405020304" pitchFamily="18" charset="0"/>
              </a:rPr>
              <a:t>keep an eye-tracking on the review sentiment it is what </a:t>
            </a:r>
          </a:p>
          <a:p>
            <a:pPr algn="just">
              <a:lnSpc>
                <a:spcPct val="150000"/>
              </a:lnSpc>
            </a:pPr>
            <a:r>
              <a:rPr lang="en-US" sz="2000" b="0" i="0" u="none" strike="noStrike" baseline="0" dirty="0">
                <a:solidFill>
                  <a:srgbClr val="042D85"/>
                </a:solidFill>
                <a:latin typeface="Times New Roman" panose="02020603050405020304" pitchFamily="18" charset="0"/>
              </a:rPr>
              <a:t>decides whether the app is going to feature on google </a:t>
            </a:r>
          </a:p>
          <a:p>
            <a:pPr algn="just">
              <a:lnSpc>
                <a:spcPct val="150000"/>
              </a:lnSpc>
            </a:pPr>
            <a:r>
              <a:rPr lang="en-US" sz="2000" b="0" i="0" u="none" strike="noStrike" baseline="0" dirty="0">
                <a:solidFill>
                  <a:srgbClr val="042D85"/>
                </a:solidFill>
                <a:latin typeface="Times New Roman" panose="02020603050405020304" pitchFamily="18" charset="0"/>
              </a:rPr>
              <a:t>play store. By featuring I mean visibility of apps when someone searches for a category. If the app is not visible in the top 10 or 12 apps range then there are fewer chances of the app being installed.</a:t>
            </a: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019F6FD-89EC-4BD5-9BD0-C48A5D2494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3F55E097-F625-4124-B2F2-C4F4D3F8E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325" y="591276"/>
            <a:ext cx="6165573" cy="5196782"/>
          </a:xfrm>
          <a:prstGeom prst="rect">
            <a:avLst/>
          </a:prstGeom>
        </p:spPr>
      </p:pic>
    </p:spTree>
    <p:extLst>
      <p:ext uri="{BB962C8B-B14F-4D97-AF65-F5344CB8AC3E}">
        <p14:creationId xmlns:p14="http://schemas.microsoft.com/office/powerpoint/2010/main" val="1175369890"/>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49483"/>
            <a:ext cx="11738610" cy="6555641"/>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Polarity Distribution</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b="0" i="0" u="none" strike="noStrike" baseline="0" dirty="0">
                <a:solidFill>
                  <a:srgbClr val="042D85"/>
                </a:solidFill>
                <a:latin typeface="Times New Roman" panose="02020603050405020304" pitchFamily="18" charset="0"/>
              </a:rPr>
              <a:t>Sentiment polarity is a float value ranging from negative one to positive one. i.e., range (-1, 1), (</a:t>
            </a:r>
            <a:r>
              <a:rPr lang="en-US" sz="2400" b="0" i="0" u="none" strike="noStrike" baseline="0" dirty="0" err="1">
                <a:solidFill>
                  <a:srgbClr val="042D85"/>
                </a:solidFill>
                <a:latin typeface="Times New Roman" panose="02020603050405020304" pitchFamily="18" charset="0"/>
              </a:rPr>
              <a:t>dtype</a:t>
            </a:r>
            <a:r>
              <a:rPr lang="en-US" sz="2400" b="0" i="0" u="none" strike="noStrike" baseline="0" dirty="0">
                <a:solidFill>
                  <a:srgbClr val="042D85"/>
                </a:solidFill>
                <a:latin typeface="Times New Roman" panose="02020603050405020304" pitchFamily="18" charset="0"/>
              </a:rPr>
              <a:t> = float) where -1 means negative statement 1 means positive statement.</a:t>
            </a:r>
            <a:endParaRPr lang="en-US" sz="32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42E7E02-BC7F-4F49-811C-8EB5BC485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071" y="915186"/>
            <a:ext cx="8811855" cy="4778604"/>
          </a:xfrm>
          <a:prstGeom prst="rect">
            <a:avLst/>
          </a:prstGeom>
        </p:spPr>
      </p:pic>
      <p:pic>
        <p:nvPicPr>
          <p:cNvPr id="5" name="Picture 4">
            <a:extLst>
              <a:ext uri="{FF2B5EF4-FFF2-40B4-BE49-F238E27FC236}">
                <a16:creationId xmlns:a16="http://schemas.microsoft.com/office/drawing/2014/main" id="{7DB2DF67-A874-4B7F-82DB-83D0EBED02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416634412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31386"/>
            <a:ext cx="11738610" cy="6520055"/>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Actual number of reviews for each kind of sentiment</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Reviews and Sentiment of users in each category</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BD0292A-23E5-4CDF-98A0-BA285480E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5990" y="3429000"/>
            <a:ext cx="4700015" cy="3026005"/>
          </a:xfrm>
          <a:prstGeom prst="rect">
            <a:avLst/>
          </a:prstGeom>
        </p:spPr>
      </p:pic>
      <p:graphicFrame>
        <p:nvGraphicFramePr>
          <p:cNvPr id="7" name="Table 7">
            <a:extLst>
              <a:ext uri="{FF2B5EF4-FFF2-40B4-BE49-F238E27FC236}">
                <a16:creationId xmlns:a16="http://schemas.microsoft.com/office/drawing/2014/main" id="{705C0A48-3F94-4D0B-BCDC-7318F06637A9}"/>
              </a:ext>
            </a:extLst>
          </p:cNvPr>
          <p:cNvGraphicFramePr>
            <a:graphicFrameLocks noGrp="1"/>
          </p:cNvGraphicFramePr>
          <p:nvPr>
            <p:extLst>
              <p:ext uri="{D42A27DB-BD31-4B8C-83A1-F6EECF244321}">
                <p14:modId xmlns:p14="http://schemas.microsoft.com/office/powerpoint/2010/main" val="2534575039"/>
              </p:ext>
            </p:extLst>
          </p:nvPr>
        </p:nvGraphicFramePr>
        <p:xfrm>
          <a:off x="2031998" y="1064640"/>
          <a:ext cx="8128000" cy="1584960"/>
        </p:xfrm>
        <a:graphic>
          <a:graphicData uri="http://schemas.openxmlformats.org/drawingml/2006/table">
            <a:tbl>
              <a:tblPr firstRow="1" bandRow="1">
                <a:tableStyleId>{BC89EF96-8CEA-46FF-86C4-4CE0E7609802}</a:tableStyleId>
              </a:tblPr>
              <a:tblGrid>
                <a:gridCol w="4064000">
                  <a:extLst>
                    <a:ext uri="{9D8B030D-6E8A-4147-A177-3AD203B41FA5}">
                      <a16:colId xmlns:a16="http://schemas.microsoft.com/office/drawing/2014/main" val="3812213128"/>
                    </a:ext>
                  </a:extLst>
                </a:gridCol>
                <a:gridCol w="4064000">
                  <a:extLst>
                    <a:ext uri="{9D8B030D-6E8A-4147-A177-3AD203B41FA5}">
                      <a16:colId xmlns:a16="http://schemas.microsoft.com/office/drawing/2014/main" val="2715187133"/>
                    </a:ext>
                  </a:extLst>
                </a:gridCol>
              </a:tblGrid>
              <a:tr h="370840">
                <a:tc>
                  <a:txBody>
                    <a:bodyPr/>
                    <a:lstStyle/>
                    <a:p>
                      <a:pPr algn="ctr"/>
                      <a:r>
                        <a:rPr lang="en-IN" sz="2000" b="1" i="1" u="none" dirty="0">
                          <a:solidFill>
                            <a:srgbClr val="042D85"/>
                          </a:solidFill>
                          <a:latin typeface="Times New Roman" panose="02020603050405020304" pitchFamily="18" charset="0"/>
                          <a:cs typeface="Times New Roman" panose="02020603050405020304" pitchFamily="18" charset="0"/>
                        </a:rPr>
                        <a:t>Sentiment</a:t>
                      </a:r>
                    </a:p>
                  </a:txBody>
                  <a:tcPr anchor="ctr"/>
                </a:tc>
                <a:tc>
                  <a:txBody>
                    <a:bodyPr/>
                    <a:lstStyle/>
                    <a:p>
                      <a:pPr algn="ctr"/>
                      <a:r>
                        <a:rPr lang="en-IN" sz="2000" b="1" i="1" u="none" dirty="0">
                          <a:solidFill>
                            <a:srgbClr val="042D85"/>
                          </a:solidFill>
                          <a:latin typeface="Times New Roman" panose="02020603050405020304" pitchFamily="18" charset="0"/>
                          <a:cs typeface="Times New Roman" panose="02020603050405020304" pitchFamily="18" charset="0"/>
                        </a:rPr>
                        <a:t>Sentiment Polarity</a:t>
                      </a:r>
                    </a:p>
                  </a:txBody>
                  <a:tcPr anchor="ctr"/>
                </a:tc>
                <a:extLst>
                  <a:ext uri="{0D108BD9-81ED-4DB2-BD59-A6C34878D82A}">
                    <a16:rowId xmlns:a16="http://schemas.microsoft.com/office/drawing/2014/main" val="1275441580"/>
                  </a:ext>
                </a:extLst>
              </a:tr>
              <a:tr h="370840">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Negative</a:t>
                      </a:r>
                    </a:p>
                  </a:txBody>
                  <a:tcPr anchor="ctr"/>
                </a:tc>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10108</a:t>
                      </a:r>
                    </a:p>
                  </a:txBody>
                  <a:tcPr anchor="ctr"/>
                </a:tc>
                <a:extLst>
                  <a:ext uri="{0D108BD9-81ED-4DB2-BD59-A6C34878D82A}">
                    <a16:rowId xmlns:a16="http://schemas.microsoft.com/office/drawing/2014/main" val="2163828318"/>
                  </a:ext>
                </a:extLst>
              </a:tr>
              <a:tr h="370840">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Neutral</a:t>
                      </a:r>
                    </a:p>
                  </a:txBody>
                  <a:tcPr anchor="ctr"/>
                </a:tc>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4089</a:t>
                      </a:r>
                    </a:p>
                  </a:txBody>
                  <a:tcPr anchor="ctr"/>
                </a:tc>
                <a:extLst>
                  <a:ext uri="{0D108BD9-81ED-4DB2-BD59-A6C34878D82A}">
                    <a16:rowId xmlns:a16="http://schemas.microsoft.com/office/drawing/2014/main" val="2267161325"/>
                  </a:ext>
                </a:extLst>
              </a:tr>
              <a:tr h="370840">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Positive</a:t>
                      </a:r>
                    </a:p>
                  </a:txBody>
                  <a:tcPr anchor="ctr"/>
                </a:tc>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23642</a:t>
                      </a:r>
                    </a:p>
                  </a:txBody>
                  <a:tcPr anchor="ctr"/>
                </a:tc>
                <a:extLst>
                  <a:ext uri="{0D108BD9-81ED-4DB2-BD59-A6C34878D82A}">
                    <a16:rowId xmlns:a16="http://schemas.microsoft.com/office/drawing/2014/main" val="160390084"/>
                  </a:ext>
                </a:extLst>
              </a:tr>
            </a:tbl>
          </a:graphicData>
        </a:graphic>
      </p:graphicFrame>
      <p:pic>
        <p:nvPicPr>
          <p:cNvPr id="6" name="Picture 5">
            <a:extLst>
              <a:ext uri="{FF2B5EF4-FFF2-40B4-BE49-F238E27FC236}">
                <a16:creationId xmlns:a16="http://schemas.microsoft.com/office/drawing/2014/main" id="{9F895539-2DEB-4DED-B643-300D8E19B2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889938022"/>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15452"/>
            <a:ext cx="11738610" cy="6060633"/>
          </a:xfrm>
          <a:prstGeom prst="rect">
            <a:avLst/>
          </a:prstGeom>
          <a:noFill/>
        </p:spPr>
        <p:txBody>
          <a:bodyPr wrap="square" lIns="91440" tIns="45720" rIns="91440" bIns="45720">
            <a:spAutoFit/>
          </a:bodyPr>
          <a:lstStyle/>
          <a:p>
            <a:pPr>
              <a:lnSpc>
                <a:spcPct val="150000"/>
              </a:lnSpc>
            </a:pPr>
            <a:r>
              <a:rPr lang="en-US" sz="28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POINTS FOR DISCUSSION</a:t>
            </a:r>
            <a:endPar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 &amp; Objective</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Summary</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Load the Data and Create Data Frame</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Univariate Analysis</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Skewness of Data</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Bivariate Analysis</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Correlation of Data</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Most installed category</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Content Rating vs Installs</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Review vs Rating</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App Size Distribution</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Subjectivity Distribution</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Distribution</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Polarity Distribution</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Category vs Review vs Sentiment</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p:txBody>
      </p:sp>
      <p:pic>
        <p:nvPicPr>
          <p:cNvPr id="5" name="Picture 4">
            <a:extLst>
              <a:ext uri="{FF2B5EF4-FFF2-40B4-BE49-F238E27FC236}">
                <a16:creationId xmlns:a16="http://schemas.microsoft.com/office/drawing/2014/main" id="{7C42A4AF-A42B-4D35-A7D7-6DDE55938E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6801862"/>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Category Vs Review Vs Sentiment</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a:p>
            <a:pPr algn="just"/>
            <a:r>
              <a:rPr lang="en-US" sz="2000" b="0" i="0" u="none" strike="noStrike" baseline="0" dirty="0">
                <a:solidFill>
                  <a:srgbClr val="042D85"/>
                </a:solidFill>
                <a:latin typeface="Times New Roman" panose="02020603050405020304" pitchFamily="18" charset="0"/>
                <a:cs typeface="Times New Roman" panose="02020603050405020304" pitchFamily="18" charset="0"/>
              </a:rPr>
              <a:t>We always treat neutral reviews as insignificant, but it is not the case always,  Neutral reviews are never neutral. A neutral review affects both negative and positive reviews and can also reinforce both. Statistically, neutral reviews are a good thing because without them, positive reviews will be overestimated, and negative ones will be underestimated. Neutrals give consumers a better understanding of a brand or a business.</a:t>
            </a: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8759B56-AB90-4665-859E-EF4A30556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421" y="858626"/>
            <a:ext cx="11615158" cy="4693762"/>
          </a:xfrm>
          <a:prstGeom prst="rect">
            <a:avLst/>
          </a:prstGeom>
        </p:spPr>
      </p:pic>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498874192"/>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101864"/>
            <a:ext cx="11738610" cy="6709529"/>
          </a:xfrm>
          <a:prstGeom prst="rect">
            <a:avLst/>
          </a:prstGeom>
          <a:noFill/>
        </p:spPr>
        <p:txBody>
          <a:bodyPr wrap="square" lIns="91440" tIns="45720" rIns="91440" bIns="45720">
            <a:spAutoFit/>
          </a:bodyPr>
          <a:lstStyle/>
          <a:p>
            <a:r>
              <a:rPr lang="en-US" sz="40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endParaRPr lang="en-US" sz="32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b="0" i="0" u="none" strike="noStrike" baseline="0" dirty="0">
                <a:solidFill>
                  <a:srgbClr val="042D85"/>
                </a:solidFill>
                <a:latin typeface="Times New Roman" panose="02020603050405020304" pitchFamily="18" charset="0"/>
              </a:rPr>
              <a:t>As per our EDA, an ideal application on the google play store should obey the following properties/characteristics:</a:t>
            </a:r>
          </a:p>
          <a:p>
            <a:endParaRPr lang="en-US" sz="1800" b="0" i="0" u="none" strike="noStrike" baseline="0" dirty="0">
              <a:solidFill>
                <a:srgbClr val="042D85"/>
              </a:solidFill>
              <a:latin typeface="Times New Roman" panose="02020603050405020304" pitchFamily="18" charset="0"/>
            </a:endParaRPr>
          </a:p>
          <a:p>
            <a:pPr marL="457200" indent="-457200" algn="just">
              <a:buAutoNum type="arabicPeriod"/>
            </a:pPr>
            <a:r>
              <a:rPr lang="en-US" sz="2000" b="1" i="0" dirty="0">
                <a:solidFill>
                  <a:srgbClr val="042D85"/>
                </a:solidFill>
                <a:effectLst/>
                <a:latin typeface="Times New Roman" panose="02020603050405020304" pitchFamily="18" charset="0"/>
                <a:cs typeface="Times New Roman" panose="02020603050405020304" pitchFamily="18" charset="0"/>
              </a:rPr>
              <a:t>Reviews vs install</a:t>
            </a:r>
            <a:r>
              <a:rPr lang="en-US" sz="2000" b="0" i="0" dirty="0">
                <a:solidFill>
                  <a:srgbClr val="042D85"/>
                </a:solidFill>
                <a:effectLst/>
                <a:latin typeface="Times New Roman" panose="02020603050405020304" pitchFamily="18" charset="0"/>
                <a:cs typeface="Times New Roman" panose="02020603050405020304" pitchFamily="18" charset="0"/>
              </a:rPr>
              <a:t>: We have experienced from the seaborn heatmap that reviews on the google play store are highly correlated with the rate of installation. Reviews are given by users as per their experience with the application. So reviews on the application should be examined properly to get to know the performance of the application, whether it is catering to the need of users, From review, we will get an idea on which aspect to work on.</a:t>
            </a:r>
          </a:p>
          <a:p>
            <a:pPr marL="457200" indent="-457200" algn="just">
              <a:buAutoNum type="arabicPeriod"/>
            </a:pPr>
            <a:endParaRPr lang="en-US" sz="800" b="0" i="0" dirty="0">
              <a:solidFill>
                <a:srgbClr val="042D85"/>
              </a:solidFill>
              <a:effectLst/>
              <a:latin typeface="Times New Roman" panose="02020603050405020304" pitchFamily="18" charset="0"/>
              <a:cs typeface="Times New Roman" panose="02020603050405020304" pitchFamily="18" charset="0"/>
            </a:endParaRPr>
          </a:p>
          <a:p>
            <a:pPr marL="457200" indent="-457200" algn="just">
              <a:buAutoNum type="arabicPeriod"/>
            </a:pPr>
            <a:r>
              <a:rPr lang="en-US" sz="2000" b="0" i="0" dirty="0">
                <a:solidFill>
                  <a:srgbClr val="042D85"/>
                </a:solidFill>
                <a:effectLst/>
                <a:latin typeface="Times New Roman" panose="02020603050405020304" pitchFamily="18" charset="0"/>
                <a:cs typeface="Times New Roman" panose="02020603050405020304" pitchFamily="18" charset="0"/>
              </a:rPr>
              <a:t>Family Category has the most number of applications available on the google play store, and very few apps are available for the category beauty and parenting. We can see the people does not relay on apps for parenting and beauty. And for the comics the category is very saturated.</a:t>
            </a:r>
          </a:p>
          <a:p>
            <a:pPr marL="457200" indent="-457200" algn="just">
              <a:buAutoNum type="arabicPeriod"/>
            </a:pPr>
            <a:endParaRPr lang="en-US" sz="800" b="0" i="0" dirty="0">
              <a:solidFill>
                <a:srgbClr val="042D85"/>
              </a:solidFill>
              <a:effectLst/>
              <a:latin typeface="Times New Roman" panose="02020603050405020304" pitchFamily="18" charset="0"/>
              <a:cs typeface="Times New Roman" panose="02020603050405020304" pitchFamily="18" charset="0"/>
            </a:endParaRPr>
          </a:p>
          <a:p>
            <a:pPr marL="457200" indent="-457200" algn="just">
              <a:buAutoNum type="arabicPeriod"/>
            </a:pPr>
            <a:r>
              <a:rPr lang="en-US" sz="2000" b="0" i="0" dirty="0">
                <a:solidFill>
                  <a:srgbClr val="042D85"/>
                </a:solidFill>
                <a:effectLst/>
                <a:latin typeface="Times New Roman" panose="02020603050405020304" pitchFamily="18" charset="0"/>
                <a:cs typeface="Times New Roman" panose="02020603050405020304" pitchFamily="18" charset="0"/>
              </a:rPr>
              <a:t>Game category has the highest percentage of installs that is 20.93% around 21% and second highest is communication have 19.48% percentage installs. So people's are more likely to connect with the people by using apps. And for entertainment purpose they are relaying on game as well.</a:t>
            </a:r>
          </a:p>
          <a:p>
            <a:pPr marL="457200" indent="-457200" algn="just">
              <a:buAutoNum type="arabicPeriod"/>
            </a:pPr>
            <a:endParaRPr lang="en-US" sz="800" b="0" i="0" dirty="0">
              <a:solidFill>
                <a:srgbClr val="042D85"/>
              </a:solidFill>
              <a:effectLst/>
              <a:latin typeface="Times New Roman" panose="02020603050405020304" pitchFamily="18" charset="0"/>
              <a:cs typeface="Times New Roman" panose="02020603050405020304" pitchFamily="18" charset="0"/>
            </a:endParaRPr>
          </a:p>
          <a:p>
            <a:pPr marL="457200" indent="-457200" algn="just">
              <a:buAutoNum type="arabicPeriod"/>
            </a:pPr>
            <a:r>
              <a:rPr lang="en-US" sz="2000" b="0" i="0" dirty="0">
                <a:solidFill>
                  <a:srgbClr val="042D85"/>
                </a:solidFill>
                <a:effectLst/>
                <a:latin typeface="Times New Roman" panose="02020603050405020304" pitchFamily="18" charset="0"/>
                <a:cs typeface="Times New Roman" panose="02020603050405020304" pitchFamily="18" charset="0"/>
              </a:rPr>
              <a:t>Most space consuming category bar plot gives us the idea that which category has the most variety of applications available, and which has low. The category which consumes high space inside the google play store, it means it has more number of applications than other categories. So we have to take a </a:t>
            </a:r>
            <a:r>
              <a:rPr lang="en-US" sz="2000" b="0" i="0" dirty="0" err="1">
                <a:solidFill>
                  <a:srgbClr val="042D85"/>
                </a:solidFill>
                <a:effectLst/>
                <a:latin typeface="Times New Roman" panose="02020603050405020304" pitchFamily="18" charset="0"/>
                <a:cs typeface="Times New Roman" panose="02020603050405020304" pitchFamily="18" charset="0"/>
              </a:rPr>
              <a:t>signficant</a:t>
            </a:r>
            <a:r>
              <a:rPr lang="en-US" sz="2000" b="0" i="0" dirty="0">
                <a:solidFill>
                  <a:srgbClr val="042D85"/>
                </a:solidFill>
                <a:effectLst/>
                <a:latin typeface="Times New Roman" panose="02020603050405020304" pitchFamily="18" charset="0"/>
                <a:cs typeface="Times New Roman" panose="02020603050405020304" pitchFamily="18" charset="0"/>
              </a:rPr>
              <a:t> decision to decide category for our future applications.</a:t>
            </a:r>
          </a:p>
        </p:txBody>
      </p:sp>
      <p:pic>
        <p:nvPicPr>
          <p:cNvPr id="4" name="Picture 3">
            <a:extLst>
              <a:ext uri="{FF2B5EF4-FFF2-40B4-BE49-F238E27FC236}">
                <a16:creationId xmlns:a16="http://schemas.microsoft.com/office/drawing/2014/main" id="{12C958CA-3C2F-4E75-A888-ABBCDE2702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2418360185"/>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892" y="215139"/>
            <a:ext cx="6476215" cy="6735498"/>
          </a:xfrm>
          <a:prstGeom prst="rect">
            <a:avLst/>
          </a:prstGeom>
          <a:noFill/>
        </p:spPr>
        <p:txBody>
          <a:bodyPr wrap="square" lIns="91440" tIns="45720" rIns="91440" bIns="45720">
            <a:spAutoFit/>
          </a:bodyPr>
          <a:lstStyle/>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4400" b="1" i="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p>
          <a:p>
            <a:pPr algn="ct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3AF5B2B-6397-4F64-8521-2F1F345A0F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5" name="Picture 4">
            <a:extLst>
              <a:ext uri="{FF2B5EF4-FFF2-40B4-BE49-F238E27FC236}">
                <a16:creationId xmlns:a16="http://schemas.microsoft.com/office/drawing/2014/main" id="{510979E5-FD90-47F0-8115-C626C9C3DAB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780888" y="3429000"/>
            <a:ext cx="682396" cy="652806"/>
          </a:xfrm>
          <a:prstGeom prst="rect">
            <a:avLst/>
          </a:prstGeom>
        </p:spPr>
      </p:pic>
    </p:spTree>
    <p:extLst>
      <p:ext uri="{BB962C8B-B14F-4D97-AF65-F5344CB8AC3E}">
        <p14:creationId xmlns:p14="http://schemas.microsoft.com/office/powerpoint/2010/main" val="2630973154"/>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05304"/>
            <a:ext cx="11738610" cy="6263253"/>
          </a:xfrm>
          <a:prstGeom prst="rect">
            <a:avLst/>
          </a:prstGeom>
          <a:noFill/>
        </p:spPr>
        <p:txBody>
          <a:bodyPr wrap="square" lIns="91440" tIns="45720" rIns="91440" bIns="45720">
            <a:spAutoFit/>
          </a:bodyPr>
          <a:lstStyle/>
          <a:p>
            <a:r>
              <a:rPr lang="en-US" sz="36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 &amp; Objective</a:t>
            </a:r>
            <a:endParaRPr lang="en-US" sz="44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b="1" i="0" dirty="0">
                <a:solidFill>
                  <a:srgbClr val="042D85"/>
                </a:solidFill>
                <a:effectLst/>
                <a:latin typeface="Times New Roman" panose="02020603050405020304" pitchFamily="18" charset="0"/>
                <a:cs typeface="Times New Roman" panose="02020603050405020304" pitchFamily="18" charset="0"/>
              </a:rPr>
              <a:t>The Play Store apps data has enormous potential to drive app-making businesses to success. Actionable insights can be drawn for developers to work on and capture the Android market.</a:t>
            </a:r>
            <a:endParaRPr lang="en-US" sz="2000" b="0" i="0" dirty="0">
              <a:solidFill>
                <a:srgbClr val="042D85"/>
              </a:solidFill>
              <a:effectLst/>
              <a:latin typeface="Times New Roman" panose="02020603050405020304" pitchFamily="18" charset="0"/>
              <a:cs typeface="Times New Roman" panose="02020603050405020304" pitchFamily="18" charset="0"/>
            </a:endParaRPr>
          </a:p>
          <a:p>
            <a:pPr algn="just"/>
            <a:r>
              <a:rPr lang="en-US" sz="2000" b="1" i="0" dirty="0">
                <a:solidFill>
                  <a:srgbClr val="042D85"/>
                </a:solidFill>
                <a:effectLst/>
                <a:latin typeface="Times New Roman" panose="02020603050405020304" pitchFamily="18" charset="0"/>
                <a:cs typeface="Times New Roman" panose="02020603050405020304" pitchFamily="18" charset="0"/>
              </a:rPr>
              <a:t>Each app (row) has values </a:t>
            </a:r>
            <a:r>
              <a:rPr lang="en-US" sz="2000" b="1" i="0">
                <a:solidFill>
                  <a:srgbClr val="042D85"/>
                </a:solidFill>
                <a:effectLst/>
                <a:latin typeface="Times New Roman" panose="02020603050405020304" pitchFamily="18" charset="0"/>
                <a:cs typeface="Times New Roman" panose="02020603050405020304" pitchFamily="18" charset="0"/>
              </a:rPr>
              <a:t>for category</a:t>
            </a:r>
            <a:r>
              <a:rPr lang="en-US" sz="2000" b="1" i="0" dirty="0">
                <a:solidFill>
                  <a:srgbClr val="042D85"/>
                </a:solidFill>
                <a:effectLst/>
                <a:latin typeface="Times New Roman" panose="02020603050405020304" pitchFamily="18" charset="0"/>
                <a:cs typeface="Times New Roman" panose="02020603050405020304" pitchFamily="18" charset="0"/>
              </a:rPr>
              <a:t>, rating, size, and more. Another dataset contains customer reviews of the android apps.</a:t>
            </a:r>
            <a:endParaRPr lang="en-US" sz="2000" b="0" i="0" dirty="0">
              <a:solidFill>
                <a:srgbClr val="042D85"/>
              </a:solidFill>
              <a:effectLst/>
              <a:latin typeface="Times New Roman" panose="02020603050405020304" pitchFamily="18" charset="0"/>
              <a:cs typeface="Times New Roman" panose="02020603050405020304" pitchFamily="18" charset="0"/>
            </a:endParaRPr>
          </a:p>
          <a:p>
            <a:pPr algn="just"/>
            <a:endParaRPr lang="en-US" sz="1200" b="1" i="0" dirty="0">
              <a:solidFill>
                <a:srgbClr val="042D85"/>
              </a:solidFill>
              <a:effectLst/>
              <a:latin typeface="Times New Roman" panose="02020603050405020304" pitchFamily="18" charset="0"/>
              <a:cs typeface="Times New Roman" panose="02020603050405020304" pitchFamily="18" charset="0"/>
            </a:endParaRPr>
          </a:p>
          <a:p>
            <a:pPr algn="just"/>
            <a:r>
              <a:rPr lang="en-US" sz="2000" b="1" dirty="0">
                <a:solidFill>
                  <a:srgbClr val="042D85"/>
                </a:solidFill>
                <a:latin typeface="Times New Roman" panose="02020603050405020304" pitchFamily="18" charset="0"/>
                <a:cs typeface="Times New Roman" panose="02020603050405020304" pitchFamily="18" charset="0"/>
              </a:rPr>
              <a:t>Here we are e</a:t>
            </a:r>
            <a:r>
              <a:rPr lang="en-US" sz="2000" b="1" i="0" dirty="0">
                <a:solidFill>
                  <a:srgbClr val="042D85"/>
                </a:solidFill>
                <a:effectLst/>
                <a:latin typeface="Times New Roman" panose="02020603050405020304" pitchFamily="18" charset="0"/>
                <a:cs typeface="Times New Roman" panose="02020603050405020304" pitchFamily="18" charset="0"/>
              </a:rPr>
              <a:t>xploring and analyzing the data to discover key factors responsible for app engagement and success.</a:t>
            </a:r>
          </a:p>
          <a:p>
            <a:pPr algn="just"/>
            <a:endParaRPr lang="en-US" sz="1100" b="0" i="0" dirty="0">
              <a:solidFill>
                <a:srgbClr val="042D85"/>
              </a:solidFill>
              <a:effectLst/>
              <a:latin typeface="Times New Roman" panose="02020603050405020304" pitchFamily="18" charset="0"/>
              <a:cs typeface="Times New Roman" panose="02020603050405020304" pitchFamily="18" charset="0"/>
            </a:endParaRPr>
          </a:p>
          <a:p>
            <a:pPr algn="just"/>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We </a:t>
            </a:r>
            <a:r>
              <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have</a:t>
            </a: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used the following Libraries :</a:t>
            </a:r>
          </a:p>
          <a:p>
            <a:pPr marL="800100" lvl="1" indent="-342900" algn="just">
              <a:buFont typeface="Arial" panose="020B0604020202020204" pitchFamily="34" charset="0"/>
              <a:buChar char="•"/>
            </a:pP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Pandas</a:t>
            </a:r>
          </a:p>
          <a:p>
            <a:pPr marL="800100" lvl="1" indent="-342900" algn="just">
              <a:buFont typeface="Arial" panose="020B0604020202020204" pitchFamily="34" charset="0"/>
              <a:buChar char="•"/>
            </a:pPr>
            <a:r>
              <a:rPr lang="en-US" sz="2000" b="1" dirty="0" err="1">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Numpy</a:t>
            </a: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Matplotlib</a:t>
            </a:r>
          </a:p>
          <a:p>
            <a:pPr marL="800100" lvl="1" indent="-342900" algn="just">
              <a:buFont typeface="Arial" panose="020B0604020202020204" pitchFamily="34" charset="0"/>
              <a:buChar char="•"/>
            </a:pP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Seaborn</a:t>
            </a:r>
          </a:p>
          <a:p>
            <a:pPr marL="800100" lvl="1" indent="-342900" algn="just">
              <a:buFont typeface="Arial" panose="020B0604020202020204" pitchFamily="34" charset="0"/>
              <a:buChar char="•"/>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1200" b="0" i="0" dirty="0">
              <a:solidFill>
                <a:srgbClr val="D5D5D5"/>
              </a:solidFill>
              <a:effectLst/>
              <a:latin typeface="Roboto" panose="02000000000000000000" pitchFamily="2" charset="0"/>
            </a:endParaRPr>
          </a:p>
          <a:p>
            <a:pPr algn="just"/>
            <a:r>
              <a:rPr lang="en-US" sz="2000" b="1" i="0" dirty="0">
                <a:solidFill>
                  <a:srgbClr val="042D85"/>
                </a:solidFill>
                <a:effectLst/>
                <a:latin typeface="Times New Roman" panose="02020603050405020304" pitchFamily="18" charset="0"/>
                <a:cs typeface="Times New Roman" panose="02020603050405020304" pitchFamily="18" charset="0"/>
              </a:rPr>
              <a:t>The objective of this project is to deliver insights to understand customer demands better and thus help developers to popularize the product.</a:t>
            </a:r>
          </a:p>
          <a:p>
            <a:pPr algn="just"/>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29A2F1A-F6F7-4052-AC15-F1B5D87C9EC8}"/>
              </a:ext>
            </a:extLst>
          </p:cNvPr>
          <p:cNvPicPr/>
          <p:nvPr/>
        </p:nvPicPr>
        <p:blipFill>
          <a:blip r:embed="rId2"/>
          <a:srcRect l="568" t="17935" r="568" b="53454"/>
          <a:stretch>
            <a:fillRect/>
          </a:stretch>
        </p:blipFill>
        <p:spPr>
          <a:xfrm>
            <a:off x="8027965" y="4335565"/>
            <a:ext cx="3268345" cy="838200"/>
          </a:xfrm>
          <a:prstGeom prst="roundRect">
            <a:avLst/>
          </a:prstGeom>
          <a:noFill/>
          <a:ln w="9525">
            <a:noFill/>
          </a:ln>
        </p:spPr>
      </p:pic>
      <p:pic>
        <p:nvPicPr>
          <p:cNvPr id="6" name="Picture 5">
            <a:extLst>
              <a:ext uri="{FF2B5EF4-FFF2-40B4-BE49-F238E27FC236}">
                <a16:creationId xmlns:a16="http://schemas.microsoft.com/office/drawing/2014/main" id="{547E411F-E70A-420B-9CD8-2C20D84B76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3843852226"/>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36081"/>
            <a:ext cx="11738610" cy="5647187"/>
          </a:xfrm>
          <a:prstGeom prst="rect">
            <a:avLst/>
          </a:prstGeom>
          <a:noFill/>
        </p:spPr>
        <p:txBody>
          <a:bodyPr wrap="square" lIns="91440" tIns="45720" rIns="91440" bIns="45720">
            <a:spAutoFit/>
          </a:bodyPr>
          <a:lstStyle/>
          <a:p>
            <a:r>
              <a:rPr lang="en-US" sz="44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Summary</a:t>
            </a:r>
          </a:p>
          <a:p>
            <a:endParaRPr lang="en-US" sz="28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3200" b="1" dirty="0" err="1">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user_review_df</a:t>
            </a:r>
            <a:r>
              <a:rPr lang="en-US" sz="32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a:p>
            <a:pPr algn="just">
              <a:lnSpc>
                <a:spcPct val="150000"/>
              </a:lnSpc>
            </a:pPr>
            <a:r>
              <a:rPr lang="en-US" sz="28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 contains user reviews for application containing information like Sentiment Distribution, Sentiment Polarity Distribution and Sentiment Subjectivity Distribution.</a:t>
            </a: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3200" b="1" dirty="0" err="1">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merged_df</a:t>
            </a:r>
            <a:r>
              <a:rPr lang="en-US" sz="32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a:p>
            <a:pPr algn="just">
              <a:lnSpc>
                <a:spcPct val="150000"/>
              </a:lnSpc>
            </a:pPr>
            <a:r>
              <a:rPr lang="en-US" sz="28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 contains combined information of all applications and user reviews sentiments.</a:t>
            </a:r>
            <a:endParaRPr lang="en-US" sz="28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912E7B3-E1E3-495D-8084-AEA350DCF9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141347690"/>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11295"/>
            <a:ext cx="11738610" cy="6212278"/>
          </a:xfrm>
          <a:prstGeom prst="rect">
            <a:avLst/>
          </a:prstGeom>
          <a:noFill/>
        </p:spPr>
        <p:txBody>
          <a:bodyPr wrap="square" lIns="91440" tIns="45720" rIns="91440" bIns="45720">
            <a:spAutoFit/>
          </a:bodyPr>
          <a:lstStyle/>
          <a:p>
            <a:r>
              <a:rPr lang="en-US" sz="32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Load the Data and Create Data Frame</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r>
              <a:rPr lang="en-US" sz="2400" b="1" i="0" dirty="0">
                <a:solidFill>
                  <a:srgbClr val="042D85"/>
                </a:solidFill>
                <a:effectLst/>
                <a:latin typeface="Times New Roman" panose="02020603050405020304" pitchFamily="18" charset="0"/>
                <a:cs typeface="Times New Roman" panose="02020603050405020304" pitchFamily="18" charset="0"/>
              </a:rPr>
              <a:t>Data Frame</a:t>
            </a:r>
          </a:p>
          <a:p>
            <a:pPr algn="just"/>
            <a:r>
              <a:rPr lang="en-US" sz="2000" b="1" dirty="0" err="1">
                <a:solidFill>
                  <a:srgbClr val="042D85"/>
                </a:solidFill>
                <a:latin typeface="Times New Roman" panose="02020603050405020304" pitchFamily="18" charset="0"/>
                <a:cs typeface="Times New Roman" panose="02020603050405020304" pitchFamily="18" charset="0"/>
              </a:rPr>
              <a:t>app_df.head</a:t>
            </a:r>
            <a:r>
              <a:rPr lang="en-US" sz="2000" b="1" dirty="0">
                <a:solidFill>
                  <a:srgbClr val="042D85"/>
                </a:solidFill>
                <a:latin typeface="Times New Roman" panose="02020603050405020304" pitchFamily="18" charset="0"/>
                <a:cs typeface="Times New Roman" panose="02020603050405020304" pitchFamily="18" charset="0"/>
              </a:rPr>
              <a:t>()						</a:t>
            </a:r>
            <a:endParaRPr lang="en-US" sz="2000" b="1" i="0" dirty="0">
              <a:solidFill>
                <a:srgbClr val="042D85"/>
              </a:solidFill>
              <a:effectLst/>
              <a:latin typeface="Times New Roman" panose="02020603050405020304" pitchFamily="18" charset="0"/>
              <a:cs typeface="Times New Roman" panose="02020603050405020304" pitchFamily="18" charset="0"/>
            </a:endParaRPr>
          </a:p>
          <a:p>
            <a:pPr algn="just"/>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000" b="1" dirty="0" err="1">
                <a:solidFill>
                  <a:srgbClr val="042D85"/>
                </a:solidFill>
                <a:latin typeface="Times New Roman" panose="02020603050405020304" pitchFamily="18" charset="0"/>
                <a:cs typeface="Times New Roman" panose="02020603050405020304" pitchFamily="18" charset="0"/>
              </a:rPr>
              <a:t>app_df.tail</a:t>
            </a:r>
            <a:r>
              <a:rPr lang="en-US" sz="2000" b="1" dirty="0">
                <a:solidFill>
                  <a:srgbClr val="042D85"/>
                </a:solidFill>
                <a:latin typeface="Times New Roman" panose="02020603050405020304" pitchFamily="18" charset="0"/>
                <a:cs typeface="Times New Roman" panose="02020603050405020304" pitchFamily="18" charset="0"/>
              </a:rPr>
              <a:t>()</a:t>
            </a:r>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4A899FF-10AA-4E59-8E72-7BBDAED1D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634" y="1808815"/>
            <a:ext cx="11404723" cy="1942112"/>
          </a:xfrm>
          <a:prstGeom prst="rect">
            <a:avLst/>
          </a:prstGeom>
        </p:spPr>
      </p:pic>
      <p:pic>
        <p:nvPicPr>
          <p:cNvPr id="7" name="Picture 6">
            <a:extLst>
              <a:ext uri="{FF2B5EF4-FFF2-40B4-BE49-F238E27FC236}">
                <a16:creationId xmlns:a16="http://schemas.microsoft.com/office/drawing/2014/main" id="{91F00162-885B-457D-8FA9-A35BDD9DE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638" y="4214290"/>
            <a:ext cx="11404723" cy="2033550"/>
          </a:xfrm>
          <a:prstGeom prst="rect">
            <a:avLst/>
          </a:prstGeom>
        </p:spPr>
      </p:pic>
      <p:pic>
        <p:nvPicPr>
          <p:cNvPr id="6" name="Picture 5">
            <a:extLst>
              <a:ext uri="{FF2B5EF4-FFF2-40B4-BE49-F238E27FC236}">
                <a16:creationId xmlns:a16="http://schemas.microsoft.com/office/drawing/2014/main" id="{A9EF2768-FB1F-483C-8A83-D6FC6B82E0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3904316167"/>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17602"/>
            <a:ext cx="11738610" cy="6243056"/>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Univariate Analysis</a:t>
            </a:r>
          </a:p>
          <a:p>
            <a:pPr algn="just"/>
            <a:endParaRPr lang="en-US" sz="2400" i="0" dirty="0">
              <a:solidFill>
                <a:schemeClr val="accent1">
                  <a:lumMod val="50000"/>
                </a:schemeClr>
              </a:solidFill>
              <a:effectLst/>
              <a:latin typeface="Times New Roman" panose="02020603050405020304" pitchFamily="18" charset="0"/>
              <a:cs typeface="Times New Roman" panose="02020603050405020304" pitchFamily="18" charset="0"/>
            </a:endParaRPr>
          </a:p>
          <a:p>
            <a:pPr algn="just"/>
            <a:r>
              <a:rPr lang="en-US" sz="2400" i="0" dirty="0">
                <a:solidFill>
                  <a:srgbClr val="042D85"/>
                </a:solidFill>
                <a:effectLst/>
                <a:latin typeface="Times New Roman" panose="02020603050405020304" pitchFamily="18" charset="0"/>
                <a:cs typeface="Times New Roman" panose="02020603050405020304" pitchFamily="18" charset="0"/>
              </a:rPr>
              <a:t>Univariate analysis is perhaps the simplest form of statistical analysis. Like other forms of statistics, it can be inferential or descriptive. The key fact is that only one variable is involved.</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Statistical Data</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7C3460D-F559-47EF-BD63-1EE1020EA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941" y="2852302"/>
            <a:ext cx="9088118" cy="3467584"/>
          </a:xfrm>
          <a:prstGeom prst="rect">
            <a:avLst/>
          </a:prstGeom>
        </p:spPr>
      </p:pic>
      <p:pic>
        <p:nvPicPr>
          <p:cNvPr id="5" name="Picture 4">
            <a:extLst>
              <a:ext uri="{FF2B5EF4-FFF2-40B4-BE49-F238E27FC236}">
                <a16:creationId xmlns:a16="http://schemas.microsoft.com/office/drawing/2014/main" id="{C8E36297-284F-4116-A5A4-4C41A9D6E6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2085323218"/>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313065"/>
            <a:ext cx="11738610" cy="6370975"/>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Skewness of Data</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dirty="0">
                <a:solidFill>
                  <a:srgbClr val="042D85"/>
                </a:solidFill>
                <a:latin typeface="Times New Roman" panose="02020603050405020304" pitchFamily="18" charset="0"/>
                <a:cs typeface="Times New Roman" panose="02020603050405020304" pitchFamily="18" charset="0"/>
              </a:rPr>
              <a:t>S</a:t>
            </a:r>
            <a:r>
              <a:rPr lang="en-US" sz="2400" b="0" i="0" dirty="0">
                <a:solidFill>
                  <a:srgbClr val="042D85"/>
                </a:solidFill>
                <a:effectLst/>
                <a:latin typeface="Times New Roman" panose="02020603050405020304" pitchFamily="18" charset="0"/>
                <a:cs typeface="Times New Roman" panose="02020603050405020304" pitchFamily="18" charset="0"/>
              </a:rPr>
              <a:t>kewness is a measure of the asymmetry of the probability distribution of a real-valued random variable about its mean. The skewness value can be positive, zero, negative, or undefined.</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5D0B605-435F-4E6E-B6B9-44E1C8D7A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953" y="1150070"/>
            <a:ext cx="7984094" cy="3912124"/>
          </a:xfrm>
          <a:prstGeom prst="rect">
            <a:avLst/>
          </a:prstGeom>
        </p:spPr>
      </p:pic>
      <p:pic>
        <p:nvPicPr>
          <p:cNvPr id="6" name="Picture 5">
            <a:extLst>
              <a:ext uri="{FF2B5EF4-FFF2-40B4-BE49-F238E27FC236}">
                <a16:creationId xmlns:a16="http://schemas.microsoft.com/office/drawing/2014/main" id="{7F6C41F8-826D-4F44-BCBC-F7ED1B82AC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2536700386"/>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237651"/>
            <a:ext cx="11738610" cy="6647974"/>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Bivariate Analysis</a:t>
            </a:r>
          </a:p>
          <a:p>
            <a:pPr algn="just"/>
            <a:r>
              <a:rPr lang="en-US" sz="2000" b="0" i="0" dirty="0">
                <a:solidFill>
                  <a:srgbClr val="042D85"/>
                </a:solidFill>
                <a:effectLst/>
                <a:latin typeface="Times New Roman" panose="02020603050405020304" pitchFamily="18" charset="0"/>
                <a:cs typeface="Times New Roman" panose="02020603050405020304" pitchFamily="18" charset="0"/>
              </a:rPr>
              <a:t>Bivariate analysis is one of the simplest forms of quantitative analysis. It involves the analysis of two variables, for the purpose of determining the empirical relationship between them.</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Correlation of Data</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b="0" i="0" dirty="0">
                <a:solidFill>
                  <a:srgbClr val="042D85"/>
                </a:solidFill>
                <a:effectLst/>
                <a:latin typeface="Times New Roman" panose="02020603050405020304" pitchFamily="18" charset="0"/>
                <a:cs typeface="Times New Roman" panose="02020603050405020304" pitchFamily="18" charset="0"/>
              </a:rPr>
              <a:t>Correlation is </a:t>
            </a:r>
            <a:r>
              <a:rPr lang="en-US" sz="2000" i="0" dirty="0">
                <a:solidFill>
                  <a:srgbClr val="042D85"/>
                </a:solidFill>
                <a:effectLst/>
                <a:latin typeface="Times New Roman" panose="02020603050405020304" pitchFamily="18" charset="0"/>
                <a:cs typeface="Times New Roman" panose="02020603050405020304" pitchFamily="18" charset="0"/>
              </a:rPr>
              <a:t>used to find the relationship between two variables </a:t>
            </a:r>
            <a:r>
              <a:rPr lang="en-US" sz="2000" b="0" i="0" dirty="0">
                <a:solidFill>
                  <a:srgbClr val="042D85"/>
                </a:solidFill>
                <a:effectLst/>
                <a:latin typeface="Times New Roman" panose="02020603050405020304" pitchFamily="18" charset="0"/>
                <a:cs typeface="Times New Roman" panose="02020603050405020304" pitchFamily="18" charset="0"/>
              </a:rPr>
              <a:t>which is important in real life because we can predict the value of one variable with the help of other variables, who is being correlated with it. </a:t>
            </a:r>
          </a:p>
        </p:txBody>
      </p:sp>
      <p:pic>
        <p:nvPicPr>
          <p:cNvPr id="6" name="Picture 5">
            <a:extLst>
              <a:ext uri="{FF2B5EF4-FFF2-40B4-BE49-F238E27FC236}">
                <a16:creationId xmlns:a16="http://schemas.microsoft.com/office/drawing/2014/main" id="{EFDCDE8D-3F08-431F-841E-3938071B5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379" y="1941921"/>
            <a:ext cx="9485239" cy="4072380"/>
          </a:xfrm>
          <a:prstGeom prst="rect">
            <a:avLst/>
          </a:prstGeom>
        </p:spPr>
      </p:pic>
      <p:pic>
        <p:nvPicPr>
          <p:cNvPr id="5" name="Picture 4">
            <a:extLst>
              <a:ext uri="{FF2B5EF4-FFF2-40B4-BE49-F238E27FC236}">
                <a16:creationId xmlns:a16="http://schemas.microsoft.com/office/drawing/2014/main" id="{8EDF270E-7835-4A41-91C4-EE3ED89655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914088033"/>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56505"/>
            <a:ext cx="11738610" cy="6612388"/>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Total Number of Application in each category</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dirty="0">
              <a:solidFill>
                <a:schemeClr val="accent1">
                  <a:lumMod val="50000"/>
                </a:schemeClr>
              </a:solidFill>
              <a:latin typeface="Times New Roman" panose="02020603050405020304" pitchFamily="18" charset="0"/>
            </a:endParaRPr>
          </a:p>
          <a:p>
            <a:pPr algn="just">
              <a:lnSpc>
                <a:spcPct val="150000"/>
              </a:lnSpc>
            </a:pPr>
            <a:endParaRPr lang="en-US" sz="2400" b="0" i="0" u="none" strike="noStrike" baseline="0" dirty="0">
              <a:solidFill>
                <a:schemeClr val="accent1">
                  <a:lumMod val="50000"/>
                </a:schemeClr>
              </a:solidFill>
              <a:latin typeface="Times New Roman" panose="02020603050405020304" pitchFamily="18" charset="0"/>
            </a:endParaRPr>
          </a:p>
          <a:p>
            <a:pPr algn="just">
              <a:lnSpc>
                <a:spcPct val="150000"/>
              </a:lnSpc>
            </a:pPr>
            <a:endParaRPr lang="en-US" sz="2400" b="0" i="0" u="none" strike="noStrike" baseline="0" dirty="0">
              <a:solidFill>
                <a:srgbClr val="042D85"/>
              </a:solidFill>
              <a:latin typeface="Times New Roman" panose="02020603050405020304" pitchFamily="18" charset="0"/>
            </a:endParaRPr>
          </a:p>
          <a:p>
            <a:pPr algn="just"/>
            <a:r>
              <a:rPr lang="en-US" sz="2400" b="0" i="0" u="none" strike="noStrike" baseline="0" dirty="0">
                <a:solidFill>
                  <a:srgbClr val="042D85"/>
                </a:solidFill>
                <a:latin typeface="Times New Roman" panose="02020603050405020304" pitchFamily="18" charset="0"/>
              </a:rPr>
              <a:t>From the above graph, we can see the total number of applications in each category. </a:t>
            </a:r>
            <a:endParaRPr lang="en-US" sz="32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4F7FB70-2243-42FD-9F41-29F879FEE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199" y="904973"/>
            <a:ext cx="11471602" cy="5260157"/>
          </a:xfrm>
          <a:prstGeom prst="rect">
            <a:avLst/>
          </a:prstGeom>
        </p:spPr>
      </p:pic>
      <p:pic>
        <p:nvPicPr>
          <p:cNvPr id="6" name="Picture 5">
            <a:extLst>
              <a:ext uri="{FF2B5EF4-FFF2-40B4-BE49-F238E27FC236}">
                <a16:creationId xmlns:a16="http://schemas.microsoft.com/office/drawing/2014/main" id="{656C0656-014E-4ECB-8EBF-5EDA5B7F23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982247279"/>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TotalTime>
  <Words>1495</Words>
  <Application>Microsoft Office PowerPoint</Application>
  <PresentationFormat>Widescreen</PresentationFormat>
  <Paragraphs>260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Roboto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Saday _</dc:creator>
  <cp:lastModifiedBy>Saday _</cp:lastModifiedBy>
  <cp:revision>44</cp:revision>
  <dcterms:created xsi:type="dcterms:W3CDTF">2022-02-24T13:05:00Z</dcterms:created>
  <dcterms:modified xsi:type="dcterms:W3CDTF">2022-04-06T09:41:21Z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FEFAF25BBF814C47B6E39040459E70F4</vt:lpwstr>
  </property>
  <property fmtid="{D5CDD505-2E9C-101B-9397-08002B2CF9AE}" pid="3" name="KSOProductBuildVer">
    <vt:lpwstr>1033-11.2.0.10463</vt:lpwstr>
  </property>
</Properties>
</file>