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94" r:id="rId7"/>
    <p:sldId id="306" r:id="rId8"/>
    <p:sldId id="267" r:id="rId9"/>
    <p:sldId id="268" r:id="rId10"/>
    <p:sldId id="291" r:id="rId11"/>
    <p:sldId id="269" r:id="rId12"/>
    <p:sldId id="270" r:id="rId13"/>
    <p:sldId id="271" r:id="rId14"/>
    <p:sldId id="272" r:id="rId15"/>
    <p:sldId id="303" r:id="rId16"/>
    <p:sldId id="307" r:id="rId17"/>
    <p:sldId id="308" r:id="rId18"/>
    <p:sldId id="281" r:id="rId19"/>
    <p:sldId id="310" r:id="rId20"/>
    <p:sldId id="311" r:id="rId21"/>
    <p:sldId id="312" r:id="rId22"/>
    <p:sldId id="313" r:id="rId23"/>
    <p:sldId id="302" r:id="rId24"/>
    <p:sldId id="330" r:id="rId25"/>
    <p:sldId id="314" r:id="rId26"/>
    <p:sldId id="315" r:id="rId27"/>
    <p:sldId id="331" r:id="rId28"/>
    <p:sldId id="316" r:id="rId29"/>
    <p:sldId id="317" r:id="rId30"/>
    <p:sldId id="332" r:id="rId31"/>
    <p:sldId id="318" r:id="rId32"/>
    <p:sldId id="319" r:id="rId33"/>
    <p:sldId id="325" r:id="rId34"/>
    <p:sldId id="326" r:id="rId35"/>
    <p:sldId id="327" r:id="rId36"/>
    <p:sldId id="329" r:id="rId37"/>
    <p:sldId id="336" r:id="rId38"/>
    <p:sldId id="328" r:id="rId39"/>
    <p:sldId id="333" r:id="rId40"/>
    <p:sldId id="334" r:id="rId41"/>
    <p:sldId id="283" r:id="rId42"/>
    <p:sldId id="335" r:id="rId43"/>
    <p:sldId id="282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2001r" initials="2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2D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719" autoAdjust="0"/>
    <p:restoredTop sz="94660"/>
  </p:normalViewPr>
  <p:slideViewPr>
    <p:cSldViewPr snapToGrid="0">
      <p:cViewPr varScale="1">
        <p:scale>
          <a:sx n="81" d="100"/>
          <a:sy n="81" d="100"/>
        </p:scale>
        <p:origin x="67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D6DBE-1EC8-4F21-8C1A-F9AC36007C69}" type="datetimeFigureOut">
              <a:rPr lang="en-IN" smtClean="0"/>
              <a:t>09-05-2022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CA533-0936-4F70-B60C-D89377C5CB3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D6DBE-1EC8-4F21-8C1A-F9AC36007C69}" type="datetimeFigureOut">
              <a:rPr lang="en-IN" smtClean="0"/>
              <a:t>09-05-2022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CA533-0936-4F70-B60C-D89377C5CB3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D6DBE-1EC8-4F21-8C1A-F9AC36007C69}" type="datetimeFigureOut">
              <a:rPr lang="en-IN" smtClean="0"/>
              <a:t>09-05-2022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CA533-0936-4F70-B60C-D89377C5CB3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D6DBE-1EC8-4F21-8C1A-F9AC36007C69}" type="datetimeFigureOut">
              <a:rPr lang="en-IN" smtClean="0"/>
              <a:t>09-05-2022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CA533-0936-4F70-B60C-D89377C5CB3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D6DBE-1EC8-4F21-8C1A-F9AC36007C69}" type="datetimeFigureOut">
              <a:rPr lang="en-IN" smtClean="0"/>
              <a:t>09-05-2022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CA533-0936-4F70-B60C-D89377C5CB3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D6DBE-1EC8-4F21-8C1A-F9AC36007C69}" type="datetimeFigureOut">
              <a:rPr lang="en-IN" smtClean="0"/>
              <a:t>09-05-2022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CA533-0936-4F70-B60C-D89377C5CB3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D6DBE-1EC8-4F21-8C1A-F9AC36007C69}" type="datetimeFigureOut">
              <a:rPr lang="en-IN" smtClean="0"/>
              <a:t>09-05-2022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CA533-0936-4F70-B60C-D89377C5CB3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D6DBE-1EC8-4F21-8C1A-F9AC36007C69}" type="datetimeFigureOut">
              <a:rPr lang="en-IN" smtClean="0"/>
              <a:t>09-05-2022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CA533-0936-4F70-B60C-D89377C5CB3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D6DBE-1EC8-4F21-8C1A-F9AC36007C69}" type="datetimeFigureOut">
              <a:rPr lang="en-IN" smtClean="0"/>
              <a:t>09-05-2022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CA533-0936-4F70-B60C-D89377C5CB3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D6DBE-1EC8-4F21-8C1A-F9AC36007C69}" type="datetimeFigureOut">
              <a:rPr lang="en-IN" smtClean="0"/>
              <a:t>09-05-2022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CA533-0936-4F70-B60C-D89377C5CB3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D6DBE-1EC8-4F21-8C1A-F9AC36007C69}" type="datetimeFigureOut">
              <a:rPr lang="en-IN" smtClean="0"/>
              <a:t>09-05-2022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CA533-0936-4F70-B60C-D89377C5CB3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3D6DBE-1EC8-4F21-8C1A-F9AC36007C69}" type="datetimeFigureOut">
              <a:rPr lang="en-IN" smtClean="0"/>
              <a:t>09-05-2022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3CA533-0936-4F70-B60C-D89377C5CB34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en.wikipedia.org/wiki/Smiley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9150" y="101864"/>
            <a:ext cx="463748" cy="46374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05470" y="742885"/>
            <a:ext cx="11181074" cy="58169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cap="none" spc="0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Capstone Project – 4</a:t>
            </a:r>
          </a:p>
          <a:p>
            <a:pPr algn="ctr"/>
            <a:r>
              <a:rPr lang="en-US" sz="480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– Unsupervised</a:t>
            </a:r>
          </a:p>
          <a:p>
            <a:pPr algn="ctr"/>
            <a:r>
              <a:rPr lang="en-US" sz="3600" cap="none" spc="0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Team </a:t>
            </a:r>
            <a:r>
              <a:rPr lang="en-US" sz="3600" b="1" cap="none" spc="0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Champions</a:t>
            </a:r>
            <a:r>
              <a:rPr lang="en-US" sz="3600" cap="none" spc="0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: Online Retail Customer Segmentation</a:t>
            </a:r>
          </a:p>
          <a:p>
            <a:pPr algn="ctr"/>
            <a:endParaRPr lang="en-US" sz="4400" dirty="0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2800" b="1" u="sng" cap="none" spc="0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Team Me</a:t>
            </a:r>
            <a:r>
              <a:rPr lang="en-US" sz="2800" b="1" u="sng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mbers</a:t>
            </a:r>
          </a:p>
          <a:p>
            <a:pPr algn="ctr"/>
            <a:r>
              <a:rPr lang="en-US" sz="2800" cap="none" spc="0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Varsha Rani</a:t>
            </a:r>
          </a:p>
          <a:p>
            <a:pPr algn="ctr"/>
            <a:r>
              <a:rPr lang="en-US" sz="2800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Vivek Chandrakant Pawar</a:t>
            </a:r>
          </a:p>
          <a:p>
            <a:pPr algn="ctr"/>
            <a:r>
              <a:rPr lang="en-US" sz="2800" dirty="0" err="1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Rabista</a:t>
            </a:r>
            <a:r>
              <a:rPr lang="en-US" sz="2800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Parween</a:t>
            </a:r>
            <a:endParaRPr lang="en-US" sz="2800" dirty="0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800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Tushar Gaikwad</a:t>
            </a:r>
          </a:p>
          <a:p>
            <a:pPr algn="ctr"/>
            <a:endParaRPr lang="en-US" sz="2800" dirty="0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800" dirty="0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6695" y="313065"/>
            <a:ext cx="11738610" cy="600164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200" b="1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EDA Continued…</a:t>
            </a:r>
          </a:p>
          <a:p>
            <a:pPr algn="just"/>
            <a:r>
              <a:rPr lang="en-US" sz="2400" b="1" dirty="0">
                <a:solidFill>
                  <a:srgbClr val="042D8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Monthly Transactions Count</a:t>
            </a:r>
          </a:p>
          <a:p>
            <a:pPr algn="just"/>
            <a:endParaRPr lang="en-US" sz="2400" b="1" dirty="0">
              <a:ln w="0"/>
              <a:solidFill>
                <a:srgbClr val="042D85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b="1" dirty="0">
              <a:ln w="0"/>
              <a:solidFill>
                <a:srgbClr val="042D85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b="1" dirty="0">
              <a:ln w="0"/>
              <a:solidFill>
                <a:srgbClr val="042D85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b="1" dirty="0">
              <a:ln w="0"/>
              <a:solidFill>
                <a:srgbClr val="042D85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b="1" dirty="0">
              <a:ln w="0"/>
              <a:solidFill>
                <a:srgbClr val="042D85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b="1" dirty="0">
              <a:ln w="0"/>
              <a:solidFill>
                <a:srgbClr val="042D85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b="1" dirty="0">
              <a:ln w="0"/>
              <a:solidFill>
                <a:srgbClr val="042D85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b="1" dirty="0">
              <a:ln w="0"/>
              <a:solidFill>
                <a:srgbClr val="042D85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b="1" dirty="0">
              <a:ln w="0"/>
              <a:solidFill>
                <a:srgbClr val="042D85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b="1" dirty="0">
              <a:ln w="0"/>
              <a:solidFill>
                <a:srgbClr val="042D85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b="1" dirty="0">
              <a:ln w="0"/>
              <a:solidFill>
                <a:srgbClr val="042D85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b="1" dirty="0">
              <a:ln w="0"/>
              <a:solidFill>
                <a:srgbClr val="042D85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b="1" dirty="0">
              <a:ln w="0"/>
              <a:solidFill>
                <a:srgbClr val="042D85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F6C41F8-826D-4F44-BCBC-F7ED1B82ACE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9150" y="101864"/>
            <a:ext cx="463748" cy="46374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77F2A31-9DF3-43C0-8BA6-E3689DD28B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28429"/>
            <a:ext cx="12192000" cy="4001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433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cover/>
      </p:transition>
    </mc:Choice>
    <mc:Fallback xmlns="">
      <p:transition spd="slow">
        <p:cover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6695" y="210756"/>
            <a:ext cx="11738610" cy="600164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200" b="1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EDA Continued…</a:t>
            </a:r>
          </a:p>
          <a:p>
            <a:pPr algn="just"/>
            <a:r>
              <a:rPr lang="en-US" sz="2400" b="1" dirty="0">
                <a:solidFill>
                  <a:srgbClr val="042D8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Weekly Transaction Count</a:t>
            </a:r>
          </a:p>
          <a:p>
            <a:pPr algn="just"/>
            <a:endParaRPr lang="en-US" sz="2400" b="1" i="0" dirty="0">
              <a:solidFill>
                <a:srgbClr val="042D85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b="1" dirty="0">
              <a:solidFill>
                <a:srgbClr val="042D8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b="1" i="0" dirty="0">
              <a:solidFill>
                <a:srgbClr val="042D85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b="1" dirty="0">
              <a:solidFill>
                <a:srgbClr val="042D8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b="1" i="0" dirty="0">
              <a:solidFill>
                <a:srgbClr val="042D85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b="1" dirty="0">
              <a:solidFill>
                <a:srgbClr val="042D8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b="1" i="0" dirty="0">
              <a:solidFill>
                <a:srgbClr val="042D85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b="1" dirty="0">
              <a:solidFill>
                <a:srgbClr val="042D8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b="1" i="0" dirty="0">
              <a:solidFill>
                <a:srgbClr val="042D85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b="1" dirty="0">
              <a:solidFill>
                <a:srgbClr val="042D8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b="1" i="0" dirty="0">
              <a:solidFill>
                <a:srgbClr val="042D85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b="1" dirty="0">
              <a:solidFill>
                <a:srgbClr val="042D8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>
                <a:solidFill>
                  <a:srgbClr val="042D8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i="0" dirty="0">
              <a:solidFill>
                <a:srgbClr val="042D85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DF270E-7835-4A41-91C4-EE3ED89655F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9150" y="101864"/>
            <a:ext cx="463748" cy="46374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B961728-84E8-47A8-8D4C-2691E53938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28429"/>
            <a:ext cx="12192000" cy="4001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088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cover/>
      </p:transition>
    </mc:Choice>
    <mc:Fallback xmlns="">
      <p:transition spd="slow">
        <p:cover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6695" y="256505"/>
            <a:ext cx="11738610" cy="519661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200" b="1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EDA Continued…</a:t>
            </a:r>
          </a:p>
          <a:p>
            <a:pPr algn="just">
              <a:lnSpc>
                <a:spcPct val="150000"/>
              </a:lnSpc>
            </a:pPr>
            <a:r>
              <a:rPr lang="en-US" sz="2400" b="1" dirty="0">
                <a:ln w="0"/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Hourly Transactions Count</a:t>
            </a:r>
          </a:p>
          <a:p>
            <a:pPr algn="just">
              <a:lnSpc>
                <a:spcPct val="150000"/>
              </a:lnSpc>
            </a:pPr>
            <a:endParaRPr lang="en-US" sz="2400" b="1" dirty="0">
              <a:ln w="0"/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b="1" dirty="0">
              <a:ln w="0"/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b="1" dirty="0">
              <a:ln w="0"/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b="1" dirty="0">
              <a:ln w="0"/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b="1" dirty="0">
              <a:ln w="0"/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b="1" dirty="0">
              <a:ln w="0"/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b="1" dirty="0">
              <a:ln w="0"/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6C0656-014E-4ECB-8EBF-5EDA5B7F234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9150" y="101864"/>
            <a:ext cx="463748" cy="46374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21CEFF8-BB47-4B4B-AE7F-C118497DD2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2023"/>
            <a:ext cx="12192000" cy="4025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247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cover/>
      </p:transition>
    </mc:Choice>
    <mc:Fallback xmlns="">
      <p:transition spd="slow">
        <p:cover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6695" y="173049"/>
            <a:ext cx="11738610" cy="518552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b="1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EDA Continued…</a:t>
            </a:r>
          </a:p>
          <a:p>
            <a:pPr algn="just">
              <a:lnSpc>
                <a:spcPct val="150000"/>
              </a:lnSpc>
            </a:pPr>
            <a:r>
              <a:rPr lang="en-US" sz="2800" b="1" dirty="0">
                <a:ln w="0"/>
                <a:solidFill>
                  <a:srgbClr val="042D8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Log Distribution of Quantity</a:t>
            </a:r>
          </a:p>
          <a:p>
            <a:pPr algn="just">
              <a:lnSpc>
                <a:spcPct val="150000"/>
              </a:lnSpc>
            </a:pPr>
            <a:endParaRPr lang="en-US" sz="2800" b="1" dirty="0">
              <a:ln w="0"/>
              <a:solidFill>
                <a:srgbClr val="042D85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800" b="1" dirty="0">
              <a:ln w="0"/>
              <a:solidFill>
                <a:srgbClr val="042D85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800" b="1" dirty="0">
              <a:ln w="0"/>
              <a:solidFill>
                <a:srgbClr val="042D85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800" b="1" dirty="0">
              <a:ln w="0"/>
              <a:solidFill>
                <a:srgbClr val="042D85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800" b="1" dirty="0">
              <a:ln w="0"/>
              <a:solidFill>
                <a:srgbClr val="042D85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800" b="1" dirty="0">
              <a:ln w="0"/>
              <a:solidFill>
                <a:srgbClr val="042D85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7E67B7-EFA1-4689-A9AF-BC2DA260565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9150" y="101864"/>
            <a:ext cx="463748" cy="46374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250E10C-01A7-4313-8AD4-47F34622FF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99429"/>
            <a:ext cx="12192000" cy="4041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239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cover/>
      </p:transition>
    </mc:Choice>
    <mc:Fallback xmlns="">
      <p:transition spd="slow">
        <p:cover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6694" y="130283"/>
            <a:ext cx="11738610" cy="12262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b="1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EDA Continued…</a:t>
            </a:r>
            <a:endParaRPr lang="en-US" sz="2400" b="1" dirty="0">
              <a:ln w="0"/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b="1" dirty="0">
                <a:ln w="0"/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Distribution of </a:t>
            </a:r>
            <a:r>
              <a:rPr lang="en-US" sz="2400" b="1" dirty="0" err="1">
                <a:ln w="0"/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UnitPrice</a:t>
            </a:r>
            <a:endParaRPr lang="en-US" sz="2400" b="1" dirty="0">
              <a:ln w="0"/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465705-B307-4AF1-A76E-56C9D327F36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9150" y="101864"/>
            <a:ext cx="463748" cy="46374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8595C9E-3682-45BE-BB09-70F95B6A73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19012"/>
            <a:ext cx="12192000" cy="401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032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cover/>
      </p:transition>
    </mc:Choice>
    <mc:Fallback xmlns="">
      <p:transition spd="slow">
        <p:cover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6694" y="130283"/>
            <a:ext cx="11738610" cy="676627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b="1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RFM(Recency Frequency Monetary) Analysis</a:t>
            </a:r>
            <a:endParaRPr lang="en-US" sz="2400" b="1" dirty="0">
              <a:ln w="0"/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42D8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RECENCY (R): Days since last purchase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42D8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FREQUENCY (F): Total number of purchases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42D8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MONETARY VALUE (M): Total money this customer spent</a:t>
            </a:r>
            <a:r>
              <a:rPr lang="en-US" sz="2400" b="0" i="0" dirty="0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en-US" sz="2400" b="1" u="sng" dirty="0">
              <a:ln w="0"/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b="1" u="sng" dirty="0">
                <a:ln w="0"/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Recency</a:t>
            </a:r>
            <a:r>
              <a:rPr lang="en-US" sz="2400" b="1" dirty="0">
                <a:ln w="0"/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</a:t>
            </a:r>
            <a:r>
              <a:rPr lang="en-US" sz="2400" b="1" u="sng" dirty="0">
                <a:ln w="0"/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Frequency</a:t>
            </a:r>
          </a:p>
          <a:p>
            <a:pPr algn="just">
              <a:lnSpc>
                <a:spcPct val="150000"/>
              </a:lnSpc>
            </a:pPr>
            <a:endParaRPr lang="en-US" sz="2400" b="1" dirty="0">
              <a:ln w="0"/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b="1" dirty="0">
              <a:ln w="0"/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b="1" dirty="0">
              <a:ln w="0"/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b="1" dirty="0">
              <a:ln w="0"/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b="1" dirty="0">
              <a:ln w="0"/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b="1" dirty="0">
              <a:ln w="0"/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b="1" dirty="0">
              <a:ln w="0"/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465705-B307-4AF1-A76E-56C9D327F36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9150" y="101864"/>
            <a:ext cx="463748" cy="46374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7666345-9769-424B-BC80-3DF1ABE2BA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694" y="3031470"/>
            <a:ext cx="5686393" cy="328405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87BE1CF-FBE3-4352-8438-BD1085AEFA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5426" y="3031469"/>
            <a:ext cx="4923724" cy="3282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339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cover/>
      </p:transition>
    </mc:Choice>
    <mc:Fallback xmlns="">
      <p:transition spd="slow">
        <p:cover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6694" y="130283"/>
            <a:ext cx="11738610" cy="510428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b="1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RFM Analysis Continued…</a:t>
            </a:r>
            <a:endParaRPr lang="en-US" sz="2400" b="1" dirty="0">
              <a:ln w="0"/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b="1" u="sng" dirty="0">
                <a:ln w="0"/>
                <a:solidFill>
                  <a:srgbClr val="042D8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Monetary</a:t>
            </a:r>
            <a:r>
              <a:rPr lang="en-US" sz="2400" b="1" dirty="0">
                <a:ln w="0"/>
                <a:solidFill>
                  <a:srgbClr val="042D8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						</a:t>
            </a:r>
            <a:r>
              <a:rPr lang="en-US" sz="2400" b="1" u="sng" dirty="0">
                <a:ln w="0"/>
                <a:solidFill>
                  <a:srgbClr val="042D8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Recency with Frequency</a:t>
            </a:r>
          </a:p>
          <a:p>
            <a:pPr algn="just">
              <a:lnSpc>
                <a:spcPct val="150000"/>
              </a:lnSpc>
            </a:pPr>
            <a:endParaRPr lang="en-US" sz="2400" b="1" dirty="0">
              <a:ln w="0"/>
              <a:solidFill>
                <a:srgbClr val="042D85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b="1" dirty="0">
              <a:ln w="0"/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b="1" dirty="0">
              <a:ln w="0"/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b="1" dirty="0">
              <a:ln w="0"/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b="1" dirty="0">
              <a:ln w="0"/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b="1" dirty="0">
                <a:ln w="0"/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RFM Quantiles(Recency, Frequency and Monetary)</a:t>
            </a:r>
          </a:p>
          <a:p>
            <a:pPr algn="just">
              <a:lnSpc>
                <a:spcPct val="150000"/>
              </a:lnSpc>
            </a:pPr>
            <a:endParaRPr lang="en-US" sz="2400" b="1" dirty="0">
              <a:ln w="0"/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465705-B307-4AF1-A76E-56C9D327F36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9150" y="101864"/>
            <a:ext cx="463748" cy="46374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5C0C7CB-CC0D-4A29-B0CB-09CCF08EC0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096" y="1467817"/>
            <a:ext cx="3921100" cy="242921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7EC0615-32BD-420A-8FF8-8E5CD63DAC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9940" y="1467817"/>
            <a:ext cx="4871396" cy="24292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45A4453-76D9-4F87-BBCB-F83D9C4C36C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3879" y="4730467"/>
            <a:ext cx="6344239" cy="1841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116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cover/>
      </p:transition>
    </mc:Choice>
    <mc:Fallback xmlns="">
      <p:transition spd="slow">
        <p:cover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6694" y="130283"/>
            <a:ext cx="11738610" cy="8151270"/>
          </a:xfrm>
          <a:prstGeom prst="rect">
            <a:avLst/>
          </a:prstGeom>
          <a:noFill/>
        </p:spPr>
        <p:txBody>
          <a:bodyPr wrap="square" lIns="91440" tIns="45720" rIns="91440" bIns="45720" numCol="2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b="1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RFM Analysis Continued…</a:t>
            </a:r>
            <a:endParaRPr lang="en-US" sz="2400" b="1" dirty="0">
              <a:ln w="0"/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sz="2400" b="1" dirty="0">
                <a:ln w="0"/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RFM Score </a:t>
            </a:r>
          </a:p>
          <a:p>
            <a:pPr algn="ctr">
              <a:lnSpc>
                <a:spcPct val="150000"/>
              </a:lnSpc>
            </a:pPr>
            <a:endParaRPr lang="en-US" sz="2400" b="1" dirty="0">
              <a:ln w="0"/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endParaRPr lang="en-US" sz="2400" b="1" dirty="0">
              <a:ln w="0"/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endParaRPr lang="en-US" sz="2400" b="1" dirty="0">
              <a:ln w="0"/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2400" b="1" dirty="0">
              <a:ln w="0"/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2000" dirty="0">
              <a:ln w="0"/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ln w="0"/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Best Recency Score = 4 (most recently purchase)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n w="0"/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Best Frequency Score = 4 (most quantity purchase)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n w="0"/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Best Monetary Score = 4 (spent the most)</a:t>
            </a:r>
          </a:p>
          <a:p>
            <a:pPr>
              <a:lnSpc>
                <a:spcPct val="150000"/>
              </a:lnSpc>
            </a:pPr>
            <a:endParaRPr lang="en-US" sz="2000" b="1" dirty="0">
              <a:ln w="0"/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2000" b="1" dirty="0">
              <a:ln w="0"/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2000" b="1" dirty="0">
              <a:ln w="0"/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2000" b="1" dirty="0">
              <a:ln w="0"/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2000" b="1" dirty="0">
              <a:ln w="0"/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2000" b="1" dirty="0">
              <a:ln w="0"/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2400" b="1" dirty="0">
              <a:ln w="0"/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2400" b="1" dirty="0">
              <a:ln w="0"/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2400" b="1" dirty="0">
              <a:ln w="0"/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2400" b="1" dirty="0">
              <a:ln w="0"/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2400" b="1" dirty="0">
              <a:ln w="0"/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2400" b="1" dirty="0">
              <a:ln w="0"/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b="1" dirty="0">
                <a:ln w="0"/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Number of different types of customers:</a:t>
            </a:r>
            <a:endParaRPr lang="en-US" sz="2000" dirty="0">
              <a:ln w="0"/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ln w="0"/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Best Customers = 404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n w="0"/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Loyal Customers = 961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n w="0"/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Big Spenders = 966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n w="0"/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Almost Lost = 96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n w="0"/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Lost Customers = 18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n w="0"/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Lost Cheap Customers = 337</a:t>
            </a:r>
          </a:p>
          <a:p>
            <a:pPr>
              <a:lnSpc>
                <a:spcPct val="150000"/>
              </a:lnSpc>
            </a:pPr>
            <a:endParaRPr lang="en-US" sz="2000" dirty="0">
              <a:ln w="0"/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2000" dirty="0">
              <a:ln w="0"/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2000" dirty="0">
              <a:ln w="0"/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465705-B307-4AF1-A76E-56C9D327F36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9150" y="101864"/>
            <a:ext cx="463748" cy="46374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B25ED9D-4D47-4BFC-868D-C7A870EE1C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097" y="1473751"/>
            <a:ext cx="8809804" cy="1955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058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cover/>
      </p:transition>
    </mc:Choice>
    <mc:Fallback xmlns="">
      <p:transition spd="slow">
        <p:cover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8421" y="76200"/>
            <a:ext cx="11738610" cy="63094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en-US" sz="3200" b="1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Model Preparation</a:t>
            </a:r>
          </a:p>
          <a:p>
            <a:pPr algn="just"/>
            <a:r>
              <a:rPr lang="en-US" sz="2400" b="1" dirty="0">
                <a:ln w="0"/>
                <a:solidFill>
                  <a:srgbClr val="042D8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Outliers Variable Distribution</a:t>
            </a:r>
            <a:endParaRPr lang="en-US" b="1" dirty="0">
              <a:ln w="0"/>
              <a:solidFill>
                <a:srgbClr val="042D85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b="1" dirty="0">
              <a:ln w="0"/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b="1" dirty="0">
              <a:ln w="0"/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b="1" dirty="0">
              <a:ln w="0"/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b="1" dirty="0">
              <a:ln w="0"/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b="1" dirty="0">
              <a:ln w="0"/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b="1" dirty="0">
              <a:ln w="0"/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b="1" dirty="0">
              <a:ln w="0"/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b="1" dirty="0">
              <a:ln w="0"/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b="1" dirty="0">
              <a:ln w="0"/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000" dirty="0">
              <a:solidFill>
                <a:srgbClr val="042D8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3DC5EE-F5B7-4467-81FD-E92050D03BB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9150" y="101864"/>
            <a:ext cx="463748" cy="46374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6BC4F1C-D7AB-41B9-B090-8F1A46A858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272" y="975610"/>
            <a:ext cx="7475456" cy="4718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874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cover/>
      </p:transition>
    </mc:Choice>
    <mc:Fallback xmlns="">
      <p:transition spd="slow">
        <p:cover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8421" y="76200"/>
            <a:ext cx="11738610" cy="63094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en-US" sz="3200" b="1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Model Preparation</a:t>
            </a:r>
          </a:p>
          <a:p>
            <a:pPr algn="just"/>
            <a:r>
              <a:rPr lang="en-US" sz="2400" b="1" dirty="0">
                <a:ln w="0"/>
                <a:solidFill>
                  <a:srgbClr val="042D8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Outliers Variable Distribution (After removing outliers for Amount)</a:t>
            </a:r>
            <a:endParaRPr lang="en-US" b="1" dirty="0">
              <a:ln w="0"/>
              <a:solidFill>
                <a:srgbClr val="042D85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b="1" dirty="0">
              <a:ln w="0"/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b="1" dirty="0">
              <a:ln w="0"/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b="1" dirty="0">
              <a:ln w="0"/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b="1" dirty="0">
              <a:ln w="0"/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b="1" dirty="0">
              <a:ln w="0"/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b="1" dirty="0">
              <a:ln w="0"/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b="1" dirty="0">
              <a:ln w="0"/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b="1" dirty="0">
              <a:ln w="0"/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b="1" dirty="0">
              <a:ln w="0"/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000" dirty="0">
              <a:solidFill>
                <a:srgbClr val="042D8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3DC5EE-F5B7-4467-81FD-E92050D03BB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9150" y="101864"/>
            <a:ext cx="463748" cy="46374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5FC5AB5-97EC-4805-A6B4-A7110F3B39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1078" y="998672"/>
            <a:ext cx="7869843" cy="4860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012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cover/>
      </p:transition>
    </mc:Choice>
    <mc:Fallback xmlns="">
      <p:transition spd="slow">
        <p:cover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6695" y="215452"/>
            <a:ext cx="11738610" cy="603094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cap="none" spc="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POINTS FOR DISCUSSION</a:t>
            </a:r>
            <a:endParaRPr lang="en-US" sz="2000" dirty="0">
              <a:ln w="0"/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spcBef>
                <a:spcPts val="60"/>
              </a:spcBef>
              <a:spcAft>
                <a:spcPts val="6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ln w="0"/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Problem Description</a:t>
            </a:r>
          </a:p>
          <a:p>
            <a:pPr marL="457200" indent="-457200" algn="just">
              <a:lnSpc>
                <a:spcPct val="150000"/>
              </a:lnSpc>
              <a:spcBef>
                <a:spcPts val="60"/>
              </a:spcBef>
              <a:spcAft>
                <a:spcPts val="6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ln w="0"/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Data Summary</a:t>
            </a:r>
          </a:p>
          <a:p>
            <a:pPr marL="457200" indent="-457200" algn="just">
              <a:lnSpc>
                <a:spcPct val="150000"/>
              </a:lnSpc>
              <a:spcBef>
                <a:spcPts val="60"/>
              </a:spcBef>
              <a:spcAft>
                <a:spcPts val="6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ln w="0"/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Importing Libraries &amp; Data Inspection</a:t>
            </a:r>
          </a:p>
          <a:p>
            <a:pPr marL="457200" indent="-457200" algn="just">
              <a:lnSpc>
                <a:spcPct val="150000"/>
              </a:lnSpc>
              <a:spcBef>
                <a:spcPts val="60"/>
              </a:spcBef>
              <a:spcAft>
                <a:spcPts val="6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ln w="0"/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</a:t>
            </a:r>
          </a:p>
          <a:p>
            <a:pPr marL="457200" indent="-457200" algn="just">
              <a:lnSpc>
                <a:spcPct val="150000"/>
              </a:lnSpc>
              <a:spcBef>
                <a:spcPts val="60"/>
              </a:spcBef>
              <a:spcAft>
                <a:spcPts val="6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ln w="0"/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</a:t>
            </a:r>
          </a:p>
          <a:p>
            <a:pPr marL="457200" indent="-457200" algn="just">
              <a:lnSpc>
                <a:spcPct val="150000"/>
              </a:lnSpc>
              <a:spcBef>
                <a:spcPts val="60"/>
              </a:spcBef>
              <a:spcAft>
                <a:spcPts val="6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ln w="0"/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RFM(Recency Frequency Monetary) Analysis</a:t>
            </a:r>
          </a:p>
          <a:p>
            <a:pPr marL="457200" indent="-457200" algn="just">
              <a:lnSpc>
                <a:spcPct val="150000"/>
              </a:lnSpc>
              <a:spcBef>
                <a:spcPts val="60"/>
              </a:spcBef>
              <a:spcAft>
                <a:spcPts val="6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ln w="0"/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Model Preparation</a:t>
            </a:r>
          </a:p>
          <a:p>
            <a:pPr marL="457200" indent="-457200" algn="just">
              <a:lnSpc>
                <a:spcPct val="150000"/>
              </a:lnSpc>
              <a:spcBef>
                <a:spcPts val="60"/>
              </a:spcBef>
              <a:spcAft>
                <a:spcPts val="6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ln w="0"/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Data Modeling</a:t>
            </a:r>
          </a:p>
          <a:p>
            <a:pPr marL="457200" indent="-457200" algn="just">
              <a:lnSpc>
                <a:spcPct val="150000"/>
              </a:lnSpc>
              <a:spcBef>
                <a:spcPts val="60"/>
              </a:spcBef>
              <a:spcAft>
                <a:spcPts val="6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ln w="0"/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Cluster  0 Analysis</a:t>
            </a:r>
          </a:p>
          <a:p>
            <a:pPr marL="457200" indent="-457200" algn="just">
              <a:lnSpc>
                <a:spcPct val="150000"/>
              </a:lnSpc>
              <a:spcBef>
                <a:spcPts val="60"/>
              </a:spcBef>
              <a:spcAft>
                <a:spcPts val="6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ln w="0"/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Cluster  1 Analysis</a:t>
            </a:r>
          </a:p>
          <a:p>
            <a:pPr marL="457200" indent="-457200" algn="just">
              <a:lnSpc>
                <a:spcPct val="150000"/>
              </a:lnSpc>
              <a:spcBef>
                <a:spcPts val="60"/>
              </a:spcBef>
              <a:spcAft>
                <a:spcPts val="6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ln w="0"/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42A4AF-A42B-4D35-A7D7-6DDE55938ED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9150" y="101864"/>
            <a:ext cx="463748" cy="46374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cover/>
      </p:transition>
    </mc:Choice>
    <mc:Fallback xmlns="">
      <p:transition spd="slow">
        <p:cover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8421" y="76200"/>
            <a:ext cx="11738610" cy="63094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en-US" sz="3200" b="1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Model Preparation</a:t>
            </a:r>
          </a:p>
          <a:p>
            <a:pPr algn="just"/>
            <a:r>
              <a:rPr lang="en-US" sz="2400" b="1" dirty="0">
                <a:ln w="0"/>
                <a:solidFill>
                  <a:srgbClr val="042D8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Data distribution after data normalization for Recency</a:t>
            </a:r>
            <a:endParaRPr lang="en-US" b="1" dirty="0">
              <a:ln w="0"/>
              <a:solidFill>
                <a:srgbClr val="042D85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b="1" dirty="0">
              <a:ln w="0"/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b="1" dirty="0">
              <a:ln w="0"/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b="1" dirty="0">
              <a:ln w="0"/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b="1" dirty="0">
              <a:ln w="0"/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b="1" dirty="0">
              <a:ln w="0"/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b="1" dirty="0">
              <a:ln w="0"/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b="1" dirty="0">
              <a:ln w="0"/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b="1" dirty="0">
              <a:ln w="0"/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b="1" dirty="0">
              <a:ln w="0"/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000" dirty="0">
              <a:solidFill>
                <a:srgbClr val="042D8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3DC5EE-F5B7-4467-81FD-E92050D03BB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9150" y="101864"/>
            <a:ext cx="463748" cy="46374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5402427-FFE5-42A4-95FC-A0769F509A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95409"/>
            <a:ext cx="12192000" cy="3871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675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cover/>
      </p:transition>
    </mc:Choice>
    <mc:Fallback xmlns="">
      <p:transition spd="slow">
        <p:cover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8421" y="76200"/>
            <a:ext cx="11738610" cy="63094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en-US" sz="3200" b="1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Model Preparation</a:t>
            </a:r>
          </a:p>
          <a:p>
            <a:pPr algn="just"/>
            <a:r>
              <a:rPr lang="en-US" sz="2400" b="1" dirty="0">
                <a:ln w="0"/>
                <a:solidFill>
                  <a:srgbClr val="042D8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Data distribution after data normalization for Frequency</a:t>
            </a:r>
            <a:endParaRPr lang="en-US" b="1" dirty="0">
              <a:ln w="0"/>
              <a:solidFill>
                <a:srgbClr val="042D85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b="1" dirty="0">
              <a:ln w="0"/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b="1" dirty="0">
              <a:ln w="0"/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b="1" dirty="0">
              <a:ln w="0"/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b="1" dirty="0">
              <a:ln w="0"/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b="1" dirty="0">
              <a:ln w="0"/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b="1" dirty="0">
              <a:ln w="0"/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b="1" dirty="0">
              <a:ln w="0"/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b="1" dirty="0">
              <a:ln w="0"/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b="1" dirty="0">
              <a:ln w="0"/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000" dirty="0">
              <a:solidFill>
                <a:srgbClr val="042D8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3DC5EE-F5B7-4467-81FD-E92050D03BB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9150" y="101864"/>
            <a:ext cx="463748" cy="46374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67E15EE-CCA7-4F87-80CD-4D9DC31EC7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85228"/>
            <a:ext cx="12192000" cy="3887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665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cover/>
      </p:transition>
    </mc:Choice>
    <mc:Fallback xmlns="">
      <p:transition spd="slow">
        <p:cover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8421" y="76200"/>
            <a:ext cx="11738610" cy="63094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en-US" sz="3200" b="1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Model Preparation</a:t>
            </a:r>
          </a:p>
          <a:p>
            <a:pPr algn="just"/>
            <a:r>
              <a:rPr lang="en-US" sz="2400" b="1" dirty="0">
                <a:ln w="0"/>
                <a:solidFill>
                  <a:srgbClr val="042D8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Data distribution after data normalization for Monetary</a:t>
            </a:r>
            <a:endParaRPr lang="en-US" b="1" dirty="0">
              <a:ln w="0"/>
              <a:solidFill>
                <a:srgbClr val="042D85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b="1" dirty="0">
              <a:ln w="0"/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b="1" dirty="0">
              <a:ln w="0"/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b="1" dirty="0">
              <a:ln w="0"/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b="1" dirty="0">
              <a:ln w="0"/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b="1" dirty="0">
              <a:ln w="0"/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b="1" dirty="0">
              <a:ln w="0"/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b="1" dirty="0">
              <a:ln w="0"/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b="1" dirty="0">
              <a:ln w="0"/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b="1" dirty="0">
              <a:ln w="0"/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000" dirty="0">
              <a:solidFill>
                <a:srgbClr val="042D8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3DC5EE-F5B7-4467-81FD-E92050D03BB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9150" y="101864"/>
            <a:ext cx="463748" cy="46374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7357EC8-973F-4B81-83C0-C29278760D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94811"/>
            <a:ext cx="12192000" cy="3868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28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cover/>
      </p:transition>
    </mc:Choice>
    <mc:Fallback xmlns="">
      <p:transition spd="slow">
        <p:cover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8421" y="76200"/>
            <a:ext cx="11738610" cy="200054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en-US" sz="3200" b="1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Data Modeling</a:t>
            </a:r>
          </a:p>
          <a:p>
            <a:pPr algn="just"/>
            <a:r>
              <a:rPr lang="en-US" sz="2400" b="1" dirty="0">
                <a:solidFill>
                  <a:srgbClr val="042D8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Apply Silhouette Score Method on Recency and Monetary</a:t>
            </a:r>
          </a:p>
          <a:p>
            <a:pPr algn="just"/>
            <a:endParaRPr lang="en-US" sz="2400" b="1" dirty="0">
              <a:solidFill>
                <a:srgbClr val="042D8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b="1" dirty="0">
              <a:solidFill>
                <a:srgbClr val="042D8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000" dirty="0">
              <a:solidFill>
                <a:srgbClr val="042D8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3DC5EE-F5B7-4467-81FD-E92050D03BB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9150" y="101864"/>
            <a:ext cx="463748" cy="46374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420FCED-62EF-A720-048B-172D4CB25F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0668" y="1280812"/>
            <a:ext cx="6554115" cy="429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178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cover/>
      </p:transition>
    </mc:Choice>
    <mc:Fallback xmlns="">
      <p:transition spd="slow">
        <p:cover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8421" y="76200"/>
            <a:ext cx="11738610" cy="126188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en-US" sz="3200" b="1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Data Modeling</a:t>
            </a:r>
          </a:p>
          <a:p>
            <a:pPr algn="just"/>
            <a:r>
              <a:rPr lang="en-US" sz="2400" b="1" dirty="0">
                <a:solidFill>
                  <a:srgbClr val="042D8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Elbow Method on Recency and Monetary</a:t>
            </a:r>
          </a:p>
          <a:p>
            <a:pPr algn="just"/>
            <a:endParaRPr lang="en-US" sz="2000" dirty="0">
              <a:solidFill>
                <a:srgbClr val="042D8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3DC5EE-F5B7-4467-81FD-E92050D03BB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9150" y="101864"/>
            <a:ext cx="463748" cy="46374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E5877BD-86FB-4DA5-80D4-620DB0BDAA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34558"/>
            <a:ext cx="12192000" cy="4546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072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cover/>
      </p:transition>
    </mc:Choice>
    <mc:Fallback xmlns="">
      <p:transition spd="slow">
        <p:cover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8421" y="76200"/>
            <a:ext cx="11738610" cy="126188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en-US" sz="3200" b="1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Data Modeling</a:t>
            </a:r>
          </a:p>
          <a:p>
            <a:pPr algn="just"/>
            <a:r>
              <a:rPr lang="en-US" sz="2400" b="1" dirty="0">
                <a:solidFill>
                  <a:srgbClr val="042D8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Customer segmentation based on Recency and Monetary</a:t>
            </a:r>
          </a:p>
          <a:p>
            <a:pPr algn="just"/>
            <a:endParaRPr lang="en-US" sz="2000" dirty="0">
              <a:solidFill>
                <a:srgbClr val="042D8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3DC5EE-F5B7-4467-81FD-E92050D03BB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9150" y="101864"/>
            <a:ext cx="463748" cy="46374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1C6A1F0-BB39-4CA2-A8BC-179299D148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12605"/>
            <a:ext cx="12192000" cy="4398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200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cover/>
      </p:transition>
    </mc:Choice>
    <mc:Fallback xmlns="">
      <p:transition spd="slow">
        <p:cover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8421" y="76200"/>
            <a:ext cx="11738610" cy="126188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en-US" sz="3200" b="1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Data Modeling</a:t>
            </a:r>
          </a:p>
          <a:p>
            <a:pPr algn="just"/>
            <a:r>
              <a:rPr lang="en-US" sz="2400" b="1" dirty="0">
                <a:solidFill>
                  <a:srgbClr val="042D8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Apply Silhouette Score Method on Frequency and Monetary</a:t>
            </a:r>
          </a:p>
          <a:p>
            <a:pPr algn="just"/>
            <a:endParaRPr lang="en-US" sz="2000" dirty="0">
              <a:solidFill>
                <a:srgbClr val="042D8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3DC5EE-F5B7-4467-81FD-E92050D03BB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9150" y="101864"/>
            <a:ext cx="463748" cy="46374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D2A5D51-42FD-2870-9647-FB54B610B1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4958" y="1285576"/>
            <a:ext cx="6525536" cy="4286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754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cover/>
      </p:transition>
    </mc:Choice>
    <mc:Fallback xmlns="">
      <p:transition spd="slow">
        <p:cover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8421" y="76200"/>
            <a:ext cx="11738610" cy="126188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en-US" sz="3200" b="1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Data Modeling</a:t>
            </a:r>
          </a:p>
          <a:p>
            <a:pPr algn="just"/>
            <a:r>
              <a:rPr lang="en-US" sz="2400" b="1" dirty="0">
                <a:solidFill>
                  <a:srgbClr val="042D8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Elbow method on Frequency and Monetary</a:t>
            </a:r>
          </a:p>
          <a:p>
            <a:pPr algn="just"/>
            <a:endParaRPr lang="en-US" sz="2000" dirty="0">
              <a:solidFill>
                <a:srgbClr val="042D8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3DC5EE-F5B7-4467-81FD-E92050D03BB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9150" y="101864"/>
            <a:ext cx="463748" cy="46374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E8CCC70-58C8-44BA-926C-40E4E2EAF0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56783"/>
            <a:ext cx="12192000" cy="4544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592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cover/>
      </p:transition>
    </mc:Choice>
    <mc:Fallback xmlns="">
      <p:transition spd="slow">
        <p:cover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8421" y="76200"/>
            <a:ext cx="11738610" cy="126188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en-US" sz="3200" b="1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Data Modeling</a:t>
            </a:r>
          </a:p>
          <a:p>
            <a:pPr algn="just"/>
            <a:r>
              <a:rPr lang="en-US" sz="2400" b="1" dirty="0">
                <a:solidFill>
                  <a:srgbClr val="042D8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Customer segmentation based on Frequency and Monetary</a:t>
            </a:r>
          </a:p>
          <a:p>
            <a:pPr algn="just"/>
            <a:endParaRPr lang="en-US" sz="2000" dirty="0">
              <a:solidFill>
                <a:srgbClr val="042D8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3DC5EE-F5B7-4467-81FD-E92050D03BB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9150" y="101864"/>
            <a:ext cx="463748" cy="46374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B478F8F-10B1-4C7B-BC1E-B29240983D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91455"/>
            <a:ext cx="12192000" cy="4219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127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cover/>
      </p:transition>
    </mc:Choice>
    <mc:Fallback xmlns="">
      <p:transition spd="slow">
        <p:cover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8421" y="76200"/>
            <a:ext cx="11738610" cy="126188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en-US" sz="3200" b="1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Data Modeling</a:t>
            </a:r>
          </a:p>
          <a:p>
            <a:pPr algn="just"/>
            <a:r>
              <a:rPr lang="en-US" sz="2400" b="1" dirty="0">
                <a:solidFill>
                  <a:srgbClr val="042D8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Applying silhouette score method on Recency, Frequency and Monetary</a:t>
            </a:r>
          </a:p>
          <a:p>
            <a:pPr algn="just"/>
            <a:endParaRPr lang="en-US" sz="2000" dirty="0">
              <a:solidFill>
                <a:srgbClr val="042D8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3DC5EE-F5B7-4467-81FD-E92050D03BB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9150" y="101864"/>
            <a:ext cx="463748" cy="46374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6175639-5D19-8DCC-30E0-D6DE02D1D3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3510" y="1304628"/>
            <a:ext cx="6668431" cy="4248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820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cover/>
      </p:transition>
    </mc:Choice>
    <mc:Fallback xmlns="">
      <p:transition spd="slow">
        <p:cover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6695" y="205304"/>
            <a:ext cx="11738610" cy="529375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600" b="1" cap="none" spc="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Problem </a:t>
            </a:r>
            <a:r>
              <a:rPr lang="en-US" sz="3600" b="1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  <a:endParaRPr lang="en-US" sz="4400" b="1" cap="none" spc="0" dirty="0">
              <a:ln w="0"/>
              <a:solidFill>
                <a:srgbClr val="C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000" b="1" dirty="0">
              <a:ln w="0"/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lang="en-US" sz="2400" b="0" i="0" dirty="0">
                <a:solidFill>
                  <a:srgbClr val="042D8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this project, your task is to identify major customer segments on a transnational data set which contains all the transactions occurring between 01/12/2010 and 09/12/2011 for a UK-based and registered non-store online retail. The company mainly sells unique all-occasion gifts. Many customers of the company are wholesalers.</a:t>
            </a:r>
          </a:p>
          <a:p>
            <a:pPr algn="l">
              <a:lnSpc>
                <a:spcPct val="150000"/>
              </a:lnSpc>
            </a:pPr>
            <a:endParaRPr lang="en-US" sz="2400" dirty="0">
              <a:solidFill>
                <a:srgbClr val="042D8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lang="en-US" sz="2400" b="0" i="0" dirty="0">
                <a:solidFill>
                  <a:srgbClr val="042D8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are given the following dataset:</a:t>
            </a:r>
          </a:p>
          <a:p>
            <a:pPr algn="l">
              <a:lnSpc>
                <a:spcPct val="150000"/>
              </a:lnSpc>
            </a:pPr>
            <a:r>
              <a:rPr lang="en-US" sz="2400" b="1" dirty="0">
                <a:solidFill>
                  <a:srgbClr val="042D8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Online Retail.xlsx</a:t>
            </a:r>
            <a:endParaRPr lang="en-US" sz="2400" b="1" i="0" dirty="0">
              <a:solidFill>
                <a:srgbClr val="042D85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000" b="0" i="0" dirty="0">
              <a:solidFill>
                <a:srgbClr val="042D85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7E411F-E70A-420B-9CD8-2C20D84B760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9150" y="101864"/>
            <a:ext cx="463748" cy="463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852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cover/>
      </p:transition>
    </mc:Choice>
    <mc:Fallback xmlns="">
      <p:transition spd="slow">
        <p:cover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8421" y="76200"/>
            <a:ext cx="11738610" cy="126188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en-US" sz="3200" b="1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Data Modeling</a:t>
            </a:r>
          </a:p>
          <a:p>
            <a:pPr algn="just"/>
            <a:r>
              <a:rPr lang="en-US" sz="2400" b="1" dirty="0">
                <a:solidFill>
                  <a:srgbClr val="042D8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Applying silhouette score method on Recency, Frequency and Monetary</a:t>
            </a:r>
          </a:p>
          <a:p>
            <a:pPr algn="just"/>
            <a:endParaRPr lang="en-US" sz="2000" dirty="0">
              <a:solidFill>
                <a:srgbClr val="042D8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3DC5EE-F5B7-4467-81FD-E92050D03BB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9150" y="101864"/>
            <a:ext cx="463748" cy="46374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3836062-EDDF-46C4-9E2D-5BB7F6755F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9116"/>
            <a:ext cx="12192000" cy="4982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598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cover/>
      </p:transition>
    </mc:Choice>
    <mc:Fallback xmlns="">
      <p:transition spd="slow">
        <p:cover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8421" y="76200"/>
            <a:ext cx="11738610" cy="126188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en-US" sz="3200" b="1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Data Modeling</a:t>
            </a:r>
          </a:p>
          <a:p>
            <a:pPr algn="just"/>
            <a:r>
              <a:rPr lang="en-US" sz="2400" b="1" dirty="0">
                <a:solidFill>
                  <a:srgbClr val="042D8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Applying silhouette score method on Recency, Frequency and Monetary</a:t>
            </a:r>
          </a:p>
          <a:p>
            <a:pPr algn="just"/>
            <a:endParaRPr lang="en-US" sz="2000" dirty="0">
              <a:solidFill>
                <a:srgbClr val="042D8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3DC5EE-F5B7-4467-81FD-E92050D03BB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9150" y="101864"/>
            <a:ext cx="463748" cy="4637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9C4E3D4-EFFE-44EE-90B2-88AF24C46F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58151"/>
            <a:ext cx="12192000" cy="5078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685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cover/>
      </p:transition>
    </mc:Choice>
    <mc:Fallback xmlns="">
      <p:transition spd="slow">
        <p:cover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8421" y="76200"/>
            <a:ext cx="11738610" cy="163121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en-US" sz="3200" b="1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Data Modeling</a:t>
            </a:r>
          </a:p>
          <a:p>
            <a:pPr algn="just"/>
            <a:r>
              <a:rPr lang="en-US" sz="2400" b="1" dirty="0">
                <a:solidFill>
                  <a:srgbClr val="042D8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Applying silhouette score method on Recency, Frequency and Monetary</a:t>
            </a:r>
          </a:p>
          <a:p>
            <a:pPr algn="just"/>
            <a:endParaRPr lang="en-US" sz="2400" b="1" dirty="0">
              <a:solidFill>
                <a:srgbClr val="042D8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000" dirty="0">
              <a:solidFill>
                <a:srgbClr val="042D8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3DC5EE-F5B7-4467-81FD-E92050D03BB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9150" y="101864"/>
            <a:ext cx="463748" cy="46374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C0FA4D3-9185-411B-8ECD-C1975767A6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33210"/>
            <a:ext cx="12192000" cy="5037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24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cover/>
      </p:transition>
    </mc:Choice>
    <mc:Fallback xmlns="">
      <p:transition spd="slow">
        <p:cover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8421" y="76200"/>
            <a:ext cx="11738610" cy="163121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en-US" sz="3200" b="1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Data Modeling</a:t>
            </a:r>
          </a:p>
          <a:p>
            <a:pPr algn="just"/>
            <a:r>
              <a:rPr lang="en-US" sz="2400" b="1" dirty="0">
                <a:solidFill>
                  <a:srgbClr val="042D8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Applying silhouette score method on Recency, Frequency and Monetary</a:t>
            </a:r>
          </a:p>
          <a:p>
            <a:pPr algn="just"/>
            <a:endParaRPr lang="en-US" sz="2400" b="1" dirty="0">
              <a:solidFill>
                <a:srgbClr val="042D8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000" dirty="0">
              <a:solidFill>
                <a:srgbClr val="042D8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3DC5EE-F5B7-4467-81FD-E92050D03BB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9150" y="101864"/>
            <a:ext cx="463748" cy="46374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011D414-7306-49F4-A4F4-5D8F4729F0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3222"/>
            <a:ext cx="12192000" cy="5246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395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cover/>
      </p:transition>
    </mc:Choice>
    <mc:Fallback xmlns="">
      <p:transition spd="slow">
        <p:cover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8421" y="76200"/>
            <a:ext cx="11738610" cy="163121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en-US" sz="3200" b="1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Data Modeling</a:t>
            </a:r>
          </a:p>
          <a:p>
            <a:pPr algn="just"/>
            <a:r>
              <a:rPr lang="en-US" sz="2400" b="1" dirty="0">
                <a:solidFill>
                  <a:srgbClr val="042D8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Applying Elbow method on Recency, Frequency and Monetary</a:t>
            </a:r>
          </a:p>
          <a:p>
            <a:pPr algn="just"/>
            <a:endParaRPr lang="en-US" sz="2400" b="1" dirty="0">
              <a:solidFill>
                <a:srgbClr val="042D8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000" dirty="0">
              <a:solidFill>
                <a:srgbClr val="042D8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3DC5EE-F5B7-4467-81FD-E92050D03BB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9150" y="101864"/>
            <a:ext cx="463748" cy="46374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E5E5932-45C4-4622-8E41-DE015727F4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89112"/>
            <a:ext cx="12192000" cy="4679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602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cover/>
      </p:transition>
    </mc:Choice>
    <mc:Fallback xmlns="">
      <p:transition spd="slow">
        <p:cover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8421" y="76200"/>
            <a:ext cx="11738610" cy="163121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en-US" sz="3200" b="1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Data Modeling</a:t>
            </a:r>
          </a:p>
          <a:p>
            <a:pPr algn="just"/>
            <a:r>
              <a:rPr lang="en-US" sz="2400" b="1" dirty="0">
                <a:solidFill>
                  <a:srgbClr val="042D8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Customer segmentation based on Recency, Frequency and Monetary</a:t>
            </a:r>
          </a:p>
          <a:p>
            <a:pPr algn="just"/>
            <a:endParaRPr lang="en-US" sz="2400" b="1" dirty="0">
              <a:solidFill>
                <a:srgbClr val="042D8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000" dirty="0">
              <a:solidFill>
                <a:srgbClr val="042D8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3DC5EE-F5B7-4467-81FD-E92050D03BB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9150" y="101864"/>
            <a:ext cx="463748" cy="46374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51DC161-A803-451A-9A39-D8A54A74C9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80642"/>
            <a:ext cx="12192000" cy="4696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346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cover/>
      </p:transition>
    </mc:Choice>
    <mc:Fallback xmlns="">
      <p:transition spd="slow">
        <p:cover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8421" y="76200"/>
            <a:ext cx="11738610" cy="409342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COUNT OF NUMBER OF CUSTOMERS IN EACH CLUSTER</a:t>
            </a:r>
          </a:p>
          <a:p>
            <a:pPr algn="just">
              <a:lnSpc>
                <a:spcPct val="150000"/>
              </a:lnSpc>
            </a:pPr>
            <a:endParaRPr lang="en-US" sz="2400" b="1" dirty="0">
              <a:ln w="0"/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b="1" dirty="0">
              <a:ln w="0"/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sz="4400" b="1" dirty="0">
                <a:ln w="0"/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CLUSTER 0 =  1735 </a:t>
            </a:r>
          </a:p>
          <a:p>
            <a:pPr algn="ctr">
              <a:lnSpc>
                <a:spcPct val="150000"/>
              </a:lnSpc>
            </a:pPr>
            <a:r>
              <a:rPr lang="en-US" sz="4400" b="1" i="0" dirty="0">
                <a:ln w="0"/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CLUSTER 1 = 2055</a:t>
            </a:r>
            <a:endParaRPr lang="en-US" sz="4400" b="1" dirty="0">
              <a:ln w="0"/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000" dirty="0">
              <a:solidFill>
                <a:srgbClr val="042D8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3DC5EE-F5B7-4467-81FD-E92050D03BB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9150" y="101864"/>
            <a:ext cx="463748" cy="463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161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cover/>
      </p:transition>
    </mc:Choice>
    <mc:Fallback xmlns="">
      <p:transition spd="slow">
        <p:cover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8421" y="76200"/>
            <a:ext cx="11738610" cy="181588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en-US" sz="3200" b="1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Cluster 0 Analysis</a:t>
            </a:r>
            <a:endParaRPr lang="en-US" sz="2400" b="1" dirty="0">
              <a:ln w="0"/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b="1" i="0" dirty="0">
                <a:solidFill>
                  <a:srgbClr val="042D8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Number of invoices per month</a:t>
            </a:r>
          </a:p>
          <a:p>
            <a:pPr algn="just">
              <a:lnSpc>
                <a:spcPct val="150000"/>
              </a:lnSpc>
            </a:pPr>
            <a:endParaRPr lang="en-US" sz="2400" b="1" dirty="0">
              <a:ln w="0"/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000" dirty="0">
              <a:solidFill>
                <a:srgbClr val="042D8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3DC5EE-F5B7-4467-81FD-E92050D03BB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9150" y="101864"/>
            <a:ext cx="463748" cy="46374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552CE96-D6A8-4DF5-8F8F-148010DD9E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4045"/>
            <a:ext cx="12192000" cy="451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169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cover/>
      </p:transition>
    </mc:Choice>
    <mc:Fallback xmlns="">
      <p:transition spd="slow">
        <p:cover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8421" y="76200"/>
            <a:ext cx="11738610" cy="181588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en-US" sz="3200" b="1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Cluster 0 Analysis</a:t>
            </a:r>
            <a:endParaRPr lang="en-US" sz="2400" b="1" dirty="0">
              <a:ln w="0"/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b="1" i="0" dirty="0">
                <a:solidFill>
                  <a:srgbClr val="042D8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Number of invoices per day of the week</a:t>
            </a:r>
          </a:p>
          <a:p>
            <a:pPr algn="just">
              <a:lnSpc>
                <a:spcPct val="150000"/>
              </a:lnSpc>
            </a:pPr>
            <a:endParaRPr lang="en-US" sz="2400" b="1" dirty="0">
              <a:ln w="0"/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000" dirty="0">
              <a:solidFill>
                <a:srgbClr val="042D8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3DC5EE-F5B7-4467-81FD-E92050D03BB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9150" y="101864"/>
            <a:ext cx="463748" cy="46374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3A5AA1D-55B9-4E37-A480-71007367CC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2738"/>
            <a:ext cx="12192000" cy="4442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997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cover/>
      </p:transition>
    </mc:Choice>
    <mc:Fallback xmlns="">
      <p:transition spd="slow">
        <p:cover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8421" y="76200"/>
            <a:ext cx="11738610" cy="181588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en-US" sz="3200" b="1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Cluster 1 Analysis</a:t>
            </a:r>
            <a:endParaRPr lang="en-US" sz="2400" b="1" dirty="0">
              <a:ln w="0"/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b="1" i="0" dirty="0">
                <a:solidFill>
                  <a:srgbClr val="042D8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Number of invoices per month</a:t>
            </a:r>
          </a:p>
          <a:p>
            <a:pPr algn="just">
              <a:lnSpc>
                <a:spcPct val="150000"/>
              </a:lnSpc>
            </a:pPr>
            <a:endParaRPr lang="en-US" sz="2400" b="1" dirty="0">
              <a:ln w="0"/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000" dirty="0">
              <a:solidFill>
                <a:srgbClr val="042D8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3DC5EE-F5B7-4467-81FD-E92050D03BB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9150" y="101864"/>
            <a:ext cx="463748" cy="463748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8F30D753-4A1D-1AE1-C76D-C8BBF72674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475" y="1475474"/>
            <a:ext cx="11115675" cy="477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5212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cover/>
      </p:transition>
    </mc:Choice>
    <mc:Fallback xmlns="">
      <p:transition spd="slow">
        <p:cover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6695" y="236081"/>
            <a:ext cx="11738610" cy="552138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b="1" cap="none" spc="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Data Summary</a:t>
            </a:r>
          </a:p>
          <a:p>
            <a:pPr algn="l"/>
            <a:r>
              <a:rPr lang="en-US" sz="2400" b="1" i="0" dirty="0">
                <a:solidFill>
                  <a:srgbClr val="042D8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Attribute Information:</a:t>
            </a:r>
            <a:endParaRPr lang="en-US" sz="2400" b="0" i="0" dirty="0">
              <a:solidFill>
                <a:srgbClr val="042D85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i="0" dirty="0" err="1">
                <a:solidFill>
                  <a:srgbClr val="042D8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InvoiceNo</a:t>
            </a:r>
            <a:r>
              <a:rPr lang="en-US" sz="2000" b="0" i="0" dirty="0">
                <a:solidFill>
                  <a:srgbClr val="042D8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Invoice number. Nominal, a 6-digit integral number uniquely assigned to each transaction. If this code starts with letter 'c', it indicates a cancellation.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i="0" dirty="0" err="1">
                <a:solidFill>
                  <a:srgbClr val="042D8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StockCode</a:t>
            </a:r>
            <a:r>
              <a:rPr lang="en-US" sz="2000" b="0" i="0" dirty="0">
                <a:solidFill>
                  <a:srgbClr val="042D8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Product (item) code. Nominal, a 5-digit integral number uniquely assigned to each distinct product.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42D8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Description: Product (item) name. Nominal.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42D8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Quantity: The quantities of each product (item) per transaction. Numeric.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i="0" dirty="0" err="1">
                <a:solidFill>
                  <a:srgbClr val="042D8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InvoiceDate</a:t>
            </a:r>
            <a:r>
              <a:rPr lang="en-US" sz="2000" b="0" i="0" dirty="0">
                <a:solidFill>
                  <a:srgbClr val="042D8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Invoice Date and time. Numeric, the day and time when each transaction was generated.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i="0" dirty="0" err="1">
                <a:solidFill>
                  <a:srgbClr val="042D8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UnitPrice</a:t>
            </a:r>
            <a:r>
              <a:rPr lang="en-US" sz="2000" b="0" i="0" dirty="0">
                <a:solidFill>
                  <a:srgbClr val="042D8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Unit price. Numeric, Product price per unit in sterling.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i="0" dirty="0" err="1">
                <a:solidFill>
                  <a:srgbClr val="042D8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CustomerID</a:t>
            </a:r>
            <a:r>
              <a:rPr lang="en-US" sz="2000" b="0" i="0" dirty="0">
                <a:solidFill>
                  <a:srgbClr val="042D8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Customer number. Nominal, a 5-digit integral number uniquely assigned to each customer.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42D8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Country: Country name. Nominal, the name of the country where each customer resides</a:t>
            </a:r>
            <a:r>
              <a:rPr lang="en-US" sz="2000" b="0" i="0" dirty="0">
                <a:solidFill>
                  <a:srgbClr val="D5D5D5"/>
                </a:solidFill>
                <a:effectLst/>
                <a:latin typeface="var(--colab-chrome-font-family)"/>
              </a:rPr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12E7B3-E1E3-495D-8084-AEA350DCF90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9150" y="101864"/>
            <a:ext cx="463748" cy="463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347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cover/>
      </p:transition>
    </mc:Choice>
    <mc:Fallback xmlns="">
      <p:transition spd="slow">
        <p:cover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8421" y="76200"/>
            <a:ext cx="11738610" cy="181588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en-US" sz="3200" b="1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Cluster 1 Analysis</a:t>
            </a:r>
            <a:endParaRPr lang="en-US" sz="2400" b="1" dirty="0">
              <a:ln w="0"/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b="1" i="0" dirty="0">
                <a:solidFill>
                  <a:srgbClr val="042D8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Number of invoices per day of the week</a:t>
            </a:r>
          </a:p>
          <a:p>
            <a:pPr algn="just">
              <a:lnSpc>
                <a:spcPct val="150000"/>
              </a:lnSpc>
            </a:pPr>
            <a:endParaRPr lang="en-US" sz="2400" b="1" dirty="0">
              <a:ln w="0"/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000" dirty="0">
              <a:solidFill>
                <a:srgbClr val="042D8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3DC5EE-F5B7-4467-81FD-E92050D03BB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9150" y="101864"/>
            <a:ext cx="463748" cy="463748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8A8C5470-1D0B-2F44-A1ED-FFBA34060B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421" y="1463118"/>
            <a:ext cx="11182350" cy="477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5788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cover/>
      </p:transition>
    </mc:Choice>
    <mc:Fallback xmlns="">
      <p:transition spd="slow">
        <p:cover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6695" y="101864"/>
            <a:ext cx="11738610" cy="54784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000" b="1" cap="none" spc="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just"/>
            <a:r>
              <a:rPr lang="en-US" sz="2000" b="1" dirty="0">
                <a:ln w="0"/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We have got 2 clusters by applying k means algorithm.</a:t>
            </a:r>
          </a:p>
          <a:p>
            <a:pPr algn="just"/>
            <a:r>
              <a:rPr lang="en-US" sz="2000" b="1" dirty="0">
                <a:ln w="0"/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So the customers got segmented into 2 clusters.</a:t>
            </a:r>
          </a:p>
          <a:p>
            <a:pPr algn="just"/>
            <a:r>
              <a:rPr lang="en-US" sz="2000" b="1" dirty="0">
                <a:ln w="0"/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Online Retail Customer marketing team can now use different approaches to acquire the customers.</a:t>
            </a:r>
          </a:p>
          <a:p>
            <a:pPr algn="just"/>
            <a:endParaRPr lang="en-US" sz="2000" b="1" dirty="0">
              <a:ln w="0"/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b="1" dirty="0">
                <a:ln w="0"/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Cluster 0</a:t>
            </a:r>
            <a:r>
              <a:rPr lang="en-US" sz="2000" b="1" dirty="0">
                <a:ln w="0"/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/>
            <a:r>
              <a:rPr lang="en-US" sz="2000" b="1" dirty="0">
                <a:ln w="0"/>
                <a:solidFill>
                  <a:srgbClr val="042D8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Key Figures</a:t>
            </a:r>
            <a:endParaRPr lang="en-US" sz="2000" b="0" i="0" dirty="0">
              <a:solidFill>
                <a:srgbClr val="042D85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42D8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Frequency : 28.68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42D8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Recency : 230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42D8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Monetary : 3070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42D8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RFM Score : 10.71</a:t>
            </a:r>
          </a:p>
          <a:p>
            <a:pPr algn="l"/>
            <a:r>
              <a:rPr lang="en-US" sz="2000" b="1" dirty="0">
                <a:ln w="0"/>
                <a:solidFill>
                  <a:srgbClr val="042D8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Top 5 Products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42D8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WHITE HANGING HEART T-LIGHT HOLDER : 339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42D8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REGENCY CAKESTAND 3 TIER : 268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42D8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ASSORTED COLOUR BIRD ORNAMENT : 235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42D8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PARTY BUNTING : 229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42D8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REX CASH+CARRY JUMBO SHOPPER : 202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C958CA-3C2F-4E75-A888-ABBCDE2702A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9150" y="101864"/>
            <a:ext cx="463748" cy="463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360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cover/>
      </p:transition>
    </mc:Choice>
    <mc:Fallback xmlns="">
      <p:transition spd="slow">
        <p:cover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6695" y="101864"/>
            <a:ext cx="11738610" cy="455509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000" b="1" cap="none" spc="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2000" b="1" dirty="0">
              <a:ln w="0"/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b="1" dirty="0">
                <a:ln w="0"/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Cluster 1</a:t>
            </a:r>
            <a:r>
              <a:rPr lang="en-US" sz="2000" b="1" dirty="0">
                <a:ln w="0"/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/>
            <a:r>
              <a:rPr lang="en-US" sz="2000" b="1" dirty="0">
                <a:ln w="0"/>
                <a:solidFill>
                  <a:srgbClr val="042D8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Key Figures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42D8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Frequency : 37.67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42D8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Recency : 134.64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42D8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Monetary : 447.40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42D8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RFM Score : 5.90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b="1" dirty="0">
              <a:ln w="0"/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b="1" dirty="0">
                <a:ln w="0"/>
                <a:solidFill>
                  <a:srgbClr val="042D8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Top 5 Products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42D8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WHITE HANGING HEART T-LIGHT HOLDER    344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42D8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REGENCY CAKESTAND 3 TIER              271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42D8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ASSORTED COLOUR BIRD ORNAMENT         239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42D8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PARTY BUNTING                         232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42D8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REX CASH+CARRY JUMBO SHOPPER          204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C958CA-3C2F-4E75-A888-ABBCDE2702A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9150" y="101864"/>
            <a:ext cx="463748" cy="463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970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cover/>
      </p:transition>
    </mc:Choice>
    <mc:Fallback xmlns="">
      <p:transition spd="slow">
        <p:cover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57892" y="215139"/>
            <a:ext cx="6476215" cy="67354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endParaRPr lang="en-US" sz="2800" b="1" i="1" u="sng" cap="none" spc="0" dirty="0">
              <a:ln w="0"/>
              <a:solidFill>
                <a:srgbClr val="C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800" b="1" i="1" u="sng" dirty="0">
              <a:ln w="0"/>
              <a:solidFill>
                <a:srgbClr val="C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800" b="1" i="1" u="sng" cap="none" spc="0" dirty="0">
              <a:ln w="0"/>
              <a:solidFill>
                <a:srgbClr val="C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800" b="1" i="1" u="sng" dirty="0">
              <a:ln w="0"/>
              <a:solidFill>
                <a:srgbClr val="C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800" b="1" i="1" u="sng" cap="none" spc="0" dirty="0">
              <a:ln w="0"/>
              <a:solidFill>
                <a:srgbClr val="C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800" b="1" i="1" u="sng" dirty="0">
              <a:ln w="0"/>
              <a:solidFill>
                <a:srgbClr val="C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4400" b="1" i="1" cap="none" spc="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Thank You!!</a:t>
            </a:r>
          </a:p>
          <a:p>
            <a:pPr algn="ctr"/>
            <a:endParaRPr lang="en-US" sz="2000" b="1" dirty="0">
              <a:ln w="0"/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000" b="1" dirty="0">
              <a:ln w="0"/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000" b="1" dirty="0">
              <a:ln w="0"/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b="1" dirty="0">
              <a:ln w="0"/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b="1" dirty="0">
              <a:ln w="0"/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b="1" dirty="0">
              <a:ln w="0"/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b="1" dirty="0">
              <a:ln w="0"/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AF5B2B-6397-4F64-8521-2F1F345A0F6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9150" y="101864"/>
            <a:ext cx="463748" cy="46374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10979E5-FD90-47F0-8115-C626C9C3DA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780888" y="3429000"/>
            <a:ext cx="682396" cy="652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973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cover/>
      </p:transition>
    </mc:Choice>
    <mc:Fallback xmlns="">
      <p:transition spd="slow">
        <p:cover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6694" y="111295"/>
            <a:ext cx="11738610" cy="649408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b="1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Importing </a:t>
            </a:r>
            <a:r>
              <a:rPr lang="en-US" sz="3200" b="1" cap="none" spc="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Libraries &amp; Data Inspection</a:t>
            </a:r>
            <a:endParaRPr lang="en-US" sz="2400" b="1" i="0" dirty="0">
              <a:solidFill>
                <a:srgbClr val="042D85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n w="0"/>
                <a:solidFill>
                  <a:srgbClr val="042D8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Pandas – M</a:t>
            </a:r>
            <a:r>
              <a:rPr lang="en-US" sz="2400" i="0" dirty="0">
                <a:solidFill>
                  <a:srgbClr val="042D8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anipulation of tabular data in </a:t>
            </a:r>
            <a:r>
              <a:rPr lang="en-US" sz="2400" i="0" dirty="0" err="1">
                <a:solidFill>
                  <a:srgbClr val="042D8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Dataframes</a:t>
            </a:r>
            <a:r>
              <a:rPr lang="en-US" sz="2400" dirty="0">
                <a:solidFill>
                  <a:srgbClr val="042D8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dirty="0">
              <a:ln w="0"/>
              <a:solidFill>
                <a:srgbClr val="042D8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err="1">
                <a:ln w="0"/>
                <a:solidFill>
                  <a:srgbClr val="042D8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US" sz="2400" dirty="0">
                <a:ln w="0"/>
                <a:solidFill>
                  <a:srgbClr val="042D8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IN" sz="2400" dirty="0">
                <a:ln w="0"/>
                <a:solidFill>
                  <a:srgbClr val="042D8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IN" sz="2400" i="0" dirty="0">
                <a:solidFill>
                  <a:srgbClr val="042D8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athematical operations on arrays</a:t>
            </a:r>
            <a:endParaRPr lang="en-US" sz="2400" dirty="0">
              <a:ln w="0"/>
              <a:solidFill>
                <a:srgbClr val="042D8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n w="0"/>
                <a:solidFill>
                  <a:srgbClr val="042D8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Matplotlib – Visualization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n w="0"/>
                <a:solidFill>
                  <a:srgbClr val="042D8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Seaborn – Visualization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err="1">
                <a:ln w="0"/>
                <a:solidFill>
                  <a:srgbClr val="042D8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Sklearn</a:t>
            </a:r>
            <a:r>
              <a:rPr lang="en-US" sz="2400" dirty="0">
                <a:ln w="0"/>
                <a:solidFill>
                  <a:srgbClr val="042D8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Data Modeling</a:t>
            </a:r>
          </a:p>
          <a:p>
            <a:pPr algn="just">
              <a:lnSpc>
                <a:spcPct val="150000"/>
              </a:lnSpc>
            </a:pPr>
            <a:endParaRPr lang="en-US" sz="2400" b="1" dirty="0">
              <a:ln w="0"/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b="1" dirty="0">
              <a:ln w="0"/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b="1" dirty="0">
              <a:ln w="0"/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b="1" dirty="0">
              <a:ln w="0"/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b="1" dirty="0">
              <a:ln w="0"/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b="1" dirty="0">
              <a:ln w="0"/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b="1" dirty="0">
              <a:ln w="0"/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b="0" i="0" dirty="0">
                <a:solidFill>
                  <a:srgbClr val="042D8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Original Dataset contains 8 columns and </a:t>
            </a:r>
            <a:r>
              <a:rPr lang="en-US" sz="2400" dirty="0">
                <a:solidFill>
                  <a:srgbClr val="042D8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541909</a:t>
            </a:r>
            <a:r>
              <a:rPr lang="en-US" sz="2400" b="0" i="0" dirty="0">
                <a:solidFill>
                  <a:srgbClr val="042D8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rows.</a:t>
            </a:r>
            <a:r>
              <a:rPr lang="en-US" sz="2000" b="1" i="0" dirty="0">
                <a:solidFill>
                  <a:srgbClr val="042D8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dirty="0">
              <a:ln w="0"/>
              <a:solidFill>
                <a:srgbClr val="042D8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EF2768-FB1F-483C-8A83-D6FC6B82E0A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9150" y="101864"/>
            <a:ext cx="463748" cy="46374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A97239F-725E-4851-B499-EFCD93A46C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137" y="3429001"/>
            <a:ext cx="11403724" cy="245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316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cover/>
      </p:transition>
    </mc:Choice>
    <mc:Fallback xmlns="">
      <p:transition spd="slow">
        <p:cover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6694" y="111295"/>
            <a:ext cx="11738610" cy="663258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b="1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</a:t>
            </a:r>
            <a:endParaRPr lang="en-US" sz="2400" b="1" i="0" dirty="0">
              <a:solidFill>
                <a:srgbClr val="042D85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dirty="0">
                <a:ln w="0"/>
                <a:solidFill>
                  <a:srgbClr val="042D8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After dropping the duplicate values, now we have 8 columns and 536641 rows.</a:t>
            </a:r>
            <a:r>
              <a:rPr lang="en-US" sz="2200" b="1" i="0" dirty="0">
                <a:solidFill>
                  <a:srgbClr val="042D8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dirty="0">
              <a:ln w="0"/>
              <a:solidFill>
                <a:srgbClr val="042D8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dirty="0">
                <a:ln w="0"/>
                <a:solidFill>
                  <a:srgbClr val="042D8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After dropping the null values, now we have 8 columns and 401604 rows.</a:t>
            </a:r>
          </a:p>
          <a:p>
            <a:pPr algn="just">
              <a:lnSpc>
                <a:spcPct val="150000"/>
              </a:lnSpc>
            </a:pPr>
            <a:endParaRPr lang="en-US" sz="2400" dirty="0">
              <a:ln w="0"/>
              <a:solidFill>
                <a:srgbClr val="042D8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i="0" dirty="0">
                <a:ln w="0"/>
                <a:solidFill>
                  <a:srgbClr val="042D8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added 7 more columns to our dataset:</a:t>
            </a:r>
          </a:p>
          <a:p>
            <a:pPr algn="just">
              <a:lnSpc>
                <a:spcPct val="150000"/>
              </a:lnSpc>
            </a:pPr>
            <a:r>
              <a:rPr lang="en-US" sz="2400" dirty="0" err="1">
                <a:ln w="0"/>
                <a:solidFill>
                  <a:srgbClr val="042D8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Amount_spent</a:t>
            </a:r>
            <a:r>
              <a:rPr lang="en-US" sz="2400" dirty="0">
                <a:ln w="0"/>
                <a:solidFill>
                  <a:srgbClr val="042D8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2400" b="0" dirty="0" err="1">
                <a:solidFill>
                  <a:srgbClr val="042D8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df</a:t>
            </a:r>
            <a:r>
              <a:rPr lang="en-IN" sz="2400" b="0" dirty="0">
                <a:solidFill>
                  <a:srgbClr val="042D8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['Quantity'] * </a:t>
            </a:r>
            <a:r>
              <a:rPr lang="en-IN" sz="2400" b="0" dirty="0" err="1">
                <a:solidFill>
                  <a:srgbClr val="042D8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df</a:t>
            </a:r>
            <a:r>
              <a:rPr lang="en-IN" sz="2400" b="0" dirty="0">
                <a:solidFill>
                  <a:srgbClr val="042D8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['</a:t>
            </a:r>
            <a:r>
              <a:rPr lang="en-IN" sz="2400" b="0" dirty="0" err="1">
                <a:solidFill>
                  <a:srgbClr val="042D8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UnitPrice</a:t>
            </a:r>
            <a:r>
              <a:rPr lang="en-IN" sz="2400" b="0" dirty="0">
                <a:solidFill>
                  <a:srgbClr val="042D8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’]</a:t>
            </a:r>
          </a:p>
          <a:p>
            <a:pPr algn="just">
              <a:lnSpc>
                <a:spcPct val="150000"/>
              </a:lnSpc>
            </a:pPr>
            <a:r>
              <a:rPr lang="en-US" sz="2200" dirty="0">
                <a:ln w="0"/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Year = </a:t>
            </a:r>
            <a:r>
              <a:rPr lang="en-IN" sz="2400" b="0" dirty="0" err="1">
                <a:solidFill>
                  <a:srgbClr val="042D8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df</a:t>
            </a:r>
            <a:r>
              <a:rPr lang="en-IN" sz="2400" b="0" dirty="0">
                <a:solidFill>
                  <a:srgbClr val="042D8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['</a:t>
            </a:r>
            <a:r>
              <a:rPr lang="en-IN" sz="2400" b="0" dirty="0" err="1">
                <a:solidFill>
                  <a:srgbClr val="042D8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InvoiceDate</a:t>
            </a:r>
            <a:r>
              <a:rPr lang="en-IN" sz="2400" b="0" dirty="0">
                <a:solidFill>
                  <a:srgbClr val="042D8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'].</a:t>
            </a:r>
            <a:r>
              <a:rPr lang="en-IN" sz="2400" b="0" dirty="0" err="1">
                <a:solidFill>
                  <a:srgbClr val="042D8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dt.year</a:t>
            </a:r>
            <a:endParaRPr lang="en-US" sz="2200" dirty="0">
              <a:ln w="0"/>
              <a:solidFill>
                <a:srgbClr val="042D8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200" dirty="0">
                <a:ln w="0"/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Month = </a:t>
            </a:r>
            <a:r>
              <a:rPr lang="en-IN" sz="2400" b="0" dirty="0" err="1">
                <a:solidFill>
                  <a:srgbClr val="042D8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df</a:t>
            </a:r>
            <a:r>
              <a:rPr lang="en-IN" sz="2400" b="0" dirty="0">
                <a:solidFill>
                  <a:srgbClr val="042D8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['</a:t>
            </a:r>
            <a:r>
              <a:rPr lang="en-IN" sz="2400" b="0" dirty="0" err="1">
                <a:solidFill>
                  <a:srgbClr val="042D8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InvoiceDate</a:t>
            </a:r>
            <a:r>
              <a:rPr lang="en-IN" sz="2400" b="0" dirty="0">
                <a:solidFill>
                  <a:srgbClr val="042D8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'].</a:t>
            </a:r>
            <a:r>
              <a:rPr lang="en-IN" sz="2400" b="0" dirty="0" err="1">
                <a:solidFill>
                  <a:srgbClr val="042D8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dt.month</a:t>
            </a:r>
            <a:endParaRPr lang="en-US" sz="2200" dirty="0">
              <a:ln w="0"/>
              <a:solidFill>
                <a:srgbClr val="042D8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200" dirty="0">
                <a:ln w="0"/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Day = </a:t>
            </a:r>
            <a:r>
              <a:rPr lang="en-IN" sz="2400" b="0" dirty="0" err="1">
                <a:solidFill>
                  <a:srgbClr val="042D8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df</a:t>
            </a:r>
            <a:r>
              <a:rPr lang="en-IN" sz="2400" b="0" dirty="0">
                <a:solidFill>
                  <a:srgbClr val="042D8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['</a:t>
            </a:r>
            <a:r>
              <a:rPr lang="en-IN" sz="2400" b="0" dirty="0" err="1">
                <a:solidFill>
                  <a:srgbClr val="042D8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InvoiceDate</a:t>
            </a:r>
            <a:r>
              <a:rPr lang="en-IN" sz="2400" b="0" dirty="0">
                <a:solidFill>
                  <a:srgbClr val="042D8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'].</a:t>
            </a:r>
            <a:r>
              <a:rPr lang="en-IN" sz="2400" b="0" dirty="0" err="1">
                <a:solidFill>
                  <a:srgbClr val="042D8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dt.day</a:t>
            </a:r>
            <a:endParaRPr lang="en-US" sz="2200" dirty="0">
              <a:ln w="0"/>
              <a:solidFill>
                <a:srgbClr val="042D8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200" dirty="0">
                <a:ln w="0"/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Hour = </a:t>
            </a:r>
            <a:r>
              <a:rPr lang="en-IN" sz="2400" b="0" dirty="0" err="1">
                <a:solidFill>
                  <a:srgbClr val="042D8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df</a:t>
            </a:r>
            <a:r>
              <a:rPr lang="en-IN" sz="2400" b="0" dirty="0">
                <a:solidFill>
                  <a:srgbClr val="042D8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['</a:t>
            </a:r>
            <a:r>
              <a:rPr lang="en-IN" sz="2400" b="0" dirty="0" err="1">
                <a:solidFill>
                  <a:srgbClr val="042D8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InvoiceDate</a:t>
            </a:r>
            <a:r>
              <a:rPr lang="en-IN" sz="2400" b="0" dirty="0">
                <a:solidFill>
                  <a:srgbClr val="042D8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'].</a:t>
            </a:r>
            <a:r>
              <a:rPr lang="en-IN" sz="2400" b="0" dirty="0" err="1">
                <a:solidFill>
                  <a:srgbClr val="042D8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dt.hour</a:t>
            </a:r>
            <a:endParaRPr lang="en-US" sz="2200" dirty="0">
              <a:ln w="0"/>
              <a:solidFill>
                <a:srgbClr val="042D8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200" dirty="0">
                <a:ln w="0"/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Minutes = </a:t>
            </a:r>
            <a:r>
              <a:rPr lang="en-IN" sz="2400" b="0" dirty="0" err="1">
                <a:solidFill>
                  <a:srgbClr val="042D8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df</a:t>
            </a:r>
            <a:r>
              <a:rPr lang="en-IN" sz="2400" b="0" dirty="0">
                <a:solidFill>
                  <a:srgbClr val="042D8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['</a:t>
            </a:r>
            <a:r>
              <a:rPr lang="en-IN" sz="2400" b="0" dirty="0" err="1">
                <a:solidFill>
                  <a:srgbClr val="042D8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InvoiceDate</a:t>
            </a:r>
            <a:r>
              <a:rPr lang="en-IN" sz="2400" b="0" dirty="0">
                <a:solidFill>
                  <a:srgbClr val="042D8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'].</a:t>
            </a:r>
            <a:r>
              <a:rPr lang="en-IN" sz="2400" b="0" dirty="0" err="1">
                <a:solidFill>
                  <a:srgbClr val="042D8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dt.minute</a:t>
            </a:r>
            <a:endParaRPr lang="en-US" sz="2200" dirty="0">
              <a:ln w="0"/>
              <a:solidFill>
                <a:srgbClr val="042D8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200" dirty="0" err="1">
                <a:ln w="0"/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Day_of_week</a:t>
            </a:r>
            <a:r>
              <a:rPr lang="en-US" sz="2200" dirty="0">
                <a:ln w="0"/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2400" b="0" dirty="0" err="1">
                <a:solidFill>
                  <a:srgbClr val="042D8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df</a:t>
            </a:r>
            <a:r>
              <a:rPr lang="en-IN" sz="2400" b="0" dirty="0">
                <a:solidFill>
                  <a:srgbClr val="042D8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['</a:t>
            </a:r>
            <a:r>
              <a:rPr lang="en-IN" sz="2400" b="0" dirty="0" err="1">
                <a:solidFill>
                  <a:srgbClr val="042D8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InvoiceDate</a:t>
            </a:r>
            <a:r>
              <a:rPr lang="en-IN" sz="2400" b="0" dirty="0">
                <a:solidFill>
                  <a:srgbClr val="042D8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'].</a:t>
            </a:r>
            <a:r>
              <a:rPr lang="en-IN" sz="2400" b="0" dirty="0" err="1">
                <a:solidFill>
                  <a:srgbClr val="042D8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dt.dayofweek</a:t>
            </a:r>
            <a:endParaRPr lang="en-IN" sz="2400" b="0" dirty="0">
              <a:solidFill>
                <a:srgbClr val="042D85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EF2768-FB1F-483C-8A83-D6FC6B82E0A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9150" y="101864"/>
            <a:ext cx="463748" cy="463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493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cover/>
      </p:transition>
    </mc:Choice>
    <mc:Fallback xmlns="">
      <p:transition spd="slow">
        <p:cover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6694" y="111295"/>
            <a:ext cx="11738610" cy="15032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endParaRPr lang="en-US" sz="2400" b="1" i="0" dirty="0">
              <a:solidFill>
                <a:srgbClr val="042D85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IN" sz="2400" b="0" dirty="0">
                <a:solidFill>
                  <a:srgbClr val="042D8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After cleaning and adding more column, we have the following data:</a:t>
            </a:r>
          </a:p>
          <a:p>
            <a:pPr algn="just">
              <a:lnSpc>
                <a:spcPct val="150000"/>
              </a:lnSpc>
            </a:pPr>
            <a:endParaRPr lang="en-IN" sz="2400" b="0" dirty="0">
              <a:solidFill>
                <a:srgbClr val="042D85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EF2768-FB1F-483C-8A83-D6FC6B82E0A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9150" y="101864"/>
            <a:ext cx="463748" cy="46374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10BEA5B-7F9F-4FE3-9628-FE1EAED97F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694" y="1624024"/>
            <a:ext cx="11738610" cy="3026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751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cover/>
      </p:transition>
    </mc:Choice>
    <mc:Fallback xmlns="">
      <p:transition spd="slow">
        <p:cover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6695" y="217602"/>
            <a:ext cx="11738610" cy="6443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en-US" sz="3200" b="1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</a:t>
            </a:r>
            <a:endParaRPr lang="en-US" sz="2400" i="0" dirty="0">
              <a:solidFill>
                <a:schemeClr val="accent1">
                  <a:lumMod val="5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700" i="0" dirty="0">
              <a:solidFill>
                <a:srgbClr val="042D85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>
                <a:ln w="0"/>
                <a:solidFill>
                  <a:srgbClr val="042D8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Which countries made the most transactions?</a:t>
            </a:r>
          </a:p>
          <a:p>
            <a:pPr algn="just">
              <a:lnSpc>
                <a:spcPct val="150000"/>
              </a:lnSpc>
            </a:pPr>
            <a:endParaRPr lang="en-US" sz="2400" b="1" dirty="0">
              <a:ln w="0"/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000" b="1" dirty="0">
              <a:ln w="0"/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b="1" dirty="0">
              <a:ln w="0"/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b="1" dirty="0">
              <a:ln w="0"/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b="1" dirty="0">
              <a:ln w="0"/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b="1" dirty="0">
              <a:ln w="0"/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b="1" dirty="0">
              <a:ln w="0"/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b="1" dirty="0">
              <a:ln w="0"/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dirty="0">
                <a:ln w="0"/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The above graph shows that which country have made the most transactions. United Kingdom have made most transactions followed by Germany.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E36297-284F-4116-A5A4-4C41A9D6E6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9150" y="101864"/>
            <a:ext cx="463748" cy="46374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800816F-ABAB-4D0F-A426-829620CFC0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694" y="1326807"/>
            <a:ext cx="11738611" cy="4317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323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cover/>
      </p:transition>
    </mc:Choice>
    <mc:Fallback xmlns="">
      <p:transition spd="slow">
        <p:cover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6695" y="313065"/>
            <a:ext cx="11738610" cy="46474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en-US" sz="3200" b="1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EDA Continued…</a:t>
            </a:r>
          </a:p>
          <a:p>
            <a:pPr algn="just"/>
            <a:r>
              <a:rPr lang="en-US" sz="2400" b="1" dirty="0">
                <a:ln w="0"/>
                <a:solidFill>
                  <a:srgbClr val="042D8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Yearly transactions Count</a:t>
            </a:r>
          </a:p>
          <a:p>
            <a:pPr algn="just"/>
            <a:endParaRPr lang="en-US" sz="2400" b="1" dirty="0">
              <a:ln w="0"/>
              <a:solidFill>
                <a:srgbClr val="042D85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b="1" dirty="0">
              <a:ln w="0"/>
              <a:solidFill>
                <a:srgbClr val="042D85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b="1" dirty="0">
              <a:ln w="0"/>
              <a:solidFill>
                <a:srgbClr val="042D85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b="1" dirty="0">
              <a:ln w="0"/>
              <a:solidFill>
                <a:srgbClr val="042D85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b="1" dirty="0">
              <a:ln w="0"/>
              <a:solidFill>
                <a:srgbClr val="042D85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b="1" dirty="0">
              <a:ln w="0"/>
              <a:solidFill>
                <a:srgbClr val="042D85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b="1" dirty="0">
              <a:ln w="0"/>
              <a:solidFill>
                <a:srgbClr val="042D85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b="1" dirty="0">
              <a:ln w="0"/>
              <a:solidFill>
                <a:srgbClr val="042D85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b="1" dirty="0">
              <a:ln w="0"/>
              <a:solidFill>
                <a:srgbClr val="042D85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b="1" dirty="0">
              <a:ln w="0"/>
              <a:solidFill>
                <a:srgbClr val="042D85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F6C41F8-826D-4F44-BCBC-F7ED1B82ACE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9150" y="101864"/>
            <a:ext cx="463748" cy="4637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9770DA8-3EB7-410E-A7F4-09EA131F78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20091"/>
            <a:ext cx="12192000" cy="4017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700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cover/>
      </p:transition>
    </mc:Choice>
    <mc:Fallback xmlns="">
      <p:transition spd="slow">
        <p:cover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1857</TotalTime>
  <Words>1008</Words>
  <Application>Microsoft Office PowerPoint</Application>
  <PresentationFormat>Widescreen</PresentationFormat>
  <Paragraphs>312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1" baseType="lpstr">
      <vt:lpstr>Arial</vt:lpstr>
      <vt:lpstr>Calibri</vt:lpstr>
      <vt:lpstr>Calibri Light</vt:lpstr>
      <vt:lpstr>Roboto</vt:lpstr>
      <vt:lpstr>Times New Roman</vt:lpstr>
      <vt:lpstr>var(--colab-chrome-font-family)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Saday _</dc:creator>
  <cp:lastModifiedBy>Saday _</cp:lastModifiedBy>
  <cp:revision>123</cp:revision>
  <dcterms:created xsi:type="dcterms:W3CDTF">2022-02-24T13:05:00Z</dcterms:created>
  <dcterms:modified xsi:type="dcterms:W3CDTF">2022-05-09T08:24:15Z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FEFAF25BBF814C47B6E39040459E70F4</vt:lpwstr>
  </property>
  <property fmtid="{D5CDD505-2E9C-101B-9397-08002B2CF9AE}" pid="3" name="KSOProductBuildVer">
    <vt:lpwstr>1033-11.2.0.10463</vt:lpwstr>
  </property>
</Properties>
</file>