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78" r:id="rId5"/>
    <p:sldId id="262" r:id="rId6"/>
    <p:sldId id="274" r:id="rId7"/>
    <p:sldId id="276" r:id="rId8"/>
    <p:sldId id="260" r:id="rId9"/>
    <p:sldId id="275" r:id="rId10"/>
    <p:sldId id="265" r:id="rId11"/>
    <p:sldId id="279" r:id="rId12"/>
    <p:sldId id="280" r:id="rId13"/>
    <p:sldId id="267" r:id="rId14"/>
    <p:sldId id="271" r:id="rId15"/>
    <p:sldId id="272" r:id="rId16"/>
    <p:sldId id="273"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2" autoAdjust="0"/>
    <p:restoredTop sz="93741" autoAdjust="0"/>
  </p:normalViewPr>
  <p:slideViewPr>
    <p:cSldViewPr snapToGrid="0">
      <p:cViewPr varScale="1">
        <p:scale>
          <a:sx n="88" d="100"/>
          <a:sy n="88" d="100"/>
        </p:scale>
        <p:origin x="-490"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83BD41-8CCE-42DA-A664-4B08635CCF61}"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08779-7172-4624-9705-1082DAD4395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83BD41-8CCE-42DA-A664-4B08635CCF61}"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08779-7172-4624-9705-1082DAD439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883BD41-8CCE-42DA-A664-4B08635CCF61}"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08779-7172-4624-9705-1082DAD4395A}" type="slidenum">
              <a:rPr lang="en-US" smtClean="0"/>
              <a:t>‹#›</a:t>
            </a:fld>
            <a:endParaRPr lang="en-US"/>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83BD41-8CCE-42DA-A664-4B08635CCF61}"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08779-7172-4624-9705-1082DAD4395A}"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83BD41-8CCE-42DA-A664-4B08635CCF61}"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08779-7172-4624-9705-1082DAD4395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C883BD41-8CCE-42DA-A664-4B08635CCF61}"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08779-7172-4624-9705-1082DAD4395A}" type="slidenum">
              <a:rPr lang="en-US" smtClean="0"/>
              <a:t>‹#›</a:t>
            </a:fld>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83BD41-8CCE-42DA-A664-4B08635CCF61}" type="datetimeFigureOut">
              <a:rPr lang="en-US" smtClean="0"/>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608779-7172-4624-9705-1082DAD4395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83BD41-8CCE-42DA-A664-4B08635CCF61}" type="datetimeFigureOut">
              <a:rPr lang="en-US" smtClean="0"/>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608779-7172-4624-9705-1082DAD439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C883BD41-8CCE-42DA-A664-4B08635CCF61}" type="datetimeFigureOut">
              <a:rPr lang="en-US" smtClean="0"/>
              <a:t>3/11/2023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608779-7172-4624-9705-1082DAD439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883BD41-8CCE-42DA-A664-4B08635CCF61}"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08779-7172-4624-9705-1082DAD4395A}" type="slidenum">
              <a:rPr lang="en-US" smtClean="0"/>
              <a:t>‹#›</a:t>
            </a:fld>
            <a:endParaRPr lang="en-US"/>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83BD41-8CCE-42DA-A664-4B08635CCF61}"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08779-7172-4624-9705-1082DAD4395A}" type="slidenum">
              <a:rPr lang="en-US" smtClean="0"/>
              <a:t>‹#›</a:t>
            </a:fld>
            <a:endParaRPr lang="en-US"/>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fld id="{C883BD41-8CCE-42DA-A664-4B08635CCF61}" type="datetimeFigureOut">
              <a:rPr lang="en-US" smtClean="0"/>
              <a:t>3/11/2023</a:t>
            </a:fld>
            <a:endParaRPr lang="en-US"/>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fld id="{E8608779-7172-4624-9705-1082DAD4395A}" type="slidenum">
              <a:rPr lang="en-US" smtClean="0"/>
              <a:t>‹#›</a:t>
            </a:fld>
            <a:endParaRPr lang="en-US"/>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ilto:2001shreyajoshi@gmail.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2001shreyajoshi@gmail.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D0BF33-3B0B-8401-20D2-55FCA319E015}"/>
              </a:ext>
            </a:extLst>
          </p:cNvPr>
          <p:cNvSpPr>
            <a:spLocks noGrp="1"/>
          </p:cNvSpPr>
          <p:nvPr>
            <p:ph type="ctrTitle"/>
          </p:nvPr>
        </p:nvSpPr>
        <p:spPr>
          <a:xfrm>
            <a:off x="1379621" y="288758"/>
            <a:ext cx="9144000" cy="853390"/>
          </a:xfrm>
        </p:spPr>
        <p:txBody>
          <a:bodyPr>
            <a:normAutofit/>
          </a:bodyPr>
          <a:lstStyle/>
          <a:p>
            <a:r>
              <a:rPr lang="en-US" sz="3600" b="1" dirty="0"/>
              <a:t>Crime Rate Prediction Using ML and Spark</a:t>
            </a:r>
          </a:p>
        </p:txBody>
      </p:sp>
      <p:sp>
        <p:nvSpPr>
          <p:cNvPr id="3" name="Subtitle 2">
            <a:extLst>
              <a:ext uri="{FF2B5EF4-FFF2-40B4-BE49-F238E27FC236}">
                <a16:creationId xmlns:a16="http://schemas.microsoft.com/office/drawing/2014/main" xmlns="" id="{9B1C7F40-BD9A-BB98-2EBD-45895F58EE4E}"/>
              </a:ext>
            </a:extLst>
          </p:cNvPr>
          <p:cNvSpPr>
            <a:spLocks noGrp="1"/>
          </p:cNvSpPr>
          <p:nvPr>
            <p:ph type="subTitle" idx="1"/>
          </p:nvPr>
        </p:nvSpPr>
        <p:spPr>
          <a:xfrm>
            <a:off x="60960" y="3649980"/>
            <a:ext cx="11955780" cy="2773680"/>
          </a:xfrm>
        </p:spPr>
        <p:txBody>
          <a:bodyPr>
            <a:normAutofit/>
          </a:bodyPr>
          <a:lstStyle/>
          <a:p>
            <a:pPr algn="l"/>
            <a:endParaRPr lang="en-US" sz="1800" b="1" dirty="0">
              <a:solidFill>
                <a:srgbClr val="000000"/>
              </a:solidFill>
              <a:latin typeface="Times New Roman" panose="02020603050405020304" pitchFamily="18" charset="0"/>
              <a:ea typeface="Calibri" panose="020F0502020204030204" pitchFamily="34" charset="0"/>
            </a:endParaRPr>
          </a:p>
          <a:p>
            <a:pPr algn="l"/>
            <a:r>
              <a:rPr lang="en-US" sz="1800" b="1" dirty="0">
                <a:solidFill>
                  <a:srgbClr val="000000"/>
                </a:solidFill>
                <a:effectLst/>
                <a:latin typeface="Times New Roman" panose="02020603050405020304" pitchFamily="18" charset="0"/>
                <a:ea typeface="Calibri" panose="020F0502020204030204" pitchFamily="34" charset="0"/>
              </a:rPr>
              <a:t>                                                                                                                                                                                                           </a:t>
            </a:r>
          </a:p>
          <a:p>
            <a:pPr algn="l"/>
            <a:r>
              <a:rPr lang="en-US" sz="1800" b="1" dirty="0">
                <a:solidFill>
                  <a:srgbClr val="000000"/>
                </a:solidFill>
                <a:latin typeface="Times New Roman" panose="02020603050405020304" pitchFamily="18" charset="0"/>
                <a:ea typeface="Calibri" panose="020F0502020204030204" pitchFamily="34" charset="0"/>
              </a:rPr>
              <a:t>                                                                                                                                                                                                                 </a:t>
            </a:r>
          </a:p>
          <a:p>
            <a:pPr algn="l"/>
            <a:r>
              <a:rPr lang="en-US" sz="1800" b="1" dirty="0">
                <a:solidFill>
                  <a:srgbClr val="000000"/>
                </a:solidFill>
                <a:effectLst/>
                <a:latin typeface="Times New Roman" panose="02020603050405020304" pitchFamily="18" charset="0"/>
                <a:ea typeface="Calibri" panose="020F0502020204030204" pitchFamily="34" charset="0"/>
              </a:rPr>
              <a:t>                                                                                                                                                                   Submitted by                                              </a:t>
            </a:r>
          </a:p>
          <a:p>
            <a:pPr algn="l"/>
            <a:r>
              <a:rPr lang="en-US" sz="1800" b="1" dirty="0">
                <a:solidFill>
                  <a:srgbClr val="000000"/>
                </a:solidFill>
                <a:latin typeface="Times New Roman" panose="02020603050405020304" pitchFamily="18" charset="0"/>
                <a:ea typeface="Calibri" panose="020F0502020204030204" pitchFamily="34" charset="0"/>
              </a:rPr>
              <a:t>                                                                                                                                             </a:t>
            </a:r>
            <a:r>
              <a:rPr lang="en-US" sz="1800" b="1" dirty="0" smtClean="0">
                <a:solidFill>
                  <a:srgbClr val="000000"/>
                </a:solidFill>
                <a:latin typeface="Times New Roman" panose="02020603050405020304" pitchFamily="18" charset="0"/>
                <a:ea typeface="Calibri" panose="020F0502020204030204" pitchFamily="34" charset="0"/>
              </a:rPr>
              <a:t>Vinay </a:t>
            </a:r>
            <a:r>
              <a:rPr lang="en-US" sz="1800" b="1" dirty="0">
                <a:solidFill>
                  <a:srgbClr val="000000"/>
                </a:solidFill>
                <a:latin typeface="Times New Roman" panose="02020603050405020304" pitchFamily="18" charset="0"/>
                <a:ea typeface="Calibri" panose="020F0502020204030204" pitchFamily="34" charset="0"/>
              </a:rPr>
              <a:t>Sonkar(220943025058)                                              </a:t>
            </a:r>
          </a:p>
          <a:p>
            <a:pPr algn="l"/>
            <a:r>
              <a:rPr lang="en-US" sz="1800" b="1" dirty="0">
                <a:solidFill>
                  <a:srgbClr val="000000"/>
                </a:solidFill>
                <a:effectLst/>
                <a:latin typeface="Calibri" panose="020F0502020204030204" pitchFamily="34" charset="0"/>
                <a:ea typeface="Calibri" panose="020F0502020204030204" pitchFamily="34" charset="0"/>
              </a:rPr>
              <a:t>Guided by:                                                                                                                                       Shreya Joshi(220943025040)</a:t>
            </a:r>
          </a:p>
          <a:p>
            <a:pPr algn="l"/>
            <a:r>
              <a:rPr lang="en-US" sz="1800" b="1" dirty="0">
                <a:solidFill>
                  <a:srgbClr val="000000"/>
                </a:solidFill>
                <a:effectLst/>
                <a:latin typeface="Times New Roman" panose="02020603050405020304" pitchFamily="18" charset="0"/>
                <a:ea typeface="Times New Roman" panose="02020603050405020304" pitchFamily="18" charset="0"/>
              </a:rPr>
              <a:t>Tushar </a:t>
            </a:r>
            <a:r>
              <a:rPr lang="en-US" sz="1800" b="1" dirty="0" err="1">
                <a:solidFill>
                  <a:srgbClr val="000000"/>
                </a:solidFill>
                <a:effectLst/>
                <a:latin typeface="Times New Roman" panose="02020603050405020304" pitchFamily="18" charset="0"/>
                <a:ea typeface="Times New Roman" panose="02020603050405020304" pitchFamily="18" charset="0"/>
              </a:rPr>
              <a:t>Kute</a:t>
            </a:r>
            <a:r>
              <a:rPr lang="en-US" sz="1800" b="1" dirty="0">
                <a:solidFill>
                  <a:srgbClr val="000000"/>
                </a:solidFill>
                <a:effectLst/>
                <a:latin typeface="Times New Roman" panose="02020603050405020304" pitchFamily="18" charset="0"/>
                <a:ea typeface="Times New Roman" panose="02020603050405020304" pitchFamily="18" charset="0"/>
              </a:rPr>
              <a:t> Sir                                                                                                                  </a:t>
            </a:r>
            <a:r>
              <a:rPr lang="en-US" sz="1800" b="1" dirty="0" err="1" smtClean="0">
                <a:solidFill>
                  <a:srgbClr val="000000"/>
                </a:solidFill>
                <a:effectLst/>
                <a:latin typeface="Times New Roman" panose="02020603050405020304" pitchFamily="18" charset="0"/>
                <a:ea typeface="Times New Roman" panose="02020603050405020304" pitchFamily="18" charset="0"/>
              </a:rPr>
              <a:t>Shubham</a:t>
            </a:r>
            <a:r>
              <a:rPr lang="en-US" sz="1800" b="1" dirty="0" smtClean="0">
                <a:solidFill>
                  <a:srgbClr val="000000"/>
                </a:solidFill>
                <a:effectLst/>
                <a:latin typeface="Times New Roman" panose="02020603050405020304" pitchFamily="18" charset="0"/>
                <a:ea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rPr>
              <a:t>Waghmare(220943025044)</a:t>
            </a:r>
            <a:endParaRPr lang="en-US" sz="1800" b="1" dirty="0">
              <a:solidFill>
                <a:srgbClr val="000000"/>
              </a:solidFill>
              <a:effectLst/>
              <a:latin typeface="Calibri" panose="020F0502020204030204" pitchFamily="34" charset="0"/>
              <a:ea typeface="Calibri" panose="020F0502020204030204" pitchFamily="34" charset="0"/>
            </a:endParaRPr>
          </a:p>
          <a:p>
            <a:pPr algn="l"/>
            <a:r>
              <a:rPr lang="en-US" sz="1800" b="1" dirty="0">
                <a:solidFill>
                  <a:srgbClr val="000000"/>
                </a:solidFill>
                <a:effectLst/>
                <a:latin typeface="Calibri" panose="020F0502020204030204" pitchFamily="34" charset="0"/>
                <a:ea typeface="Calibri" panose="020F0502020204030204" pitchFamily="34" charset="0"/>
              </a:rPr>
              <a:t>Trupti Joshi Ma’am                                                                                                                       </a:t>
            </a:r>
            <a:r>
              <a:rPr lang="en-US" sz="1800" b="1" dirty="0" smtClean="0">
                <a:solidFill>
                  <a:srgbClr val="000000"/>
                </a:solidFill>
                <a:effectLst/>
                <a:latin typeface="Calibri" panose="020F0502020204030204" pitchFamily="34" charset="0"/>
                <a:ea typeface="Calibri" panose="020F0502020204030204" pitchFamily="34" charset="0"/>
              </a:rPr>
              <a:t> </a:t>
            </a:r>
            <a:r>
              <a:rPr lang="en-US" sz="1800" b="1" dirty="0" err="1" smtClean="0">
                <a:solidFill>
                  <a:srgbClr val="000000"/>
                </a:solidFill>
                <a:effectLst/>
                <a:latin typeface="Calibri" panose="020F0502020204030204" pitchFamily="34" charset="0"/>
                <a:ea typeface="Calibri" panose="020F0502020204030204" pitchFamily="34" charset="0"/>
              </a:rPr>
              <a:t>Nishant</a:t>
            </a:r>
            <a:r>
              <a:rPr lang="en-US" sz="1800" b="1" dirty="0" smtClean="0">
                <a:solidFill>
                  <a:srgbClr val="000000"/>
                </a:solidFill>
                <a:effectLst/>
                <a:latin typeface="Calibri" panose="020F0502020204030204" pitchFamily="34" charset="0"/>
                <a:ea typeface="Calibri" panose="020F0502020204030204" pitchFamily="34" charset="0"/>
              </a:rPr>
              <a:t> </a:t>
            </a:r>
            <a:r>
              <a:rPr lang="en-US" sz="1800" b="1" dirty="0">
                <a:solidFill>
                  <a:srgbClr val="000000"/>
                </a:solidFill>
                <a:effectLst/>
                <a:latin typeface="Calibri" panose="020F0502020204030204" pitchFamily="34" charset="0"/>
                <a:ea typeface="Calibri" panose="020F0502020204030204" pitchFamily="34" charset="0"/>
              </a:rPr>
              <a:t>Deshpande(220943025021</a:t>
            </a:r>
            <a:r>
              <a:rPr lang="en-US" sz="1800" dirty="0">
                <a:solidFill>
                  <a:srgbClr val="000000"/>
                </a:solidFill>
                <a:effectLst/>
                <a:latin typeface="Calibri" panose="020F0502020204030204" pitchFamily="34" charset="0"/>
                <a:ea typeface="Calibri" panose="020F0502020204030204" pitchFamily="34" charset="0"/>
              </a:rPr>
              <a:t>)</a:t>
            </a:r>
          </a:p>
        </p:txBody>
      </p:sp>
      <p:pic>
        <p:nvPicPr>
          <p:cNvPr id="4" name="Picture 3">
            <a:extLst>
              <a:ext uri="{FF2B5EF4-FFF2-40B4-BE49-F238E27FC236}">
                <a16:creationId xmlns:a16="http://schemas.microsoft.com/office/drawing/2014/main" xmlns="" id="{8903C255-A660-615E-73A2-D24E14883FBA}"/>
              </a:ext>
            </a:extLst>
          </p:cNvPr>
          <p:cNvPicPr/>
          <p:nvPr/>
        </p:nvPicPr>
        <p:blipFill>
          <a:blip r:embed="rId2"/>
          <a:stretch/>
        </p:blipFill>
        <p:spPr>
          <a:xfrm>
            <a:off x="4543125" y="2030930"/>
            <a:ext cx="2935704" cy="947491"/>
          </a:xfrm>
          <a:prstGeom prst="rect">
            <a:avLst/>
          </a:prstGeom>
          <a:ln w="9360">
            <a:noFill/>
          </a:ln>
        </p:spPr>
      </p:pic>
    </p:spTree>
    <p:extLst>
      <p:ext uri="{BB962C8B-B14F-4D97-AF65-F5344CB8AC3E}">
        <p14:creationId xmlns:p14="http://schemas.microsoft.com/office/powerpoint/2010/main" val="2181033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310AEA-1C3C-31EC-3D7F-47C8975D07BF}"/>
              </a:ext>
            </a:extLst>
          </p:cNvPr>
          <p:cNvSpPr>
            <a:spLocks noGrp="1"/>
          </p:cNvSpPr>
          <p:nvPr>
            <p:ph type="title"/>
          </p:nvPr>
        </p:nvSpPr>
        <p:spPr/>
        <p:txBody>
          <a:bodyPr/>
          <a:lstStyle/>
          <a:p>
            <a:r>
              <a:rPr lang="en-US" sz="4400" b="1" dirty="0"/>
              <a:t>ML </a:t>
            </a:r>
            <a:r>
              <a:rPr lang="en-US" sz="4400" b="1" dirty="0" smtClean="0"/>
              <a:t>Algorithms </a:t>
            </a:r>
            <a:r>
              <a:rPr lang="en-US" sz="4400" b="1" dirty="0"/>
              <a:t>used</a:t>
            </a:r>
            <a:endParaRPr lang="en-US" dirty="0"/>
          </a:p>
        </p:txBody>
      </p:sp>
      <p:sp>
        <p:nvSpPr>
          <p:cNvPr id="3" name="Content Placeholder 2">
            <a:extLst>
              <a:ext uri="{FF2B5EF4-FFF2-40B4-BE49-F238E27FC236}">
                <a16:creationId xmlns:a16="http://schemas.microsoft.com/office/drawing/2014/main" xmlns="" id="{7AA7724F-B306-EEEF-CEB3-E2F5A720C77C}"/>
              </a:ext>
            </a:extLst>
          </p:cNvPr>
          <p:cNvSpPr>
            <a:spLocks noGrp="1"/>
          </p:cNvSpPr>
          <p:nvPr>
            <p:ph sz="quarter" idx="13"/>
          </p:nvPr>
        </p:nvSpPr>
        <p:spPr/>
        <p:txBody>
          <a:bodyPr>
            <a:normAutofit/>
          </a:bodyPr>
          <a:lstStyle/>
          <a:p>
            <a:pPr>
              <a:lnSpc>
                <a:spcPct val="100000"/>
              </a:lnSpc>
              <a:buFont typeface="Arial" panose="020B0604020202020204" pitchFamily="34" charset="0"/>
              <a:buChar char="•"/>
            </a:pPr>
            <a:r>
              <a:rPr lang="en-IN" sz="2800" strike="noStrike" spc="-1" dirty="0" smtClean="0">
                <a:solidFill>
                  <a:srgbClr val="000000"/>
                </a:solidFill>
                <a:uFill>
                  <a:solidFill>
                    <a:srgbClr val="FFFFFF"/>
                  </a:solidFill>
                </a:uFill>
                <a:latin typeface="+mj-lt"/>
                <a:ea typeface="SimSun"/>
              </a:rPr>
              <a:t>K-Nearest </a:t>
            </a:r>
            <a:r>
              <a:rPr lang="en-IN" sz="2800" strike="noStrike" spc="-1" dirty="0">
                <a:solidFill>
                  <a:srgbClr val="000000"/>
                </a:solidFill>
                <a:uFill>
                  <a:solidFill>
                    <a:srgbClr val="FFFFFF"/>
                  </a:solidFill>
                </a:uFill>
                <a:latin typeface="+mj-lt"/>
                <a:ea typeface="SimSun"/>
              </a:rPr>
              <a:t>Neighbour </a:t>
            </a:r>
            <a:endParaRPr lang="en-IN" sz="2800" strike="noStrike" spc="-1" dirty="0" smtClean="0">
              <a:solidFill>
                <a:srgbClr val="000000"/>
              </a:solidFill>
              <a:uFill>
                <a:solidFill>
                  <a:srgbClr val="FFFFFF"/>
                </a:solidFill>
              </a:uFill>
              <a:latin typeface="+mj-lt"/>
              <a:ea typeface="SimSun"/>
            </a:endParaRPr>
          </a:p>
          <a:p>
            <a:pPr>
              <a:lnSpc>
                <a:spcPct val="100000"/>
              </a:lnSpc>
              <a:buFont typeface="Arial" panose="020B0604020202020204" pitchFamily="34" charset="0"/>
              <a:buChar char="•"/>
            </a:pPr>
            <a:r>
              <a:rPr lang="en-IN" sz="2800" spc="-1" dirty="0" smtClean="0">
                <a:solidFill>
                  <a:srgbClr val="000000"/>
                </a:solidFill>
                <a:uFill>
                  <a:solidFill>
                    <a:srgbClr val="FFFFFF"/>
                  </a:solidFill>
                </a:uFill>
                <a:latin typeface="+mj-lt"/>
                <a:ea typeface="SimSun"/>
              </a:rPr>
              <a:t>Logistic Regression</a:t>
            </a:r>
          </a:p>
          <a:p>
            <a:pPr>
              <a:lnSpc>
                <a:spcPct val="100000"/>
              </a:lnSpc>
              <a:buFont typeface="Arial" panose="020B0604020202020204" pitchFamily="34" charset="0"/>
              <a:buChar char="•"/>
            </a:pPr>
            <a:r>
              <a:rPr lang="en-IN" sz="2800" strike="noStrike" spc="-1" dirty="0" smtClean="0">
                <a:solidFill>
                  <a:srgbClr val="000000"/>
                </a:solidFill>
                <a:uFill>
                  <a:solidFill>
                    <a:srgbClr val="FFFFFF"/>
                  </a:solidFill>
                </a:uFill>
                <a:latin typeface="+mj-lt"/>
                <a:ea typeface="SimSun"/>
              </a:rPr>
              <a:t>Random Forest</a:t>
            </a:r>
            <a:endParaRPr lang="en-IN" sz="2800" strike="noStrike" spc="-1" dirty="0">
              <a:solidFill>
                <a:srgbClr val="000000"/>
              </a:solidFill>
              <a:uFill>
                <a:solidFill>
                  <a:srgbClr val="FFFFFF"/>
                </a:solidFill>
              </a:uFill>
              <a:latin typeface="+mj-lt"/>
            </a:endParaRPr>
          </a:p>
          <a:p>
            <a:pPr marL="0" indent="0">
              <a:lnSpc>
                <a:spcPct val="100000"/>
              </a:lnSpc>
              <a:buNone/>
            </a:pPr>
            <a:endParaRPr lang="en-IN" sz="2400" b="0" strike="noStrike" spc="-1" dirty="0">
              <a:solidFill>
                <a:srgbClr val="000000"/>
              </a:solidFill>
              <a:uFill>
                <a:solidFill>
                  <a:srgbClr val="FFFFFF"/>
                </a:solidFill>
              </a:uFill>
              <a:latin typeface="Arial"/>
            </a:endParaRPr>
          </a:p>
          <a:p>
            <a:pPr marL="0" indent="0">
              <a:buNone/>
            </a:pPr>
            <a:endParaRPr lang="en-US" dirty="0"/>
          </a:p>
        </p:txBody>
      </p:sp>
      <p:graphicFrame>
        <p:nvGraphicFramePr>
          <p:cNvPr id="5" name="Content Placeholder 4"/>
          <p:cNvGraphicFramePr>
            <a:graphicFrameLocks noGrp="1"/>
          </p:cNvGraphicFramePr>
          <p:nvPr>
            <p:ph sz="quarter" idx="14"/>
            <p:extLst>
              <p:ext uri="{D42A27DB-BD31-4B8C-83A1-F6EECF244321}">
                <p14:modId xmlns:p14="http://schemas.microsoft.com/office/powerpoint/2010/main" val="1499469368"/>
              </p:ext>
            </p:extLst>
          </p:nvPr>
        </p:nvGraphicFramePr>
        <p:xfrm>
          <a:off x="5529532" y="2691442"/>
          <a:ext cx="6314535" cy="2212245"/>
        </p:xfrm>
        <a:graphic>
          <a:graphicData uri="http://schemas.openxmlformats.org/drawingml/2006/table">
            <a:tbl>
              <a:tblPr firstRow="1" bandRow="1">
                <a:tableStyleId>{5C22544A-7EE6-4342-B048-85BDC9FD1C3A}</a:tableStyleId>
              </a:tblPr>
              <a:tblGrid>
                <a:gridCol w="2303253"/>
                <a:gridCol w="1992702"/>
                <a:gridCol w="2018580"/>
              </a:tblGrid>
              <a:tr h="524055">
                <a:tc>
                  <a:txBody>
                    <a:bodyPr/>
                    <a:lstStyle/>
                    <a:p>
                      <a:r>
                        <a:rPr lang="en-US" dirty="0" smtClean="0"/>
                        <a:t>MODELS</a:t>
                      </a:r>
                      <a:endParaRPr lang="en-US" dirty="0"/>
                    </a:p>
                  </a:txBody>
                  <a:tcPr/>
                </a:tc>
                <a:tc>
                  <a:txBody>
                    <a:bodyPr/>
                    <a:lstStyle/>
                    <a:p>
                      <a:r>
                        <a:rPr lang="en-US" dirty="0" smtClean="0"/>
                        <a:t>ACURACCY</a:t>
                      </a:r>
                      <a:endParaRPr lang="en-US" dirty="0"/>
                    </a:p>
                  </a:txBody>
                  <a:tcPr/>
                </a:tc>
                <a:tc>
                  <a:txBody>
                    <a:bodyPr/>
                    <a:lstStyle/>
                    <a:p>
                      <a:r>
                        <a:rPr lang="en-US" dirty="0" smtClean="0"/>
                        <a:t>F1 Score</a:t>
                      </a:r>
                      <a:endParaRPr lang="en-US" dirty="0"/>
                    </a:p>
                  </a:txBody>
                  <a:tcPr/>
                </a:tc>
              </a:tr>
              <a:tr h="524055">
                <a:tc>
                  <a:txBody>
                    <a:bodyPr/>
                    <a:lstStyle/>
                    <a:p>
                      <a:r>
                        <a:rPr lang="en-US" dirty="0" smtClean="0"/>
                        <a:t>K-NN</a:t>
                      </a:r>
                      <a:endParaRPr lang="en-US" dirty="0"/>
                    </a:p>
                  </a:txBody>
                  <a:tcPr/>
                </a:tc>
                <a:tc>
                  <a:txBody>
                    <a:bodyPr/>
                    <a:lstStyle/>
                    <a:p>
                      <a:r>
                        <a:rPr lang="en-US" dirty="0" smtClean="0"/>
                        <a:t>0.30529</a:t>
                      </a:r>
                      <a:endParaRPr lang="en-US" dirty="0"/>
                    </a:p>
                  </a:txBody>
                  <a:tcPr/>
                </a:tc>
                <a:tc>
                  <a:txBody>
                    <a:bodyPr/>
                    <a:lstStyle/>
                    <a:p>
                      <a:r>
                        <a:rPr lang="en-US" dirty="0" smtClean="0"/>
                        <a:t>0.2978</a:t>
                      </a:r>
                      <a:endParaRPr lang="en-US" dirty="0"/>
                    </a:p>
                  </a:txBody>
                  <a:tcPr/>
                </a:tc>
              </a:tr>
              <a:tr h="524055">
                <a:tc>
                  <a:txBody>
                    <a:bodyPr/>
                    <a:lstStyle/>
                    <a:p>
                      <a:r>
                        <a:rPr lang="en-US" dirty="0" smtClean="0"/>
                        <a:t>Logistic Regression</a:t>
                      </a:r>
                      <a:endParaRPr lang="en-US" dirty="0"/>
                    </a:p>
                  </a:txBody>
                  <a:tcPr/>
                </a:tc>
                <a:tc>
                  <a:txBody>
                    <a:bodyPr/>
                    <a:lstStyle/>
                    <a:p>
                      <a:r>
                        <a:rPr lang="en-US" dirty="0" smtClean="0"/>
                        <a:t>0.72187</a:t>
                      </a:r>
                      <a:endParaRPr lang="en-US" dirty="0"/>
                    </a:p>
                  </a:txBody>
                  <a:tcPr/>
                </a:tc>
                <a:tc>
                  <a:txBody>
                    <a:bodyPr/>
                    <a:lstStyle/>
                    <a:p>
                      <a:endParaRPr lang="en-US" dirty="0"/>
                    </a:p>
                  </a:txBody>
                  <a:tcPr/>
                </a:tc>
              </a:tr>
              <a:tr h="524055">
                <a:tc>
                  <a:txBody>
                    <a:bodyPr/>
                    <a:lstStyle/>
                    <a:p>
                      <a:r>
                        <a:rPr lang="en-US" dirty="0" smtClean="0"/>
                        <a:t>Random Forest</a:t>
                      </a:r>
                      <a:endParaRPr lang="en-US" dirty="0"/>
                    </a:p>
                  </a:txBody>
                  <a:tcPr/>
                </a:tc>
                <a:tc>
                  <a:txBody>
                    <a:bodyPr/>
                    <a:lstStyle/>
                    <a:p>
                      <a:r>
                        <a:rPr lang="en-US" dirty="0" smtClean="0"/>
                        <a:t>0.86094</a:t>
                      </a:r>
                    </a:p>
                    <a:p>
                      <a:endParaRPr lang="en-US" dirty="0"/>
                    </a:p>
                  </a:txBody>
                  <a:tcPr/>
                </a:tc>
                <a:tc>
                  <a:txBody>
                    <a:bodyPr/>
                    <a:lstStyle/>
                    <a:p>
                      <a:r>
                        <a:rPr lang="en-US" dirty="0" smtClean="0"/>
                        <a:t>o.849867</a:t>
                      </a:r>
                      <a:endParaRPr lang="en-US" dirty="0"/>
                    </a:p>
                  </a:txBody>
                  <a:tcPr/>
                </a:tc>
              </a:tr>
            </a:tbl>
          </a:graphicData>
        </a:graphic>
      </p:graphicFrame>
    </p:spTree>
    <p:extLst>
      <p:ext uri="{BB962C8B-B14F-4D97-AF65-F5344CB8AC3E}">
        <p14:creationId xmlns:p14="http://schemas.microsoft.com/office/powerpoint/2010/main" val="442144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2347" y="346955"/>
            <a:ext cx="10872159" cy="1024645"/>
          </a:xfrm>
        </p:spPr>
        <p:txBody>
          <a:bodyPr>
            <a:normAutofit/>
          </a:bodyPr>
          <a:lstStyle/>
          <a:p>
            <a:r>
              <a:rPr lang="en-US" sz="4000" b="1" dirty="0" smtClean="0"/>
              <a:t>CORRELATION BETWEEN FEATURES</a:t>
            </a:r>
            <a:endParaRPr lang="en-US" sz="40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940" y="1155940"/>
            <a:ext cx="9713343" cy="5702060"/>
          </a:xfrm>
        </p:spPr>
      </p:pic>
    </p:spTree>
    <p:extLst>
      <p:ext uri="{BB962C8B-B14F-4D97-AF65-F5344CB8AC3E}">
        <p14:creationId xmlns:p14="http://schemas.microsoft.com/office/powerpoint/2010/main" val="2423284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9126" y="1259457"/>
            <a:ext cx="10765766" cy="5382883"/>
          </a:xfrm>
        </p:spPr>
      </p:pic>
      <p:sp>
        <p:nvSpPr>
          <p:cNvPr id="3" name="Title 2"/>
          <p:cNvSpPr>
            <a:spLocks noGrp="1"/>
          </p:cNvSpPr>
          <p:nvPr>
            <p:ph type="title"/>
          </p:nvPr>
        </p:nvSpPr>
        <p:spPr>
          <a:xfrm>
            <a:off x="609600" y="338328"/>
            <a:ext cx="10972800" cy="1033272"/>
          </a:xfrm>
        </p:spPr>
        <p:txBody>
          <a:bodyPr>
            <a:normAutofit/>
          </a:bodyPr>
          <a:lstStyle/>
          <a:p>
            <a:r>
              <a:rPr lang="en-US" sz="4000" b="1" dirty="0" smtClean="0"/>
              <a:t>Crime As Per Count</a:t>
            </a:r>
            <a:endParaRPr lang="en-US" sz="4000" b="1" dirty="0"/>
          </a:p>
        </p:txBody>
      </p:sp>
    </p:spTree>
    <p:extLst>
      <p:ext uri="{BB962C8B-B14F-4D97-AF65-F5344CB8AC3E}">
        <p14:creationId xmlns:p14="http://schemas.microsoft.com/office/powerpoint/2010/main" val="169688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36D0C2-9BEB-6F39-9DD4-D471729F6919}"/>
              </a:ext>
            </a:extLst>
          </p:cNvPr>
          <p:cNvSpPr>
            <a:spLocks noGrp="1"/>
          </p:cNvSpPr>
          <p:nvPr>
            <p:ph type="title"/>
          </p:nvPr>
        </p:nvSpPr>
        <p:spPr>
          <a:xfrm>
            <a:off x="838200" y="336249"/>
            <a:ext cx="10515600" cy="1325563"/>
          </a:xfrm>
        </p:spPr>
        <p:txBody>
          <a:bodyPr/>
          <a:lstStyle/>
          <a:p>
            <a:r>
              <a:rPr lang="en-US" dirty="0"/>
              <a:t>Data Visualization and Representation</a:t>
            </a:r>
          </a:p>
        </p:txBody>
      </p:sp>
      <p:pic>
        <p:nvPicPr>
          <p:cNvPr id="40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73524"/>
            <a:ext cx="12120113" cy="5184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9185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83EC6A9-AFE6-F634-E65F-91E329D40486}"/>
              </a:ext>
            </a:extLst>
          </p:cNvPr>
          <p:cNvSpPr>
            <a:spLocks noGrp="1"/>
          </p:cNvSpPr>
          <p:nvPr>
            <p:ph idx="1"/>
          </p:nvPr>
        </p:nvSpPr>
        <p:spPr>
          <a:xfrm>
            <a:off x="810883" y="1863306"/>
            <a:ext cx="10542917" cy="4641012"/>
          </a:xfrm>
          <a:solidFill>
            <a:schemeClr val="bg1"/>
          </a:solidFill>
        </p:spPr>
        <p:txBody>
          <a:bodyPr>
            <a:noAutofit/>
          </a:bodyPr>
          <a:lstStyle/>
          <a:p>
            <a:pPr marL="0" indent="0">
              <a:buNone/>
            </a:pPr>
            <a:r>
              <a:rPr lang="en-US" sz="2400" dirty="0">
                <a:solidFill>
                  <a:schemeClr val="tx1"/>
                </a:solidFill>
              </a:rPr>
              <a:t>Crime prediction analysis on the Chicago dataset has shown promising results in forecasting criminal activities in different regions of the city. </a:t>
            </a:r>
          </a:p>
          <a:p>
            <a:endParaRPr lang="en-US" sz="2400" dirty="0">
              <a:solidFill>
                <a:schemeClr val="tx1"/>
              </a:solidFill>
            </a:endParaRPr>
          </a:p>
          <a:p>
            <a:pPr marL="0" indent="0">
              <a:buNone/>
            </a:pPr>
            <a:r>
              <a:rPr lang="en-US" sz="2400" dirty="0">
                <a:solidFill>
                  <a:schemeClr val="tx1"/>
                </a:solidFill>
              </a:rPr>
              <a:t>By applying various machine learning algorithms, such as random forest, Logistic regression and Random Forest, we can </a:t>
            </a:r>
            <a:r>
              <a:rPr lang="en-US" sz="2400" dirty="0" smtClean="0">
                <a:solidFill>
                  <a:schemeClr val="tx1"/>
                </a:solidFill>
              </a:rPr>
              <a:t>be </a:t>
            </a:r>
            <a:r>
              <a:rPr lang="en-US" sz="2400" dirty="0">
                <a:solidFill>
                  <a:schemeClr val="tx1"/>
                </a:solidFill>
              </a:rPr>
              <a:t>able to accurately predict the likelihood of crime occurrence in specific areas.</a:t>
            </a:r>
          </a:p>
          <a:p>
            <a:endParaRPr lang="en-US" sz="2400" dirty="0">
              <a:solidFill>
                <a:schemeClr val="tx1"/>
              </a:solidFill>
            </a:endParaRPr>
          </a:p>
          <a:p>
            <a:pPr marL="0" indent="0">
              <a:buNone/>
            </a:pPr>
            <a:r>
              <a:rPr lang="en-US" sz="2400" dirty="0" smtClean="0">
                <a:solidFill>
                  <a:schemeClr val="tx1"/>
                </a:solidFill>
              </a:rPr>
              <a:t>Moreover</a:t>
            </a:r>
            <a:r>
              <a:rPr lang="en-US" sz="2400" dirty="0">
                <a:solidFill>
                  <a:schemeClr val="tx1"/>
                </a:solidFill>
              </a:rPr>
              <a:t>, the analysis has also provided insights into the factors that contribute </a:t>
            </a:r>
            <a:r>
              <a:rPr lang="en-US" sz="2400" dirty="0" smtClean="0">
                <a:solidFill>
                  <a:schemeClr val="tx1"/>
                </a:solidFill>
              </a:rPr>
              <a:t>to </a:t>
            </a:r>
            <a:r>
              <a:rPr lang="en-US" sz="2400" dirty="0">
                <a:solidFill>
                  <a:schemeClr val="tx1"/>
                </a:solidFill>
              </a:rPr>
              <a:t>crime, including time of the day, location description etc.</a:t>
            </a:r>
          </a:p>
        </p:txBody>
      </p:sp>
      <p:sp>
        <p:nvSpPr>
          <p:cNvPr id="2" name="Title 1">
            <a:extLst>
              <a:ext uri="{FF2B5EF4-FFF2-40B4-BE49-F238E27FC236}">
                <a16:creationId xmlns:a16="http://schemas.microsoft.com/office/drawing/2014/main" xmlns="" id="{9DAFB16D-2DF3-6968-E483-BFEAB1ED7EA5}"/>
              </a:ext>
            </a:extLst>
          </p:cNvPr>
          <p:cNvSpPr>
            <a:spLocks noGrp="1"/>
          </p:cNvSpPr>
          <p:nvPr>
            <p:ph type="title"/>
          </p:nvPr>
        </p:nvSpPr>
        <p:spPr>
          <a:xfrm>
            <a:off x="838200" y="241540"/>
            <a:ext cx="10515600" cy="940278"/>
          </a:xfrm>
        </p:spPr>
        <p:txBody>
          <a:bodyPr>
            <a:normAutofit/>
          </a:bodyPr>
          <a:lstStyle/>
          <a:p>
            <a:r>
              <a:rPr lang="en-US" sz="3600" b="1" dirty="0"/>
              <a:t>Conclusion</a:t>
            </a:r>
          </a:p>
        </p:txBody>
      </p:sp>
    </p:spTree>
    <p:extLst>
      <p:ext uri="{BB962C8B-B14F-4D97-AF65-F5344CB8AC3E}">
        <p14:creationId xmlns:p14="http://schemas.microsoft.com/office/powerpoint/2010/main" val="2774867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7630E8-AB48-F239-57DD-764BDB309550}"/>
              </a:ext>
            </a:extLst>
          </p:cNvPr>
          <p:cNvSpPr>
            <a:spLocks noGrp="1"/>
          </p:cNvSpPr>
          <p:nvPr>
            <p:ph idx="1"/>
          </p:nvPr>
        </p:nvSpPr>
        <p:spPr>
          <a:xfrm>
            <a:off x="577970" y="1751161"/>
            <a:ext cx="11291977" cy="4960189"/>
          </a:xfrm>
        </p:spPr>
        <p:txBody>
          <a:bodyPr>
            <a:noAutofit/>
          </a:bodyPr>
          <a:lstStyle/>
          <a:p>
            <a:pPr marL="0" indent="0">
              <a:buNone/>
            </a:pPr>
            <a:r>
              <a:rPr lang="en-US" dirty="0" smtClean="0">
                <a:solidFill>
                  <a:schemeClr val="tx1"/>
                </a:solidFill>
              </a:rPr>
              <a:t>In </a:t>
            </a:r>
            <a:r>
              <a:rPr lang="en-US" dirty="0">
                <a:solidFill>
                  <a:schemeClr val="tx1"/>
                </a:solidFill>
              </a:rPr>
              <a:t>the future, crime prediction analysis on the Chicago dataset can be further improved by incorporating additional data sources, such as social media feeds and CCTV footage</a:t>
            </a:r>
            <a:r>
              <a:rPr lang="en-US" dirty="0" smtClean="0">
                <a:solidFill>
                  <a:schemeClr val="tx1"/>
                </a:solidFill>
              </a:rPr>
              <a:t>.</a:t>
            </a:r>
          </a:p>
          <a:p>
            <a:pPr marL="0" indent="0">
              <a:buNone/>
            </a:pPr>
            <a:r>
              <a:rPr lang="en-US" dirty="0" smtClean="0">
                <a:solidFill>
                  <a:schemeClr val="tx1"/>
                </a:solidFill>
              </a:rPr>
              <a:t>This </a:t>
            </a:r>
            <a:r>
              <a:rPr lang="en-US" dirty="0">
                <a:solidFill>
                  <a:schemeClr val="tx1"/>
                </a:solidFill>
              </a:rPr>
              <a:t>can provide more detailed insights into the patterns of criminal activities and help law enforcement agencies to take proactive measures to prevent crime. </a:t>
            </a:r>
            <a:endParaRPr lang="en-US" dirty="0" smtClean="0">
              <a:solidFill>
                <a:schemeClr val="tx1"/>
              </a:solidFill>
            </a:endParaRPr>
          </a:p>
          <a:p>
            <a:pPr marL="0" indent="0">
              <a:buNone/>
            </a:pPr>
            <a:r>
              <a:rPr lang="en-US" dirty="0" smtClean="0">
                <a:solidFill>
                  <a:schemeClr val="tx1"/>
                </a:solidFill>
              </a:rPr>
              <a:t>Furthermore</a:t>
            </a:r>
            <a:r>
              <a:rPr lang="en-US" dirty="0">
                <a:solidFill>
                  <a:schemeClr val="tx1"/>
                </a:solidFill>
              </a:rPr>
              <a:t>, the use of advanced deep learning techniques, such as recurrent neural networks and convolutional neural networks, can also help to improve the accuracy of crime prediction models</a:t>
            </a:r>
            <a:r>
              <a:rPr lang="en-US" dirty="0" smtClean="0">
                <a:solidFill>
                  <a:schemeClr val="tx1"/>
                </a:solidFill>
              </a:rPr>
              <a:t>.</a:t>
            </a:r>
          </a:p>
          <a:p>
            <a:pPr marL="0" indent="0">
              <a:buNone/>
            </a:pPr>
            <a:r>
              <a:rPr lang="en-US" dirty="0" smtClean="0">
                <a:solidFill>
                  <a:schemeClr val="tx1"/>
                </a:solidFill>
              </a:rPr>
              <a:t>Finally</a:t>
            </a:r>
            <a:r>
              <a:rPr lang="en-US" dirty="0">
                <a:solidFill>
                  <a:schemeClr val="tx1"/>
                </a:solidFill>
              </a:rPr>
              <a:t>, the deployment of real-time crime prediction systems can also help to alert law enforcement agencies and civilians about potential criminal activities, thereby improving public safety in the city. </a:t>
            </a:r>
            <a:endParaRPr lang="en-US" sz="2400" dirty="0">
              <a:solidFill>
                <a:schemeClr val="tx1"/>
              </a:solidFill>
            </a:endParaRPr>
          </a:p>
        </p:txBody>
      </p:sp>
      <p:sp>
        <p:nvSpPr>
          <p:cNvPr id="2" name="Title 1">
            <a:extLst>
              <a:ext uri="{FF2B5EF4-FFF2-40B4-BE49-F238E27FC236}">
                <a16:creationId xmlns:a16="http://schemas.microsoft.com/office/drawing/2014/main" xmlns="" id="{BBCFE5DB-C3D6-C78A-F807-E8B7B19031A1}"/>
              </a:ext>
            </a:extLst>
          </p:cNvPr>
          <p:cNvSpPr>
            <a:spLocks noGrp="1"/>
          </p:cNvSpPr>
          <p:nvPr>
            <p:ph type="title"/>
          </p:nvPr>
        </p:nvSpPr>
        <p:spPr>
          <a:xfrm>
            <a:off x="838200" y="388188"/>
            <a:ext cx="10515600" cy="836763"/>
          </a:xfrm>
        </p:spPr>
        <p:txBody>
          <a:bodyPr>
            <a:normAutofit/>
          </a:bodyPr>
          <a:lstStyle/>
          <a:p>
            <a:r>
              <a:rPr lang="en-US" sz="3600" b="1" dirty="0"/>
              <a:t>Future scope</a:t>
            </a:r>
          </a:p>
        </p:txBody>
      </p:sp>
    </p:spTree>
    <p:extLst>
      <p:ext uri="{BB962C8B-B14F-4D97-AF65-F5344CB8AC3E}">
        <p14:creationId xmlns:p14="http://schemas.microsoft.com/office/powerpoint/2010/main" val="2882838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DF4F80E-FD02-9476-18F9-CE5907BAC6C7}"/>
              </a:ext>
            </a:extLst>
          </p:cNvPr>
          <p:cNvSpPr>
            <a:spLocks noGrp="1"/>
          </p:cNvSpPr>
          <p:nvPr>
            <p:ph idx="1"/>
          </p:nvPr>
        </p:nvSpPr>
        <p:spPr>
          <a:xfrm>
            <a:off x="125127" y="1906437"/>
            <a:ext cx="11954577" cy="4951561"/>
          </a:xfrm>
        </p:spPr>
        <p:txBody>
          <a:bodyPr>
            <a:normAutofit/>
          </a:bodyPr>
          <a:lstStyle/>
          <a:p>
            <a:pPr marL="0" indent="0">
              <a:lnSpc>
                <a:spcPct val="150000"/>
              </a:lnSpc>
              <a:buNone/>
            </a:pPr>
            <a:r>
              <a:rPr lang="en-IN" sz="2400" b="0" strike="noStrike" spc="-1" dirty="0" smtClean="0">
                <a:solidFill>
                  <a:srgbClr val="000000"/>
                </a:solidFill>
                <a:uFill>
                  <a:solidFill>
                    <a:srgbClr val="FFFFFF"/>
                  </a:solidFill>
                </a:uFill>
                <a:latin typeface="Arial"/>
                <a:ea typeface="SimSun"/>
                <a:hlinkClick r:id="rId2"/>
              </a:rPr>
              <a:t>  1</a:t>
            </a:r>
            <a:r>
              <a:rPr lang="en-IN" sz="2400" b="0" strike="noStrike" spc="-1" dirty="0">
                <a:solidFill>
                  <a:srgbClr val="000000"/>
                </a:solidFill>
                <a:uFill>
                  <a:solidFill>
                    <a:srgbClr val="FFFFFF"/>
                  </a:solidFill>
                </a:uFill>
                <a:latin typeface="Arial"/>
                <a:ea typeface="SimSun"/>
                <a:hlinkClick r:id="rId2"/>
              </a:rPr>
              <a:t>. https://www.kaggle.com </a:t>
            </a:r>
            <a:endParaRPr lang="en-IN" sz="2400" b="0" strike="noStrike" spc="-1" dirty="0">
              <a:solidFill>
                <a:srgbClr val="000000"/>
              </a:solidFill>
              <a:uFill>
                <a:solidFill>
                  <a:srgbClr val="FFFFFF"/>
                </a:solidFill>
              </a:uFill>
              <a:latin typeface="Arial"/>
              <a:hlinkClick r:id="rId2"/>
            </a:endParaRPr>
          </a:p>
          <a:p>
            <a:pPr marL="0" indent="0">
              <a:lnSpc>
                <a:spcPct val="150000"/>
              </a:lnSpc>
              <a:buNone/>
            </a:pPr>
            <a:r>
              <a:rPr lang="en-IN" sz="2400" b="0" strike="noStrike" spc="-1" dirty="0" smtClean="0">
                <a:solidFill>
                  <a:srgbClr val="000000"/>
                </a:solidFill>
                <a:uFill>
                  <a:solidFill>
                    <a:srgbClr val="FFFFFF"/>
                  </a:solidFill>
                </a:uFill>
                <a:latin typeface="Arial"/>
                <a:ea typeface="SimSun"/>
                <a:hlinkClick r:id="rId2"/>
              </a:rPr>
              <a:t>  2</a:t>
            </a:r>
            <a:r>
              <a:rPr lang="en-IN" sz="2400" b="0" strike="noStrike" spc="-1" dirty="0">
                <a:solidFill>
                  <a:srgbClr val="000000"/>
                </a:solidFill>
                <a:uFill>
                  <a:solidFill>
                    <a:srgbClr val="FFFFFF"/>
                  </a:solidFill>
                </a:uFill>
                <a:latin typeface="Arial"/>
                <a:ea typeface="SimSun"/>
                <a:hlinkClick r:id="rId2"/>
              </a:rPr>
              <a:t>. https://colab.research.google.com/</a:t>
            </a:r>
            <a:endParaRPr lang="en-IN" sz="2400" b="0" strike="noStrike" spc="-1" dirty="0">
              <a:solidFill>
                <a:srgbClr val="000000"/>
              </a:solidFill>
              <a:uFill>
                <a:solidFill>
                  <a:srgbClr val="FFFFFF"/>
                </a:solidFill>
              </a:uFill>
              <a:latin typeface="Arial"/>
              <a:hlinkClick r:id="rId2"/>
            </a:endParaRPr>
          </a:p>
          <a:p>
            <a:pPr marL="0" indent="0">
              <a:lnSpc>
                <a:spcPct val="150000"/>
              </a:lnSpc>
              <a:buNone/>
            </a:pPr>
            <a:r>
              <a:rPr lang="en-IN" sz="2400" b="0" strike="noStrike" spc="-1" dirty="0" smtClean="0">
                <a:solidFill>
                  <a:srgbClr val="000000"/>
                </a:solidFill>
                <a:uFill>
                  <a:solidFill>
                    <a:srgbClr val="FFFFFF"/>
                  </a:solidFill>
                </a:uFill>
                <a:latin typeface="Arial"/>
                <a:ea typeface="SimSun"/>
                <a:hlinkClick r:id="rId2"/>
              </a:rPr>
              <a:t>  3</a:t>
            </a:r>
            <a:r>
              <a:rPr lang="en-IN" sz="2400" b="0" strike="noStrike" spc="-1" dirty="0">
                <a:solidFill>
                  <a:srgbClr val="000000"/>
                </a:solidFill>
                <a:uFill>
                  <a:solidFill>
                    <a:srgbClr val="FFFFFF"/>
                  </a:solidFill>
                </a:uFill>
                <a:latin typeface="Arial"/>
                <a:ea typeface="SimSun"/>
                <a:hlinkClick r:id="rId2"/>
              </a:rPr>
              <a:t>. https://spark.apache.org/docs/latest/api/python/</a:t>
            </a:r>
            <a:endParaRPr lang="en-IN" sz="2400" b="0" strike="noStrike" spc="-1" dirty="0">
              <a:solidFill>
                <a:srgbClr val="000000"/>
              </a:solidFill>
              <a:uFill>
                <a:solidFill>
                  <a:srgbClr val="FFFFFF"/>
                </a:solidFill>
              </a:uFill>
              <a:latin typeface="Arial"/>
              <a:hlinkClick r:id="rId2"/>
            </a:endParaRPr>
          </a:p>
          <a:p>
            <a:pPr marL="0" indent="0" algn="just">
              <a:lnSpc>
                <a:spcPct val="150000"/>
              </a:lnSpc>
              <a:buNone/>
            </a:pPr>
            <a:r>
              <a:rPr lang="en-IN" sz="2400" b="0" strike="noStrike" spc="-1" dirty="0" smtClean="0">
                <a:solidFill>
                  <a:srgbClr val="000000"/>
                </a:solidFill>
                <a:uFill>
                  <a:solidFill>
                    <a:srgbClr val="FFFFFF"/>
                  </a:solidFill>
                </a:uFill>
                <a:latin typeface="Arial"/>
                <a:ea typeface="SimSun"/>
                <a:hlinkClick r:id="rId2"/>
              </a:rPr>
              <a:t>  4</a:t>
            </a:r>
            <a:r>
              <a:rPr lang="en-IN" sz="2400" b="0" strike="noStrike" spc="-1" dirty="0">
                <a:solidFill>
                  <a:srgbClr val="000000"/>
                </a:solidFill>
                <a:uFill>
                  <a:solidFill>
                    <a:srgbClr val="FFFFFF"/>
                  </a:solidFill>
                </a:uFill>
                <a:latin typeface="Arial"/>
                <a:ea typeface="SimSun"/>
                <a:hlinkClick r:id="rId2"/>
              </a:rPr>
              <a:t>. https://data.gov/</a:t>
            </a:r>
            <a:endParaRPr lang="en-IN" sz="2400" b="0" strike="noStrike" spc="-1" dirty="0">
              <a:solidFill>
                <a:srgbClr val="000000"/>
              </a:solidFill>
              <a:uFill>
                <a:solidFill>
                  <a:srgbClr val="FFFFFF"/>
                </a:solidFill>
              </a:uFill>
              <a:latin typeface="Arial"/>
              <a:hlinkClick r:id="rId2"/>
            </a:endParaRPr>
          </a:p>
          <a:p>
            <a:pPr marL="0" indent="0" algn="just">
              <a:lnSpc>
                <a:spcPct val="150000"/>
              </a:lnSpc>
              <a:buNone/>
            </a:pPr>
            <a:r>
              <a:rPr lang="en-IN" sz="2400" b="0" strike="noStrike" spc="-1" dirty="0" smtClean="0">
                <a:solidFill>
                  <a:srgbClr val="000000"/>
                </a:solidFill>
                <a:uFill>
                  <a:solidFill>
                    <a:srgbClr val="FFFFFF"/>
                  </a:solidFill>
                </a:uFill>
                <a:latin typeface="Arial"/>
                <a:ea typeface="SimSun"/>
                <a:hlinkClick r:id="rId2"/>
              </a:rPr>
              <a:t>  5</a:t>
            </a:r>
            <a:r>
              <a:rPr lang="en-IN" sz="2400" b="0" strike="noStrike" spc="-1" dirty="0">
                <a:solidFill>
                  <a:srgbClr val="000000"/>
                </a:solidFill>
                <a:uFill>
                  <a:solidFill>
                    <a:srgbClr val="FFFFFF"/>
                  </a:solidFill>
                </a:uFill>
                <a:latin typeface="Arial"/>
                <a:ea typeface="SimSun"/>
                <a:hlinkClick r:id="rId2"/>
              </a:rPr>
              <a:t>. https://stackoverflow.com/questions/</a:t>
            </a:r>
            <a:endParaRPr lang="en-IN" sz="2400" b="0" strike="noStrike" spc="-1" dirty="0">
              <a:solidFill>
                <a:srgbClr val="000000"/>
              </a:solidFill>
              <a:uFill>
                <a:solidFill>
                  <a:srgbClr val="FFFFFF"/>
                </a:solidFill>
              </a:uFill>
              <a:latin typeface="Arial"/>
              <a:hlinkClick r:id="rId2"/>
            </a:endParaRPr>
          </a:p>
          <a:p>
            <a:pPr marL="0" indent="0" algn="just">
              <a:lnSpc>
                <a:spcPct val="150000"/>
              </a:lnSpc>
              <a:buNone/>
            </a:pPr>
            <a:r>
              <a:rPr lang="en-IN" sz="2400" b="0" strike="noStrike" spc="-1" dirty="0" smtClean="0">
                <a:solidFill>
                  <a:srgbClr val="000000"/>
                </a:solidFill>
                <a:uFill>
                  <a:solidFill>
                    <a:srgbClr val="FFFFFF"/>
                  </a:solidFill>
                </a:uFill>
                <a:latin typeface="Arial"/>
                <a:ea typeface="SimSun"/>
                <a:hlinkClick r:id="rId2"/>
              </a:rPr>
              <a:t>  6</a:t>
            </a:r>
            <a:r>
              <a:rPr lang="en-IN" sz="2400" b="0" strike="noStrike" spc="-1" dirty="0">
                <a:solidFill>
                  <a:srgbClr val="000000"/>
                </a:solidFill>
                <a:uFill>
                  <a:solidFill>
                    <a:srgbClr val="FFFFFF"/>
                  </a:solidFill>
                </a:uFill>
                <a:latin typeface="Arial"/>
                <a:ea typeface="SimSun"/>
                <a:hlinkClick r:id="rId2"/>
              </a:rPr>
              <a:t>. https://www.statology.org/machine-learning-tutorials/</a:t>
            </a:r>
            <a:endParaRPr lang="en-IN" sz="2400" b="0" strike="noStrike" spc="-1" dirty="0">
              <a:solidFill>
                <a:srgbClr val="000000"/>
              </a:solidFill>
              <a:uFill>
                <a:solidFill>
                  <a:srgbClr val="FFFFFF"/>
                </a:solidFill>
              </a:uFill>
              <a:latin typeface="Arial"/>
            </a:endParaRPr>
          </a:p>
          <a:p>
            <a:endParaRPr lang="en-US" dirty="0"/>
          </a:p>
        </p:txBody>
      </p:sp>
      <p:sp>
        <p:nvSpPr>
          <p:cNvPr id="2" name="Title 1">
            <a:extLst>
              <a:ext uri="{FF2B5EF4-FFF2-40B4-BE49-F238E27FC236}">
                <a16:creationId xmlns:a16="http://schemas.microsoft.com/office/drawing/2014/main" xmlns="" id="{7FA40052-EFB9-6334-2C97-2CC6DA44B14A}"/>
              </a:ext>
            </a:extLst>
          </p:cNvPr>
          <p:cNvSpPr>
            <a:spLocks noGrp="1"/>
          </p:cNvSpPr>
          <p:nvPr>
            <p:ph type="title"/>
          </p:nvPr>
        </p:nvSpPr>
        <p:spPr>
          <a:xfrm>
            <a:off x="838200" y="586597"/>
            <a:ext cx="10515600" cy="931652"/>
          </a:xfrm>
        </p:spPr>
        <p:txBody>
          <a:bodyPr>
            <a:normAutofit/>
          </a:bodyPr>
          <a:lstStyle/>
          <a:p>
            <a:r>
              <a:rPr lang="en-US" sz="3600" dirty="0"/>
              <a:t>References</a:t>
            </a:r>
          </a:p>
        </p:txBody>
      </p:sp>
    </p:spTree>
    <p:extLst>
      <p:ext uri="{BB962C8B-B14F-4D97-AF65-F5344CB8AC3E}">
        <p14:creationId xmlns:p14="http://schemas.microsoft.com/office/powerpoint/2010/main" val="2659512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3600" b="1" dirty="0" smtClean="0"/>
              <a:t>                                  </a:t>
            </a:r>
          </a:p>
          <a:p>
            <a:pPr marL="0" indent="0">
              <a:buNone/>
            </a:pPr>
            <a:r>
              <a:rPr lang="en-US" sz="3600" b="1" dirty="0"/>
              <a:t> </a:t>
            </a:r>
            <a:r>
              <a:rPr lang="en-US" sz="3600" b="1" dirty="0" smtClean="0"/>
              <a:t>                                 THANKYOU!!</a:t>
            </a:r>
            <a:endParaRPr lang="en-US" sz="3600" b="1"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3828497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FFD33F7-1BE2-B250-C21B-191D2AE9227A}"/>
              </a:ext>
            </a:extLst>
          </p:cNvPr>
          <p:cNvSpPr>
            <a:spLocks noGrp="1"/>
          </p:cNvSpPr>
          <p:nvPr>
            <p:ph idx="1"/>
          </p:nvPr>
        </p:nvSpPr>
        <p:spPr>
          <a:xfrm>
            <a:off x="883920" y="1569720"/>
            <a:ext cx="10469880" cy="5288279"/>
          </a:xfrm>
        </p:spPr>
        <p:txBody>
          <a:bodyPr>
            <a:normAutofit fontScale="77500" lnSpcReduction="20000"/>
          </a:bodyPr>
          <a:lstStyle/>
          <a:p>
            <a:pPr marL="343080" indent="-342000">
              <a:lnSpc>
                <a:spcPct val="150000"/>
              </a:lnSpc>
              <a:buClr>
                <a:srgbClr val="000000"/>
              </a:buClr>
              <a:buFont typeface="Symbol"/>
              <a:buChar char=""/>
            </a:pPr>
            <a:r>
              <a:rPr lang="en-IN" sz="2800" b="0" strike="noStrike" spc="-1" dirty="0">
                <a:solidFill>
                  <a:srgbClr val="000000"/>
                </a:solidFill>
                <a:uFill>
                  <a:solidFill>
                    <a:srgbClr val="FFFFFF"/>
                  </a:solidFill>
                </a:uFill>
                <a:latin typeface="Arial"/>
                <a:ea typeface="SimSun"/>
              </a:rPr>
              <a:t>Introduction</a:t>
            </a:r>
            <a:endParaRPr lang="en-IN" sz="24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800" b="0" strike="noStrike" spc="-1" dirty="0">
                <a:solidFill>
                  <a:srgbClr val="000000"/>
                </a:solidFill>
                <a:uFill>
                  <a:solidFill>
                    <a:srgbClr val="FFFFFF"/>
                  </a:solidFill>
                </a:uFill>
                <a:latin typeface="Arial"/>
                <a:ea typeface="SimSun"/>
              </a:rPr>
              <a:t>Problem Statement</a:t>
            </a:r>
            <a:endParaRPr lang="en-IN" sz="24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800" spc="-1" dirty="0">
                <a:solidFill>
                  <a:srgbClr val="000000"/>
                </a:solidFill>
                <a:uFill>
                  <a:solidFill>
                    <a:srgbClr val="FFFFFF"/>
                  </a:solidFill>
                </a:uFill>
                <a:latin typeface="Arial"/>
                <a:ea typeface="SimSun"/>
              </a:rPr>
              <a:t>Flowchart to build </a:t>
            </a:r>
            <a:r>
              <a:rPr lang="en-IN" sz="2800" spc="-1" dirty="0" smtClean="0">
                <a:solidFill>
                  <a:srgbClr val="000000"/>
                </a:solidFill>
                <a:uFill>
                  <a:solidFill>
                    <a:srgbClr val="FFFFFF"/>
                  </a:solidFill>
                </a:uFill>
                <a:latin typeface="Arial"/>
                <a:ea typeface="SimSun"/>
              </a:rPr>
              <a:t>model</a:t>
            </a:r>
            <a:endParaRPr lang="en-IN" sz="2800" spc="-1" dirty="0">
              <a:solidFill>
                <a:srgbClr val="000000"/>
              </a:solidFill>
              <a:uFill>
                <a:solidFill>
                  <a:srgbClr val="FFFFFF"/>
                </a:solidFill>
              </a:uFill>
              <a:latin typeface="Arial"/>
              <a:ea typeface="SimSun"/>
            </a:endParaRPr>
          </a:p>
          <a:p>
            <a:pPr marL="343080" indent="-342000">
              <a:lnSpc>
                <a:spcPct val="150000"/>
              </a:lnSpc>
              <a:buClr>
                <a:srgbClr val="000000"/>
              </a:buClr>
              <a:buFont typeface="Symbol"/>
              <a:buChar char=""/>
            </a:pPr>
            <a:r>
              <a:rPr lang="en-IN" sz="2800" spc="-1" dirty="0">
                <a:solidFill>
                  <a:srgbClr val="000000"/>
                </a:solidFill>
                <a:uFill>
                  <a:solidFill>
                    <a:srgbClr val="FFFFFF"/>
                  </a:solidFill>
                </a:uFill>
                <a:latin typeface="Arial"/>
                <a:ea typeface="SimSun"/>
              </a:rPr>
              <a:t>Data Pre-Processing</a:t>
            </a:r>
            <a:endParaRPr lang="en-IN" sz="280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800" b="0" strike="noStrike" spc="-1" dirty="0">
                <a:solidFill>
                  <a:srgbClr val="000000"/>
                </a:solidFill>
                <a:uFill>
                  <a:solidFill>
                    <a:srgbClr val="FFFFFF"/>
                  </a:solidFill>
                </a:uFill>
                <a:latin typeface="Arial"/>
                <a:ea typeface="SimSun"/>
              </a:rPr>
              <a:t>Methodology</a:t>
            </a:r>
            <a:endParaRPr lang="en-IN" sz="24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800" b="0" strike="noStrike" spc="-1" dirty="0">
                <a:solidFill>
                  <a:srgbClr val="000000"/>
                </a:solidFill>
                <a:uFill>
                  <a:solidFill>
                    <a:srgbClr val="FFFFFF"/>
                  </a:solidFill>
                </a:uFill>
                <a:latin typeface="Arial"/>
                <a:ea typeface="SimSun"/>
              </a:rPr>
              <a:t>Machine Learning Algorithms</a:t>
            </a:r>
            <a:endParaRPr lang="en-IN" sz="24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800" b="0" strike="noStrike" spc="-1" dirty="0">
                <a:solidFill>
                  <a:srgbClr val="000000"/>
                </a:solidFill>
                <a:uFill>
                  <a:solidFill>
                    <a:srgbClr val="FFFFFF"/>
                  </a:solidFill>
                </a:uFill>
                <a:latin typeface="Arial"/>
                <a:ea typeface="SimSun"/>
              </a:rPr>
              <a:t>Data Visualization &amp; Representation</a:t>
            </a:r>
            <a:endParaRPr lang="en-IN" sz="24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800" b="0" strike="noStrike" spc="-1" dirty="0">
                <a:solidFill>
                  <a:srgbClr val="000000"/>
                </a:solidFill>
                <a:uFill>
                  <a:solidFill>
                    <a:srgbClr val="FFFFFF"/>
                  </a:solidFill>
                </a:uFill>
                <a:latin typeface="Arial"/>
                <a:ea typeface="SimSun"/>
              </a:rPr>
              <a:t>Conclusion</a:t>
            </a:r>
            <a:endParaRPr lang="en-IN" sz="24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800" b="0" strike="noStrike" spc="-1" dirty="0">
                <a:solidFill>
                  <a:srgbClr val="000000"/>
                </a:solidFill>
                <a:uFill>
                  <a:solidFill>
                    <a:srgbClr val="FFFFFF"/>
                  </a:solidFill>
                </a:uFill>
                <a:latin typeface="Arial"/>
                <a:ea typeface="SimSun"/>
              </a:rPr>
              <a:t>Future Scope</a:t>
            </a:r>
            <a:endParaRPr lang="en-IN" sz="24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800" b="0" strike="noStrike" spc="-1" dirty="0">
                <a:solidFill>
                  <a:srgbClr val="000000"/>
                </a:solidFill>
                <a:uFill>
                  <a:solidFill>
                    <a:srgbClr val="FFFFFF"/>
                  </a:solidFill>
                </a:uFill>
                <a:latin typeface="Arial"/>
                <a:ea typeface="SimSun"/>
              </a:rPr>
              <a:t>References</a:t>
            </a:r>
            <a:endParaRPr lang="en-IN" sz="2400" b="0" strike="noStrike" spc="-1" dirty="0">
              <a:solidFill>
                <a:srgbClr val="000000"/>
              </a:solidFill>
              <a:uFill>
                <a:solidFill>
                  <a:srgbClr val="FFFFFF"/>
                </a:solidFill>
              </a:uFill>
              <a:latin typeface="Arial"/>
            </a:endParaRPr>
          </a:p>
          <a:p>
            <a:endParaRPr lang="en-US" dirty="0"/>
          </a:p>
        </p:txBody>
      </p:sp>
      <p:sp>
        <p:nvSpPr>
          <p:cNvPr id="2" name="Title 1">
            <a:extLst>
              <a:ext uri="{FF2B5EF4-FFF2-40B4-BE49-F238E27FC236}">
                <a16:creationId xmlns:a16="http://schemas.microsoft.com/office/drawing/2014/main" xmlns="" id="{C05D629D-BA8F-1BF0-F507-19995D093B83}"/>
              </a:ext>
            </a:extLst>
          </p:cNvPr>
          <p:cNvSpPr>
            <a:spLocks noGrp="1"/>
          </p:cNvSpPr>
          <p:nvPr>
            <p:ph type="title"/>
          </p:nvPr>
        </p:nvSpPr>
        <p:spPr>
          <a:xfrm>
            <a:off x="838200" y="365126"/>
            <a:ext cx="10515600" cy="953536"/>
          </a:xfrm>
        </p:spPr>
        <p:txBody>
          <a:bodyPr>
            <a:normAutofit/>
          </a:bodyPr>
          <a:lstStyle/>
          <a:p>
            <a:r>
              <a:rPr lang="en-US" sz="3600" b="1" dirty="0"/>
              <a:t>Overview:</a:t>
            </a:r>
          </a:p>
        </p:txBody>
      </p:sp>
    </p:spTree>
    <p:extLst>
      <p:ext uri="{BB962C8B-B14F-4D97-AF65-F5344CB8AC3E}">
        <p14:creationId xmlns:p14="http://schemas.microsoft.com/office/powerpoint/2010/main" val="3609004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349F0AB-DFDE-5BAD-3A6E-809D3033FBE1}"/>
              </a:ext>
            </a:extLst>
          </p:cNvPr>
          <p:cNvSpPr>
            <a:spLocks noGrp="1"/>
          </p:cNvSpPr>
          <p:nvPr>
            <p:ph idx="1"/>
          </p:nvPr>
        </p:nvSpPr>
        <p:spPr>
          <a:xfrm>
            <a:off x="405442" y="1785668"/>
            <a:ext cx="11301648" cy="4881831"/>
          </a:xfrm>
        </p:spPr>
        <p:txBody>
          <a:bodyPr>
            <a:normAutofit fontScale="92500" lnSpcReduction="10000"/>
          </a:bodyPr>
          <a:lstStyle/>
          <a:p>
            <a:pPr>
              <a:buFont typeface="Arial" panose="020B0604020202020204" pitchFamily="34" charset="0"/>
              <a:buChar char="•"/>
            </a:pPr>
            <a:r>
              <a:rPr lang="en-US" dirty="0" smtClean="0">
                <a:solidFill>
                  <a:schemeClr val="tx1"/>
                </a:solidFill>
              </a:rPr>
              <a:t>The </a:t>
            </a:r>
            <a:r>
              <a:rPr lang="en-US" dirty="0">
                <a:solidFill>
                  <a:schemeClr val="tx1"/>
                </a:solidFill>
              </a:rPr>
              <a:t>C</a:t>
            </a:r>
            <a:r>
              <a:rPr lang="en-US" dirty="0" smtClean="0">
                <a:solidFill>
                  <a:schemeClr val="tx1"/>
                </a:solidFill>
              </a:rPr>
              <a:t>hicago crime dataset </a:t>
            </a:r>
            <a:r>
              <a:rPr lang="en-US" dirty="0">
                <a:solidFill>
                  <a:schemeClr val="tx1"/>
                </a:solidFill>
              </a:rPr>
              <a:t>contains various attributes such as the type of </a:t>
            </a:r>
            <a:r>
              <a:rPr lang="en-US" dirty="0" smtClean="0">
                <a:solidFill>
                  <a:schemeClr val="tx1"/>
                </a:solidFill>
              </a:rPr>
              <a:t>crime, </a:t>
            </a:r>
            <a:r>
              <a:rPr lang="en-US" dirty="0">
                <a:solidFill>
                  <a:schemeClr val="tx1"/>
                </a:solidFill>
              </a:rPr>
              <a:t>location, date and time, and whether an arrest was made or not. This dataset is an excellent source of information for building predictive models that can help law enforcement agencies to identify high-risk areas and prevent crime</a:t>
            </a:r>
            <a:r>
              <a:rPr lang="en-US" dirty="0" smtClean="0">
                <a:solidFill>
                  <a:schemeClr val="tx1"/>
                </a:solidFill>
              </a:rPr>
              <a:t>. </a:t>
            </a:r>
          </a:p>
          <a:p>
            <a:pPr>
              <a:buFont typeface="Arial" panose="020B0604020202020204" pitchFamily="34" charset="0"/>
              <a:buChar char="•"/>
            </a:pPr>
            <a:r>
              <a:rPr lang="en-US" dirty="0" smtClean="0">
                <a:solidFill>
                  <a:schemeClr val="tx1"/>
                </a:solidFill>
              </a:rPr>
              <a:t>The </a:t>
            </a:r>
            <a:r>
              <a:rPr lang="en-US" dirty="0">
                <a:solidFill>
                  <a:schemeClr val="tx1"/>
                </a:solidFill>
              </a:rPr>
              <a:t>main goal of this project is to build a machine learning model that can accurately predict whether an arrest was made or not for a given crime incident in Chicago</a:t>
            </a:r>
            <a:r>
              <a:rPr lang="en-US" dirty="0" smtClean="0">
                <a:solidFill>
                  <a:schemeClr val="tx1"/>
                </a:solidFill>
              </a:rPr>
              <a:t>.</a:t>
            </a:r>
          </a:p>
          <a:p>
            <a:pPr>
              <a:buFont typeface="Arial" panose="020B0604020202020204" pitchFamily="34" charset="0"/>
              <a:buChar char="•"/>
            </a:pPr>
            <a:r>
              <a:rPr lang="en-US" dirty="0" smtClean="0">
                <a:solidFill>
                  <a:schemeClr val="tx1"/>
                </a:solidFill>
              </a:rPr>
              <a:t>To </a:t>
            </a:r>
            <a:r>
              <a:rPr lang="en-US" dirty="0">
                <a:solidFill>
                  <a:schemeClr val="tx1"/>
                </a:solidFill>
              </a:rPr>
              <a:t>achieve this, we will first explore the dataset, preprocess the data, and engineer new features that could improve the predictive power of the model. We will then train several machine learning models on the preprocessed dataset and select the best performing model based on the evaluation </a:t>
            </a:r>
            <a:r>
              <a:rPr lang="en-US" dirty="0" smtClean="0">
                <a:solidFill>
                  <a:schemeClr val="tx1"/>
                </a:solidFill>
              </a:rPr>
              <a:t>metrics.</a:t>
            </a:r>
          </a:p>
          <a:p>
            <a:pPr>
              <a:buFont typeface="Arial" panose="020B0604020202020204" pitchFamily="34" charset="0"/>
              <a:buChar char="•"/>
            </a:pPr>
            <a:r>
              <a:rPr lang="en-US" dirty="0" smtClean="0">
                <a:solidFill>
                  <a:schemeClr val="tx1"/>
                </a:solidFill>
              </a:rPr>
              <a:t>The </a:t>
            </a:r>
            <a:r>
              <a:rPr lang="en-US" dirty="0">
                <a:solidFill>
                  <a:schemeClr val="tx1"/>
                </a:solidFill>
              </a:rPr>
              <a:t>project has several practical applications, including aiding law enforcement agencies to improve their crime prevention strategies and helping policymakers to make informed decisions about resource allocation. The success of the project will depend on the accuracy and generalizability of the machine learning model to new data, which we will evaluate using appropriate performance metrics</a:t>
            </a:r>
            <a:r>
              <a:rPr lang="en-US" dirty="0" smtClean="0">
                <a:solidFill>
                  <a:schemeClr val="tx1"/>
                </a:solidFill>
              </a:rPr>
              <a:t>.</a:t>
            </a:r>
          </a:p>
          <a:p>
            <a:pPr>
              <a:buFont typeface="Arial" panose="020B0604020202020204" pitchFamily="34" charset="0"/>
              <a:buChar char="•"/>
            </a:pPr>
            <a:endParaRPr lang="en-US" sz="2400" dirty="0">
              <a:solidFill>
                <a:schemeClr val="tx1"/>
              </a:solidFill>
            </a:endParaRPr>
          </a:p>
          <a:p>
            <a:pPr>
              <a:buFont typeface="Arial" panose="020B0604020202020204" pitchFamily="34" charset="0"/>
              <a:buChar char="•"/>
            </a:pPr>
            <a:endParaRPr lang="en-US" dirty="0" smtClean="0">
              <a:solidFill>
                <a:schemeClr val="tx1"/>
              </a:solidFill>
            </a:endParaRPr>
          </a:p>
          <a:p>
            <a:pPr>
              <a:buFont typeface="Arial" panose="020B0604020202020204" pitchFamily="34" charset="0"/>
              <a:buChar char="•"/>
            </a:pPr>
            <a:endParaRPr lang="en-US" sz="2400" dirty="0">
              <a:solidFill>
                <a:schemeClr val="tx1"/>
              </a:solidFill>
            </a:endParaRPr>
          </a:p>
          <a:p>
            <a:pPr>
              <a:buFont typeface="Arial" panose="020B0604020202020204" pitchFamily="34" charset="0"/>
              <a:buChar char="•"/>
            </a:pPr>
            <a:endParaRPr lang="en-US" dirty="0" smtClean="0">
              <a:solidFill>
                <a:schemeClr val="tx1"/>
              </a:solidFill>
            </a:endParaRPr>
          </a:p>
          <a:p>
            <a:pPr>
              <a:buFont typeface="Arial" panose="020B0604020202020204" pitchFamily="34" charset="0"/>
              <a:buChar char="•"/>
            </a:pPr>
            <a:endParaRPr lang="en-US" sz="2400" dirty="0" smtClean="0">
              <a:solidFill>
                <a:schemeClr val="tx1"/>
              </a:solidFill>
            </a:endParaRPr>
          </a:p>
        </p:txBody>
      </p:sp>
      <p:sp>
        <p:nvSpPr>
          <p:cNvPr id="2" name="Title 1">
            <a:extLst>
              <a:ext uri="{FF2B5EF4-FFF2-40B4-BE49-F238E27FC236}">
                <a16:creationId xmlns:a16="http://schemas.microsoft.com/office/drawing/2014/main" xmlns="" id="{29465BA6-A04C-57D6-FFEC-D8314B17931F}"/>
              </a:ext>
            </a:extLst>
          </p:cNvPr>
          <p:cNvSpPr>
            <a:spLocks noGrp="1"/>
          </p:cNvSpPr>
          <p:nvPr>
            <p:ph type="title"/>
          </p:nvPr>
        </p:nvSpPr>
        <p:spPr>
          <a:xfrm>
            <a:off x="741948" y="289560"/>
            <a:ext cx="10515600" cy="899160"/>
          </a:xfrm>
        </p:spPr>
        <p:txBody>
          <a:bodyPr>
            <a:normAutofit/>
          </a:bodyPr>
          <a:lstStyle/>
          <a:p>
            <a:r>
              <a:rPr lang="en-US" sz="3600" b="1" dirty="0"/>
              <a:t>Introduction</a:t>
            </a:r>
          </a:p>
        </p:txBody>
      </p:sp>
    </p:spTree>
    <p:extLst>
      <p:ext uri="{BB962C8B-B14F-4D97-AF65-F5344CB8AC3E}">
        <p14:creationId xmlns:p14="http://schemas.microsoft.com/office/powerpoint/2010/main" val="3269123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62757" y="1751162"/>
            <a:ext cx="9877777" cy="4375001"/>
          </a:xfrm>
        </p:spPr>
        <p:txBody>
          <a:bodyPr>
            <a:normAutofit/>
          </a:bodyPr>
          <a:lstStyle/>
          <a:p>
            <a:pPr marL="0" indent="0">
              <a:buNone/>
            </a:pPr>
            <a:r>
              <a:rPr lang="en-US" b="1" dirty="0" smtClean="0">
                <a:solidFill>
                  <a:schemeClr val="tx1"/>
                </a:solidFill>
              </a:rPr>
              <a:t>Data source: </a:t>
            </a:r>
            <a:r>
              <a:rPr lang="en-US" dirty="0" smtClean="0">
                <a:solidFill>
                  <a:schemeClr val="tx1"/>
                </a:solidFill>
              </a:rPr>
              <a:t>This </a:t>
            </a:r>
            <a:r>
              <a:rPr lang="en-US" dirty="0">
                <a:solidFill>
                  <a:schemeClr val="tx1"/>
                </a:solidFill>
              </a:rPr>
              <a:t>dataset is publicly available for anyone to use under the following terms provided by the Dataset Source —</a:t>
            </a:r>
            <a:r>
              <a:rPr lang="en-US" dirty="0">
                <a:solidFill>
                  <a:schemeClr val="tx1"/>
                </a:solidFill>
                <a:hlinkClick r:id="rId2"/>
              </a:rPr>
              <a:t>https://</a:t>
            </a:r>
            <a:r>
              <a:rPr lang="en-US" dirty="0" smtClean="0">
                <a:solidFill>
                  <a:schemeClr val="tx1"/>
                </a:solidFill>
                <a:hlinkClick r:id="rId2"/>
              </a:rPr>
              <a:t>data.cityofchicago.org</a:t>
            </a:r>
            <a:endParaRPr lang="en-US" dirty="0" smtClean="0">
              <a:solidFill>
                <a:schemeClr val="tx1"/>
              </a:solidFill>
            </a:endParaRPr>
          </a:p>
          <a:p>
            <a:pPr marL="0" indent="0">
              <a:buNone/>
            </a:pPr>
            <a:endParaRPr lang="en-US" dirty="0" smtClean="0">
              <a:solidFill>
                <a:schemeClr val="tx1"/>
              </a:solidFill>
            </a:endParaRPr>
          </a:p>
          <a:p>
            <a:pPr marL="0" indent="0">
              <a:buNone/>
            </a:pPr>
            <a:r>
              <a:rPr lang="en-US" b="1" dirty="0" smtClean="0">
                <a:solidFill>
                  <a:schemeClr val="tx1"/>
                </a:solidFill>
              </a:rPr>
              <a:t>Data content:  </a:t>
            </a:r>
            <a:r>
              <a:rPr lang="en-US" dirty="0" smtClean="0">
                <a:solidFill>
                  <a:schemeClr val="tx1"/>
                </a:solidFill>
              </a:rPr>
              <a:t>Primary Type , Block , Description, Location Description, Location.</a:t>
            </a:r>
          </a:p>
          <a:p>
            <a:pPr marL="0" indent="0">
              <a:buNone/>
            </a:pPr>
            <a:endParaRPr lang="en-US" dirty="0" smtClean="0">
              <a:solidFill>
                <a:schemeClr val="tx1"/>
              </a:solidFill>
            </a:endParaRPr>
          </a:p>
          <a:p>
            <a:pPr marL="0" indent="0">
              <a:buNone/>
            </a:pPr>
            <a:r>
              <a:rPr lang="en-US" b="1" dirty="0" smtClean="0">
                <a:solidFill>
                  <a:schemeClr val="tx1"/>
                </a:solidFill>
              </a:rPr>
              <a:t>Data </a:t>
            </a:r>
            <a:r>
              <a:rPr lang="en-US" b="1" dirty="0">
                <a:solidFill>
                  <a:schemeClr val="tx1"/>
                </a:solidFill>
              </a:rPr>
              <a:t>understanding : </a:t>
            </a:r>
            <a:r>
              <a:rPr lang="en-US" dirty="0">
                <a:solidFill>
                  <a:schemeClr val="tx1"/>
                </a:solidFill>
              </a:rPr>
              <a:t>Available variables Relationships </a:t>
            </a:r>
            <a:endParaRPr lang="en-US" dirty="0" smtClean="0">
              <a:solidFill>
                <a:schemeClr val="tx1"/>
              </a:solidFill>
            </a:endParaRPr>
          </a:p>
        </p:txBody>
      </p:sp>
      <p:sp>
        <p:nvSpPr>
          <p:cNvPr id="3" name="Title 2"/>
          <p:cNvSpPr>
            <a:spLocks noGrp="1"/>
          </p:cNvSpPr>
          <p:nvPr>
            <p:ph type="title"/>
          </p:nvPr>
        </p:nvSpPr>
        <p:spPr/>
        <p:txBody>
          <a:bodyPr/>
          <a:lstStyle/>
          <a:p>
            <a:r>
              <a:rPr lang="en-US" b="1" dirty="0" smtClean="0"/>
              <a:t>DATASET INFORMATION</a:t>
            </a:r>
            <a:endParaRPr lang="en-US" b="1" dirty="0"/>
          </a:p>
        </p:txBody>
      </p:sp>
    </p:spTree>
    <p:extLst>
      <p:ext uri="{BB962C8B-B14F-4D97-AF65-F5344CB8AC3E}">
        <p14:creationId xmlns:p14="http://schemas.microsoft.com/office/powerpoint/2010/main" val="911381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0C83B06-58E1-58E8-8A70-E0E80F467E39}"/>
              </a:ext>
            </a:extLst>
          </p:cNvPr>
          <p:cNvSpPr>
            <a:spLocks noGrp="1"/>
          </p:cNvSpPr>
          <p:nvPr>
            <p:ph idx="1"/>
          </p:nvPr>
        </p:nvSpPr>
        <p:spPr>
          <a:xfrm>
            <a:off x="1162757" y="2392681"/>
            <a:ext cx="9877777" cy="3101339"/>
          </a:xfrm>
        </p:spPr>
        <p:txBody>
          <a:bodyPr>
            <a:normAutofit/>
          </a:bodyPr>
          <a:lstStyle/>
          <a:p>
            <a:pPr marL="1080" indent="0" algn="just">
              <a:lnSpc>
                <a:spcPct val="100000"/>
              </a:lnSpc>
              <a:buClr>
                <a:srgbClr val="000000"/>
              </a:buClr>
              <a:buNone/>
            </a:pPr>
            <a:endParaRPr lang="en-IN" sz="2800" spc="-1" dirty="0">
              <a:solidFill>
                <a:srgbClr val="000000"/>
              </a:solidFill>
              <a:uFill>
                <a:solidFill>
                  <a:srgbClr val="FFFFFF"/>
                </a:solidFill>
              </a:uFill>
              <a:latin typeface="+mj-lt"/>
              <a:ea typeface="SimSun"/>
            </a:endParaRPr>
          </a:p>
          <a:p>
            <a:pPr marL="1080" indent="0" algn="just">
              <a:lnSpc>
                <a:spcPct val="100000"/>
              </a:lnSpc>
              <a:buClr>
                <a:srgbClr val="000000"/>
              </a:buClr>
              <a:buNone/>
            </a:pPr>
            <a:r>
              <a:rPr lang="en-US" sz="2800" spc="-1" dirty="0" smtClean="0">
                <a:solidFill>
                  <a:srgbClr val="000000"/>
                </a:solidFill>
                <a:uFill>
                  <a:solidFill>
                    <a:srgbClr val="FFFFFF"/>
                  </a:solidFill>
                </a:uFill>
                <a:latin typeface="+mj-lt"/>
                <a:ea typeface="SimSun"/>
              </a:rPr>
              <a:t>To build </a:t>
            </a:r>
            <a:r>
              <a:rPr lang="en-US" sz="2800" spc="-1" dirty="0">
                <a:solidFill>
                  <a:srgbClr val="000000"/>
                </a:solidFill>
                <a:uFill>
                  <a:solidFill>
                    <a:srgbClr val="FFFFFF"/>
                  </a:solidFill>
                </a:uFill>
                <a:latin typeface="+mj-lt"/>
                <a:ea typeface="SimSun"/>
              </a:rPr>
              <a:t>a machine learning model that can learn patterns from historical data on crime incidents in Chicago and use those patterns to accurately predict whether an arrest was made or not in future crime incidents.</a:t>
            </a:r>
            <a:endParaRPr lang="en-IN" sz="2800" spc="-1" dirty="0">
              <a:solidFill>
                <a:srgbClr val="000000"/>
              </a:solidFill>
              <a:uFill>
                <a:solidFill>
                  <a:srgbClr val="FFFFFF"/>
                </a:solidFill>
              </a:uFill>
              <a:latin typeface="+mj-lt"/>
              <a:ea typeface="SimSun"/>
            </a:endParaRPr>
          </a:p>
          <a:p>
            <a:pPr marL="1080" indent="0" algn="just">
              <a:lnSpc>
                <a:spcPct val="100000"/>
              </a:lnSpc>
              <a:buClr>
                <a:srgbClr val="000000"/>
              </a:buClr>
              <a:buNone/>
            </a:pPr>
            <a:endParaRPr lang="en-IN" sz="2400" b="0" strike="noStrike" spc="-1" dirty="0">
              <a:solidFill>
                <a:srgbClr val="000000"/>
              </a:solidFill>
              <a:uFill>
                <a:solidFill>
                  <a:srgbClr val="FFFFFF"/>
                </a:solidFill>
              </a:uFill>
              <a:latin typeface="+mj-lt"/>
              <a:ea typeface="SimSun"/>
            </a:endParaRPr>
          </a:p>
          <a:p>
            <a:pPr marL="1080" indent="0" algn="just">
              <a:lnSpc>
                <a:spcPct val="100000"/>
              </a:lnSpc>
              <a:buClr>
                <a:srgbClr val="000000"/>
              </a:buClr>
              <a:buNone/>
            </a:pPr>
            <a:endParaRPr lang="en-IN" sz="2400" spc="-1" dirty="0">
              <a:solidFill>
                <a:srgbClr val="000000"/>
              </a:solidFill>
              <a:uFill>
                <a:solidFill>
                  <a:srgbClr val="FFFFFF"/>
                </a:solidFill>
              </a:uFill>
              <a:latin typeface="+mj-lt"/>
              <a:ea typeface="SimSun"/>
            </a:endParaRPr>
          </a:p>
          <a:p>
            <a:pPr marL="1080" indent="0" algn="just">
              <a:lnSpc>
                <a:spcPct val="100000"/>
              </a:lnSpc>
              <a:buClr>
                <a:srgbClr val="000000"/>
              </a:buClr>
              <a:buNone/>
            </a:pPr>
            <a:endParaRPr lang="en-IN" sz="2400" b="0" strike="noStrike" spc="-1" dirty="0">
              <a:solidFill>
                <a:srgbClr val="000000"/>
              </a:solidFill>
              <a:uFill>
                <a:solidFill>
                  <a:srgbClr val="FFFFFF"/>
                </a:solidFill>
              </a:uFill>
              <a:latin typeface="+mj-lt"/>
            </a:endParaRPr>
          </a:p>
          <a:p>
            <a:pPr marL="0" indent="0" algn="just">
              <a:lnSpc>
                <a:spcPct val="100000"/>
              </a:lnSpc>
              <a:buNone/>
            </a:pPr>
            <a:endParaRPr lang="en-IN" sz="2400" b="0" strike="noStrike" spc="-1" dirty="0">
              <a:solidFill>
                <a:srgbClr val="000000"/>
              </a:solidFill>
              <a:uFill>
                <a:solidFill>
                  <a:srgbClr val="FFFFFF"/>
                </a:solidFill>
              </a:uFill>
              <a:latin typeface="+mj-lt"/>
            </a:endParaRPr>
          </a:p>
          <a:p>
            <a:pPr marL="343980" indent="-342900" algn="just">
              <a:lnSpc>
                <a:spcPct val="150000"/>
              </a:lnSpc>
              <a:buClr>
                <a:srgbClr val="000000"/>
              </a:buClr>
            </a:pPr>
            <a:endParaRPr lang="en-IN" sz="2400" b="0" strike="noStrike" spc="-1" dirty="0">
              <a:solidFill>
                <a:srgbClr val="000000"/>
              </a:solidFill>
              <a:uFill>
                <a:solidFill>
                  <a:srgbClr val="FFFFFF"/>
                </a:solidFill>
              </a:uFill>
              <a:latin typeface="+mj-lt"/>
            </a:endParaRPr>
          </a:p>
          <a:p>
            <a:endParaRPr lang="en-US" sz="2400" dirty="0"/>
          </a:p>
        </p:txBody>
      </p:sp>
      <p:sp>
        <p:nvSpPr>
          <p:cNvPr id="2" name="Title 1">
            <a:extLst>
              <a:ext uri="{FF2B5EF4-FFF2-40B4-BE49-F238E27FC236}">
                <a16:creationId xmlns:a16="http://schemas.microsoft.com/office/drawing/2014/main" xmlns="" id="{E415FF1F-D4FE-C717-3600-520975B14B30}"/>
              </a:ext>
            </a:extLst>
          </p:cNvPr>
          <p:cNvSpPr>
            <a:spLocks noGrp="1"/>
          </p:cNvSpPr>
          <p:nvPr>
            <p:ph type="title"/>
          </p:nvPr>
        </p:nvSpPr>
        <p:spPr/>
        <p:txBody>
          <a:bodyPr>
            <a:normAutofit/>
          </a:bodyPr>
          <a:lstStyle/>
          <a:p>
            <a:r>
              <a:rPr lang="en-US" sz="3600" b="1" dirty="0"/>
              <a:t>Problem Statement</a:t>
            </a:r>
          </a:p>
        </p:txBody>
      </p:sp>
    </p:spTree>
    <p:extLst>
      <p:ext uri="{BB962C8B-B14F-4D97-AF65-F5344CB8AC3E}">
        <p14:creationId xmlns:p14="http://schemas.microsoft.com/office/powerpoint/2010/main" val="1045780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0E3482-AE87-71D4-BDB9-78527F0EE49A}"/>
              </a:ext>
            </a:extLst>
          </p:cNvPr>
          <p:cNvSpPr>
            <a:spLocks noGrp="1"/>
          </p:cNvSpPr>
          <p:nvPr>
            <p:ph type="title"/>
          </p:nvPr>
        </p:nvSpPr>
        <p:spPr>
          <a:xfrm>
            <a:off x="1040331" y="678180"/>
            <a:ext cx="10515600" cy="853440"/>
          </a:xfrm>
        </p:spPr>
        <p:txBody>
          <a:bodyPr>
            <a:normAutofit/>
          </a:bodyPr>
          <a:lstStyle/>
          <a:p>
            <a:r>
              <a:rPr lang="en-US" sz="4000" b="1" dirty="0" smtClean="0"/>
              <a:t>Overview of Technology Used                  </a:t>
            </a:r>
            <a:endParaRPr lang="en-US" sz="4000" b="1" dirty="0"/>
          </a:p>
        </p:txBody>
      </p:sp>
      <p:sp>
        <p:nvSpPr>
          <p:cNvPr id="4" name="Rectangle 3"/>
          <p:cNvSpPr/>
          <p:nvPr/>
        </p:nvSpPr>
        <p:spPr>
          <a:xfrm>
            <a:off x="693420" y="2225040"/>
            <a:ext cx="6438899" cy="2308324"/>
          </a:xfrm>
          <a:prstGeom prst="rect">
            <a:avLst/>
          </a:prstGeom>
        </p:spPr>
        <p:txBody>
          <a:bodyPr wrap="square">
            <a:spAutoFit/>
          </a:bodyPr>
          <a:lstStyle/>
          <a:p>
            <a:r>
              <a:rPr lang="en-US" sz="3600" dirty="0"/>
              <a:t>• Python </a:t>
            </a:r>
            <a:endParaRPr lang="en-US" sz="3600" dirty="0" smtClean="0"/>
          </a:p>
          <a:p>
            <a:r>
              <a:rPr lang="en-US" sz="3600" dirty="0" smtClean="0"/>
              <a:t>• Spark</a:t>
            </a:r>
          </a:p>
          <a:p>
            <a:r>
              <a:rPr lang="en-US" sz="3600" dirty="0" smtClean="0"/>
              <a:t>• </a:t>
            </a:r>
            <a:r>
              <a:rPr lang="en-US" sz="3600" dirty="0"/>
              <a:t>Machine Learning </a:t>
            </a:r>
            <a:endParaRPr lang="en-US" sz="3600" dirty="0" smtClean="0"/>
          </a:p>
          <a:p>
            <a:r>
              <a:rPr lang="en-US" sz="3600" dirty="0" smtClean="0"/>
              <a:t>• </a:t>
            </a:r>
            <a:r>
              <a:rPr lang="en-US" sz="3600" dirty="0"/>
              <a:t>Tableau</a:t>
            </a:r>
          </a:p>
        </p:txBody>
      </p:sp>
    </p:spTree>
    <p:extLst>
      <p:ext uri="{BB962C8B-B14F-4D97-AF65-F5344CB8AC3E}">
        <p14:creationId xmlns:p14="http://schemas.microsoft.com/office/powerpoint/2010/main" val="3896245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609480" y="290944"/>
            <a:ext cx="10971720" cy="6716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1" strike="noStrike" spc="-1" dirty="0" smtClean="0">
                <a:solidFill>
                  <a:srgbClr val="000000"/>
                </a:solidFill>
                <a:uFill>
                  <a:solidFill>
                    <a:srgbClr val="FFFFFF"/>
                  </a:solidFill>
                </a:uFill>
                <a:latin typeface="Arial"/>
                <a:ea typeface="SimSun"/>
              </a:rPr>
              <a:t>                                         </a:t>
            </a:r>
            <a:r>
              <a:rPr lang="en-IN" sz="2800" b="1" spc="-1" dirty="0">
                <a:solidFill>
                  <a:schemeClr val="bg1"/>
                </a:solidFill>
                <a:uFill>
                  <a:solidFill>
                    <a:srgbClr val="FFFFFF"/>
                  </a:solidFill>
                </a:uFill>
                <a:latin typeface="Arial"/>
                <a:ea typeface="SimSun"/>
              </a:rPr>
              <a:t> </a:t>
            </a:r>
            <a:r>
              <a:rPr lang="en-IN" sz="2800" b="1" spc="-1" dirty="0" smtClean="0">
                <a:solidFill>
                  <a:schemeClr val="bg1"/>
                </a:solidFill>
                <a:uFill>
                  <a:solidFill>
                    <a:srgbClr val="FFFFFF"/>
                  </a:solidFill>
                </a:uFill>
                <a:latin typeface="Arial"/>
                <a:ea typeface="SimSun"/>
              </a:rPr>
              <a:t>   </a:t>
            </a:r>
            <a:r>
              <a:rPr lang="en-IN" sz="2800" b="1" strike="noStrike" spc="-1" dirty="0" smtClean="0">
                <a:solidFill>
                  <a:schemeClr val="bg1"/>
                </a:solidFill>
                <a:uFill>
                  <a:solidFill>
                    <a:srgbClr val="FFFFFF"/>
                  </a:solidFill>
                </a:uFill>
                <a:latin typeface="Arial"/>
                <a:ea typeface="SimSun"/>
              </a:rPr>
              <a:t>Architecture</a:t>
            </a:r>
            <a:endParaRPr lang="en-IN" sz="1800" b="1" strike="noStrike" spc="-1" dirty="0">
              <a:solidFill>
                <a:schemeClr val="bg1"/>
              </a:solidFill>
              <a:uFill>
                <a:solidFill>
                  <a:srgbClr val="FFFFFF"/>
                </a:solidFill>
              </a:uFill>
              <a:latin typeface="Arial"/>
            </a:endParaRPr>
          </a:p>
        </p:txBody>
      </p:sp>
      <p:sp>
        <p:nvSpPr>
          <p:cNvPr id="105"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C87E2E6-A856-41E8-9199-1CE98E2FB9A0}" type="slidenum">
              <a:rPr lang="en-IN" sz="1400" b="0" strike="noStrike" spc="-1">
                <a:solidFill>
                  <a:srgbClr val="000000"/>
                </a:solidFill>
                <a:uFill>
                  <a:solidFill>
                    <a:srgbClr val="FFFFFF"/>
                  </a:solidFill>
                </a:uFill>
                <a:latin typeface="Arial"/>
                <a:ea typeface="SimSun"/>
              </a:rPr>
              <a:t>7</a:t>
            </a:fld>
            <a:endParaRPr lang="en-IN" sz="1800" b="0" strike="noStrike" spc="-1">
              <a:solidFill>
                <a:srgbClr val="000000"/>
              </a:solidFill>
              <a:uFill>
                <a:solidFill>
                  <a:srgbClr val="FFFFFF"/>
                </a:solidFill>
              </a:uFill>
              <a:latin typeface="Arial"/>
            </a:endParaRPr>
          </a:p>
        </p:txBody>
      </p:sp>
      <p:sp>
        <p:nvSpPr>
          <p:cNvPr id="107" name="CustomShape 4"/>
          <p:cNvSpPr/>
          <p:nvPr/>
        </p:nvSpPr>
        <p:spPr>
          <a:xfrm>
            <a:off x="2342037" y="5935551"/>
            <a:ext cx="7506606"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1" strike="noStrike" spc="-1" dirty="0">
                <a:uFill>
                  <a:solidFill>
                    <a:srgbClr val="FFFFFF"/>
                  </a:solidFill>
                </a:uFill>
                <a:latin typeface="Times New Roman"/>
                <a:ea typeface="SimSun"/>
              </a:rPr>
              <a:t>Fig.: System Architecture for Predicting </a:t>
            </a:r>
            <a:r>
              <a:rPr lang="en-US" sz="1800" b="1" strike="noStrike" spc="-1" dirty="0" smtClean="0">
                <a:uFill>
                  <a:solidFill>
                    <a:srgbClr val="FFFFFF"/>
                  </a:solidFill>
                </a:uFill>
                <a:latin typeface="Times New Roman"/>
                <a:ea typeface="SimSun"/>
              </a:rPr>
              <a:t> </a:t>
            </a:r>
            <a:r>
              <a:rPr lang="en-US" sz="1800" b="1" strike="noStrike" spc="-1" dirty="0" err="1" smtClean="0">
                <a:uFill>
                  <a:solidFill>
                    <a:srgbClr val="FFFFFF"/>
                  </a:solidFill>
                </a:uFill>
                <a:latin typeface="Times New Roman"/>
                <a:ea typeface="SimSun"/>
              </a:rPr>
              <a:t>Chicago_Crime_Dataset</a:t>
            </a:r>
            <a:r>
              <a:rPr lang="en-US" sz="1800" b="1" strike="noStrike" spc="-1" dirty="0" smtClean="0">
                <a:uFill>
                  <a:solidFill>
                    <a:srgbClr val="FFFFFF"/>
                  </a:solidFill>
                </a:uFill>
                <a:latin typeface="Times New Roman"/>
                <a:ea typeface="SimSun"/>
              </a:rPr>
              <a:t> (2012-2017) using </a:t>
            </a:r>
            <a:r>
              <a:rPr lang="en-US" sz="1800" b="1" strike="noStrike" spc="-1" dirty="0">
                <a:uFill>
                  <a:solidFill>
                    <a:srgbClr val="FFFFFF"/>
                  </a:solidFill>
                </a:uFill>
                <a:latin typeface="Times New Roman"/>
                <a:ea typeface="SimSun"/>
              </a:rPr>
              <a:t>Machine Learning</a:t>
            </a:r>
            <a:endParaRPr lang="en-IN" sz="1200" b="0" strike="noStrike" spc="-1" dirty="0">
              <a:uFill>
                <a:solidFill>
                  <a:srgbClr val="FFFFFF"/>
                </a:solidFill>
              </a:uFill>
              <a:latin typeface="Arial"/>
            </a:endParaRPr>
          </a:p>
        </p:txBody>
      </p:sp>
      <p:sp>
        <p:nvSpPr>
          <p:cNvPr id="2" name="CustomShape 2">
            <a:extLst>
              <a:ext uri="{FF2B5EF4-FFF2-40B4-BE49-F238E27FC236}">
                <a16:creationId xmlns:a16="http://schemas.microsoft.com/office/drawing/2014/main" xmlns="" id="{4D04A79B-2B96-5ACC-F8DD-7D5A7A311F3C}"/>
              </a:ext>
            </a:extLst>
          </p:cNvPr>
          <p:cNvSpPr/>
          <p:nvPr/>
        </p:nvSpPr>
        <p:spPr>
          <a:xfrm>
            <a:off x="210120" y="6187034"/>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400" b="1" strike="noStrike" spc="-1" dirty="0">
              <a:solidFill>
                <a:srgbClr val="000000"/>
              </a:solidFill>
              <a:uFill>
                <a:solidFill>
                  <a:srgbClr val="FFFFFF"/>
                </a:solidFill>
              </a:uFill>
              <a:latin typeface="Arial"/>
              <a:ea typeface="SimSun"/>
            </a:endParaRPr>
          </a:p>
        </p:txBody>
      </p:sp>
      <p:pic>
        <p:nvPicPr>
          <p:cNvPr id="5" name="Graphic 4" descr="Database with solid fill">
            <a:extLst>
              <a:ext uri="{FF2B5EF4-FFF2-40B4-BE49-F238E27FC236}">
                <a16:creationId xmlns:a16="http://schemas.microsoft.com/office/drawing/2014/main" xmlns="" id="{E88F10BE-971B-B119-4706-F8620E57C40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855645" y="980187"/>
            <a:ext cx="1011573" cy="973559"/>
          </a:xfrm>
          <a:prstGeom prst="rect">
            <a:avLst/>
          </a:prstGeom>
        </p:spPr>
      </p:pic>
      <p:sp>
        <p:nvSpPr>
          <p:cNvPr id="9" name="TextBox 8">
            <a:extLst>
              <a:ext uri="{FF2B5EF4-FFF2-40B4-BE49-F238E27FC236}">
                <a16:creationId xmlns:a16="http://schemas.microsoft.com/office/drawing/2014/main" xmlns="" id="{FE575B53-6FB5-17E3-6023-361647941871}"/>
              </a:ext>
            </a:extLst>
          </p:cNvPr>
          <p:cNvSpPr txBox="1"/>
          <p:nvPr/>
        </p:nvSpPr>
        <p:spPr>
          <a:xfrm>
            <a:off x="7671839" y="1097635"/>
            <a:ext cx="2503792" cy="369332"/>
          </a:xfrm>
          <a:prstGeom prst="rect">
            <a:avLst/>
          </a:prstGeom>
          <a:noFill/>
        </p:spPr>
        <p:txBody>
          <a:bodyPr wrap="square" rtlCol="0">
            <a:spAutoFit/>
          </a:bodyPr>
          <a:lstStyle/>
          <a:p>
            <a:r>
              <a:rPr lang="en-US" dirty="0"/>
              <a:t>Raw Kaggle Dataset</a:t>
            </a:r>
            <a:endParaRPr lang="en-IN" dirty="0"/>
          </a:p>
        </p:txBody>
      </p:sp>
      <p:pic>
        <p:nvPicPr>
          <p:cNvPr id="11" name="Graphic 10" descr="Closed book with solid fill">
            <a:extLst>
              <a:ext uri="{FF2B5EF4-FFF2-40B4-BE49-F238E27FC236}">
                <a16:creationId xmlns:a16="http://schemas.microsoft.com/office/drawing/2014/main" xmlns="" id="{A966C31F-105E-7FF0-FD89-43DADD1FB25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6904232" y="2391785"/>
            <a:ext cx="914400" cy="914400"/>
          </a:xfrm>
          <a:prstGeom prst="rect">
            <a:avLst/>
          </a:prstGeom>
        </p:spPr>
      </p:pic>
      <p:cxnSp>
        <p:nvCxnSpPr>
          <p:cNvPr id="13" name="Straight Arrow Connector 12">
            <a:extLst>
              <a:ext uri="{FF2B5EF4-FFF2-40B4-BE49-F238E27FC236}">
                <a16:creationId xmlns:a16="http://schemas.microsoft.com/office/drawing/2014/main" xmlns="" id="{70626D13-5D0A-950F-A300-288A03D9478A}"/>
              </a:ext>
            </a:extLst>
          </p:cNvPr>
          <p:cNvCxnSpPr>
            <a:stCxn id="5" idx="2"/>
            <a:endCxn id="11" idx="0"/>
          </p:cNvCxnSpPr>
          <p:nvPr/>
        </p:nvCxnSpPr>
        <p:spPr>
          <a:xfrm>
            <a:off x="7361432" y="1953746"/>
            <a:ext cx="0" cy="43803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026" name="Picture 2">
            <a:extLst>
              <a:ext uri="{FF2B5EF4-FFF2-40B4-BE49-F238E27FC236}">
                <a16:creationId xmlns:a16="http://schemas.microsoft.com/office/drawing/2014/main" xmlns="" id="{4A7B511A-55D2-661D-75D2-D8304E23AD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02569" y="2391784"/>
            <a:ext cx="783772" cy="91440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xmlns="" id="{8F049D23-83A3-1EF5-7373-0815D2D0C99C}"/>
              </a:ext>
            </a:extLst>
          </p:cNvPr>
          <p:cNvSpPr txBox="1"/>
          <p:nvPr/>
        </p:nvSpPr>
        <p:spPr>
          <a:xfrm>
            <a:off x="8486341" y="2664318"/>
            <a:ext cx="1172116" cy="369332"/>
          </a:xfrm>
          <a:prstGeom prst="rect">
            <a:avLst/>
          </a:prstGeom>
          <a:noFill/>
        </p:spPr>
        <p:txBody>
          <a:bodyPr wrap="none" rtlCol="0">
            <a:spAutoFit/>
          </a:bodyPr>
          <a:lstStyle/>
          <a:p>
            <a:r>
              <a:rPr lang="en-US" dirty="0"/>
              <a:t>Notebook</a:t>
            </a:r>
            <a:endParaRPr lang="en-IN" dirty="0"/>
          </a:p>
        </p:txBody>
      </p:sp>
      <p:sp>
        <p:nvSpPr>
          <p:cNvPr id="19" name="TextBox 18">
            <a:extLst>
              <a:ext uri="{FF2B5EF4-FFF2-40B4-BE49-F238E27FC236}">
                <a16:creationId xmlns:a16="http://schemas.microsoft.com/office/drawing/2014/main" xmlns="" id="{6AC908A7-E567-3EA9-9423-0A0F611DCE72}"/>
              </a:ext>
            </a:extLst>
          </p:cNvPr>
          <p:cNvSpPr txBox="1"/>
          <p:nvPr/>
        </p:nvSpPr>
        <p:spPr>
          <a:xfrm>
            <a:off x="8486341" y="2336170"/>
            <a:ext cx="2056973" cy="369332"/>
          </a:xfrm>
          <a:prstGeom prst="rect">
            <a:avLst/>
          </a:prstGeom>
          <a:noFill/>
        </p:spPr>
        <p:txBody>
          <a:bodyPr wrap="none" rtlCol="0">
            <a:spAutoFit/>
          </a:bodyPr>
          <a:lstStyle/>
          <a:p>
            <a:r>
              <a:rPr lang="en-US" dirty="0"/>
              <a:t>Pre-processing on</a:t>
            </a:r>
            <a:endParaRPr lang="en-IN" dirty="0"/>
          </a:p>
        </p:txBody>
      </p:sp>
      <p:sp>
        <p:nvSpPr>
          <p:cNvPr id="21" name="Rectangle: Rounded Corners 20">
            <a:extLst>
              <a:ext uri="{FF2B5EF4-FFF2-40B4-BE49-F238E27FC236}">
                <a16:creationId xmlns:a16="http://schemas.microsoft.com/office/drawing/2014/main" xmlns="" id="{E4DB60D9-EA6F-A142-3F01-CE4A4D40707B}"/>
              </a:ext>
            </a:extLst>
          </p:cNvPr>
          <p:cNvSpPr/>
          <p:nvPr/>
        </p:nvSpPr>
        <p:spPr>
          <a:xfrm>
            <a:off x="4384431" y="2460747"/>
            <a:ext cx="1904719" cy="776471"/>
          </a:xfrm>
          <a:prstGeom prst="roundRect">
            <a:avLst/>
          </a:prstGeom>
          <a:solidFill>
            <a:schemeClr val="bg1">
              <a:lumMod val="85000"/>
            </a:schemeClr>
          </a:solidFill>
          <a:ln w="31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Pre-processing</a:t>
            </a:r>
            <a:endParaRPr lang="en-IN" dirty="0">
              <a:solidFill>
                <a:schemeClr val="tx1"/>
              </a:solidFill>
            </a:endParaRPr>
          </a:p>
        </p:txBody>
      </p:sp>
      <p:cxnSp>
        <p:nvCxnSpPr>
          <p:cNvPr id="25" name="Straight Arrow Connector 24">
            <a:extLst>
              <a:ext uri="{FF2B5EF4-FFF2-40B4-BE49-F238E27FC236}">
                <a16:creationId xmlns:a16="http://schemas.microsoft.com/office/drawing/2014/main" xmlns="" id="{979C72AE-8186-CBC0-2C58-7ED85071AF2F}"/>
              </a:ext>
            </a:extLst>
          </p:cNvPr>
          <p:cNvCxnSpPr>
            <a:cxnSpLocks/>
            <a:stCxn id="11" idx="1"/>
            <a:endCxn id="21" idx="3"/>
          </p:cNvCxnSpPr>
          <p:nvPr/>
        </p:nvCxnSpPr>
        <p:spPr>
          <a:xfrm flipH="1" flipV="1">
            <a:off x="6289150" y="2848983"/>
            <a:ext cx="615082" cy="2"/>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xmlns="" id="{CF6F5A16-597B-0075-1744-AD9023AEECE7}"/>
              </a:ext>
            </a:extLst>
          </p:cNvPr>
          <p:cNvSpPr/>
          <p:nvPr/>
        </p:nvSpPr>
        <p:spPr>
          <a:xfrm>
            <a:off x="1623917" y="2460748"/>
            <a:ext cx="1753666" cy="776471"/>
          </a:xfrm>
          <a:prstGeom prst="roundRect">
            <a:avLst/>
          </a:prstGeom>
          <a:solidFill>
            <a:schemeClr val="bg1">
              <a:lumMod val="85000"/>
            </a:schemeClr>
          </a:solidFill>
          <a:ln w="63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ML Classifier</a:t>
            </a:r>
            <a:endParaRPr lang="en-IN" dirty="0">
              <a:solidFill>
                <a:schemeClr val="tx1"/>
              </a:solidFill>
            </a:endParaRPr>
          </a:p>
        </p:txBody>
      </p:sp>
      <p:cxnSp>
        <p:nvCxnSpPr>
          <p:cNvPr id="34" name="Straight Arrow Connector 33">
            <a:extLst>
              <a:ext uri="{FF2B5EF4-FFF2-40B4-BE49-F238E27FC236}">
                <a16:creationId xmlns:a16="http://schemas.microsoft.com/office/drawing/2014/main" xmlns="" id="{A2347ACD-5376-08E9-7FCC-4D46A87A8CDF}"/>
              </a:ext>
            </a:extLst>
          </p:cNvPr>
          <p:cNvCxnSpPr>
            <a:cxnSpLocks/>
            <a:stCxn id="21" idx="1"/>
            <a:endCxn id="32" idx="3"/>
          </p:cNvCxnSpPr>
          <p:nvPr/>
        </p:nvCxnSpPr>
        <p:spPr>
          <a:xfrm flipH="1">
            <a:off x="3377583" y="2848983"/>
            <a:ext cx="1006848" cy="1"/>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xmlns="" id="{CB395C6F-220A-CB6A-811D-189C8A2C18ED}"/>
              </a:ext>
            </a:extLst>
          </p:cNvPr>
          <p:cNvSpPr/>
          <p:nvPr/>
        </p:nvSpPr>
        <p:spPr>
          <a:xfrm>
            <a:off x="1617954" y="3974755"/>
            <a:ext cx="1753666" cy="776471"/>
          </a:xfrm>
          <a:prstGeom prst="roundRect">
            <a:avLst/>
          </a:prstGeom>
          <a:solidFill>
            <a:schemeClr val="bg1">
              <a:lumMod val="85000"/>
            </a:schemeClr>
          </a:solidFill>
          <a:ln w="63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Predictions</a:t>
            </a:r>
            <a:endParaRPr lang="en-IN" dirty="0">
              <a:solidFill>
                <a:schemeClr val="tx1"/>
              </a:solidFill>
            </a:endParaRPr>
          </a:p>
        </p:txBody>
      </p:sp>
      <p:cxnSp>
        <p:nvCxnSpPr>
          <p:cNvPr id="45" name="Straight Arrow Connector 44">
            <a:extLst>
              <a:ext uri="{FF2B5EF4-FFF2-40B4-BE49-F238E27FC236}">
                <a16:creationId xmlns:a16="http://schemas.microsoft.com/office/drawing/2014/main" xmlns="" id="{8FD3B024-28F5-AB86-BE00-E92806AF2FED}"/>
              </a:ext>
            </a:extLst>
          </p:cNvPr>
          <p:cNvCxnSpPr>
            <a:cxnSpLocks/>
            <a:stCxn id="32" idx="2"/>
            <a:endCxn id="42" idx="0"/>
          </p:cNvCxnSpPr>
          <p:nvPr/>
        </p:nvCxnSpPr>
        <p:spPr>
          <a:xfrm flipH="1">
            <a:off x="2494787" y="3237219"/>
            <a:ext cx="5963" cy="73753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030" name="Picture 6">
            <a:extLst>
              <a:ext uri="{FF2B5EF4-FFF2-40B4-BE49-F238E27FC236}">
                <a16:creationId xmlns:a16="http://schemas.microsoft.com/office/drawing/2014/main" xmlns="" id="{0764096C-9491-7C76-208E-C7CA603FB33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31352" y="4009016"/>
            <a:ext cx="2410876" cy="686865"/>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a:extLst>
              <a:ext uri="{FF2B5EF4-FFF2-40B4-BE49-F238E27FC236}">
                <a16:creationId xmlns:a16="http://schemas.microsoft.com/office/drawing/2014/main" xmlns="" id="{A1DBDB0C-5714-218C-8A1B-A378F8548D1D}"/>
              </a:ext>
            </a:extLst>
          </p:cNvPr>
          <p:cNvCxnSpPr>
            <a:cxnSpLocks/>
          </p:cNvCxnSpPr>
          <p:nvPr/>
        </p:nvCxnSpPr>
        <p:spPr>
          <a:xfrm flipV="1">
            <a:off x="3395066" y="4364172"/>
            <a:ext cx="759732" cy="1054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52" name="Graphic 51" descr="Bar chart with solid fill">
            <a:extLst>
              <a:ext uri="{FF2B5EF4-FFF2-40B4-BE49-F238E27FC236}">
                <a16:creationId xmlns:a16="http://schemas.microsoft.com/office/drawing/2014/main" xmlns="" id="{EA933125-E532-EEDC-6231-E9C8BA6186B7}"/>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6807059" y="3905794"/>
            <a:ext cx="914400" cy="914400"/>
          </a:xfrm>
          <a:prstGeom prst="rect">
            <a:avLst/>
          </a:prstGeom>
        </p:spPr>
      </p:pic>
      <p:cxnSp>
        <p:nvCxnSpPr>
          <p:cNvPr id="67" name="Straight Arrow Connector 66">
            <a:extLst>
              <a:ext uri="{FF2B5EF4-FFF2-40B4-BE49-F238E27FC236}">
                <a16:creationId xmlns:a16="http://schemas.microsoft.com/office/drawing/2014/main" xmlns="" id="{6155B670-D692-115B-AF5D-EEF447A0D1EA}"/>
              </a:ext>
            </a:extLst>
          </p:cNvPr>
          <p:cNvCxnSpPr>
            <a:stCxn id="21" idx="2"/>
            <a:endCxn id="1030" idx="0"/>
          </p:cNvCxnSpPr>
          <p:nvPr/>
        </p:nvCxnSpPr>
        <p:spPr>
          <a:xfrm flipH="1">
            <a:off x="5336790" y="3237218"/>
            <a:ext cx="1" cy="77179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98826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87E2B15-1BA6-0676-DF54-DD7DDA1DF6FA}"/>
              </a:ext>
            </a:extLst>
          </p:cNvPr>
          <p:cNvSpPr>
            <a:spLocks noGrp="1"/>
          </p:cNvSpPr>
          <p:nvPr>
            <p:ph idx="1"/>
          </p:nvPr>
        </p:nvSpPr>
        <p:spPr>
          <a:xfrm>
            <a:off x="750498" y="2042161"/>
            <a:ext cx="10603302" cy="4134802"/>
          </a:xfrm>
        </p:spPr>
        <p:txBody>
          <a:bodyPr>
            <a:normAutofit/>
          </a:bodyPr>
          <a:lstStyle/>
          <a:p>
            <a:pPr marL="0" indent="0">
              <a:buNone/>
            </a:pPr>
            <a:r>
              <a:rPr lang="en-US" dirty="0" smtClean="0">
                <a:solidFill>
                  <a:schemeClr val="tx1"/>
                </a:solidFill>
              </a:rPr>
              <a:t>1</a:t>
            </a:r>
            <a:r>
              <a:rPr lang="en-US" dirty="0">
                <a:solidFill>
                  <a:schemeClr val="tx1"/>
                </a:solidFill>
              </a:rPr>
              <a:t>: Check and remove nulls</a:t>
            </a:r>
          </a:p>
          <a:p>
            <a:pPr marL="0" indent="0">
              <a:buNone/>
            </a:pPr>
            <a:r>
              <a:rPr lang="en-US" dirty="0">
                <a:solidFill>
                  <a:schemeClr val="tx1"/>
                </a:solidFill>
              </a:rPr>
              <a:t>2: Label encoding</a:t>
            </a:r>
          </a:p>
          <a:p>
            <a:pPr marL="0" indent="0">
              <a:buNone/>
            </a:pPr>
            <a:r>
              <a:rPr lang="en-US" dirty="0">
                <a:solidFill>
                  <a:schemeClr val="tx1"/>
                </a:solidFill>
              </a:rPr>
              <a:t>3. One hot encoding</a:t>
            </a:r>
          </a:p>
          <a:p>
            <a:pPr marL="0" indent="0">
              <a:buNone/>
            </a:pPr>
            <a:r>
              <a:rPr lang="en-US" dirty="0">
                <a:solidFill>
                  <a:schemeClr val="tx1"/>
                </a:solidFill>
              </a:rPr>
              <a:t>4. Cleaning outliers</a:t>
            </a:r>
          </a:p>
          <a:p>
            <a:pPr marL="0" indent="0">
              <a:buNone/>
            </a:pPr>
            <a:r>
              <a:rPr lang="en-US" dirty="0">
                <a:solidFill>
                  <a:schemeClr val="tx1"/>
                </a:solidFill>
              </a:rPr>
              <a:t>6. Data scaling</a:t>
            </a:r>
          </a:p>
          <a:p>
            <a:pPr marL="0" indent="0">
              <a:buNone/>
            </a:pPr>
            <a:r>
              <a:rPr lang="en-US" dirty="0">
                <a:solidFill>
                  <a:schemeClr val="tx1"/>
                </a:solidFill>
              </a:rPr>
              <a:t>5. Visualization</a:t>
            </a:r>
            <a:endParaRPr lang="en-IN" dirty="0">
              <a:solidFill>
                <a:schemeClr val="tx1"/>
              </a:solidFill>
            </a:endParaRPr>
          </a:p>
          <a:p>
            <a:pPr marL="0" indent="0" algn="just">
              <a:lnSpc>
                <a:spcPct val="150000"/>
              </a:lnSpc>
              <a:buNone/>
            </a:pPr>
            <a:endParaRPr lang="en-US" sz="2400" dirty="0"/>
          </a:p>
        </p:txBody>
      </p:sp>
      <p:sp>
        <p:nvSpPr>
          <p:cNvPr id="2" name="Title 1">
            <a:extLst>
              <a:ext uri="{FF2B5EF4-FFF2-40B4-BE49-F238E27FC236}">
                <a16:creationId xmlns:a16="http://schemas.microsoft.com/office/drawing/2014/main" xmlns="" id="{1254B928-FF3D-13F1-37E4-D2435572C6A0}"/>
              </a:ext>
            </a:extLst>
          </p:cNvPr>
          <p:cNvSpPr>
            <a:spLocks noGrp="1"/>
          </p:cNvSpPr>
          <p:nvPr>
            <p:ph type="title"/>
          </p:nvPr>
        </p:nvSpPr>
        <p:spPr>
          <a:xfrm>
            <a:off x="403860" y="586740"/>
            <a:ext cx="11361420" cy="1310640"/>
          </a:xfrm>
        </p:spPr>
        <p:txBody>
          <a:bodyPr>
            <a:normAutofit fontScale="90000"/>
          </a:bodyPr>
          <a:lstStyle/>
          <a:p>
            <a:r>
              <a:rPr lang="en-IN" sz="3600" b="1" strike="noStrike" spc="-1" dirty="0">
                <a:solidFill>
                  <a:schemeClr val="bg1"/>
                </a:solidFill>
                <a:uFill>
                  <a:solidFill>
                    <a:srgbClr val="FFFFFF"/>
                  </a:solidFill>
                </a:uFill>
                <a:latin typeface="Arial"/>
                <a:ea typeface="SimSun"/>
              </a:rPr>
              <a:t>Data Pre-Processing</a:t>
            </a:r>
            <a:r>
              <a:rPr lang="en-IN" sz="3200" b="1" strike="noStrike" spc="-1" dirty="0">
                <a:solidFill>
                  <a:srgbClr val="000000"/>
                </a:solidFill>
                <a:uFill>
                  <a:solidFill>
                    <a:srgbClr val="FFFFFF"/>
                  </a:solidFill>
                </a:uFill>
                <a:latin typeface="Arial"/>
              </a:rPr>
              <a:t/>
            </a:r>
            <a:br>
              <a:rPr lang="en-IN" sz="3200" b="1" strike="noStrike" spc="-1" dirty="0">
                <a:solidFill>
                  <a:srgbClr val="000000"/>
                </a:solidFill>
                <a:uFill>
                  <a:solidFill>
                    <a:srgbClr val="FFFFFF"/>
                  </a:solidFill>
                </a:uFill>
                <a:latin typeface="Arial"/>
              </a:rPr>
            </a:br>
            <a:r>
              <a:rPr lang="en-IN" sz="3200" b="1" strike="noStrike" spc="-1" dirty="0" smtClean="0">
                <a:solidFill>
                  <a:srgbClr val="000000"/>
                </a:solidFill>
                <a:uFill>
                  <a:solidFill>
                    <a:srgbClr val="FFFFFF"/>
                  </a:solidFill>
                </a:uFill>
                <a:latin typeface="Arial"/>
              </a:rPr>
              <a:t/>
            </a:r>
            <a:br>
              <a:rPr lang="en-IN" sz="3200" b="1" strike="noStrike" spc="-1" dirty="0" smtClean="0">
                <a:solidFill>
                  <a:srgbClr val="000000"/>
                </a:solidFill>
                <a:uFill>
                  <a:solidFill>
                    <a:srgbClr val="FFFFFF"/>
                  </a:solidFill>
                </a:uFill>
                <a:latin typeface="Arial"/>
              </a:rPr>
            </a:br>
            <a:endParaRPr lang="en-US" b="1"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7360" y="2850718"/>
            <a:ext cx="4743450" cy="28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9719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609480" y="285840"/>
            <a:ext cx="10971720" cy="6971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1" strike="noStrike" spc="-1" dirty="0" smtClean="0">
                <a:solidFill>
                  <a:srgbClr val="000000"/>
                </a:solidFill>
                <a:uFill>
                  <a:solidFill>
                    <a:srgbClr val="FFFFFF"/>
                  </a:solidFill>
                </a:uFill>
                <a:latin typeface="Arial"/>
                <a:ea typeface="SimSun"/>
              </a:rPr>
              <a:t>                                            </a:t>
            </a:r>
            <a:r>
              <a:rPr lang="en-IN" sz="2800" b="1" strike="noStrike" spc="-1" dirty="0" smtClean="0">
                <a:solidFill>
                  <a:schemeClr val="bg1"/>
                </a:solidFill>
                <a:uFill>
                  <a:solidFill>
                    <a:srgbClr val="FFFFFF"/>
                  </a:solidFill>
                </a:uFill>
                <a:latin typeface="Arial"/>
                <a:ea typeface="SimSun"/>
              </a:rPr>
              <a:t>Methodology</a:t>
            </a:r>
            <a:endParaRPr lang="en-IN" sz="1800" b="1" strike="noStrike" spc="-1" dirty="0">
              <a:solidFill>
                <a:schemeClr val="bg1"/>
              </a:solidFill>
              <a:uFill>
                <a:solidFill>
                  <a:srgbClr val="FFFFFF"/>
                </a:solidFill>
              </a:uFill>
              <a:latin typeface="Arial"/>
            </a:endParaRPr>
          </a:p>
        </p:txBody>
      </p:sp>
      <p:sp>
        <p:nvSpPr>
          <p:cNvPr id="118"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a:endParaRPr>
          </a:p>
        </p:txBody>
      </p:sp>
      <p:sp>
        <p:nvSpPr>
          <p:cNvPr id="119" name="CustomShape 4"/>
          <p:cNvSpPr/>
          <p:nvPr/>
        </p:nvSpPr>
        <p:spPr>
          <a:xfrm>
            <a:off x="2561077" y="5715000"/>
            <a:ext cx="7068526" cy="53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1" strike="noStrike" spc="-1" dirty="0">
                <a:uFill>
                  <a:solidFill>
                    <a:srgbClr val="FFFFFF"/>
                  </a:solidFill>
                </a:uFill>
                <a:latin typeface="Times New Roman"/>
                <a:ea typeface="SimSun"/>
              </a:rPr>
              <a:t>Fig</a:t>
            </a:r>
            <a:r>
              <a:rPr lang="en-US" sz="1800" b="1" strike="noStrike" spc="-1" dirty="0" smtClean="0">
                <a:uFill>
                  <a:solidFill>
                    <a:srgbClr val="FFFFFF"/>
                  </a:solidFill>
                </a:uFill>
                <a:latin typeface="Times New Roman"/>
                <a:ea typeface="SimSun"/>
              </a:rPr>
              <a:t>.: Methodology of </a:t>
            </a:r>
            <a:r>
              <a:rPr lang="en-US" sz="1800" b="1" strike="noStrike" spc="-1" dirty="0" err="1" smtClean="0">
                <a:uFill>
                  <a:solidFill>
                    <a:srgbClr val="FFFFFF"/>
                  </a:solidFill>
                </a:uFill>
                <a:latin typeface="Times New Roman"/>
                <a:ea typeface="SimSun"/>
              </a:rPr>
              <a:t>Chicago_Crime_Dataset</a:t>
            </a:r>
            <a:r>
              <a:rPr lang="en-US" sz="1800" b="1" strike="noStrike" spc="-1" dirty="0" smtClean="0">
                <a:uFill>
                  <a:solidFill>
                    <a:srgbClr val="FFFFFF"/>
                  </a:solidFill>
                </a:uFill>
                <a:latin typeface="Times New Roman"/>
                <a:ea typeface="SimSun"/>
              </a:rPr>
              <a:t> (2012-2017)</a:t>
            </a:r>
            <a:endParaRPr lang="en-IN" sz="1200" b="0" strike="noStrike" spc="-1" dirty="0">
              <a:uFill>
                <a:solidFill>
                  <a:srgbClr val="FFFFFF"/>
                </a:solidFill>
              </a:uFill>
              <a:latin typeface="Arial"/>
            </a:endParaRPr>
          </a:p>
        </p:txBody>
      </p:sp>
      <p:sp>
        <p:nvSpPr>
          <p:cNvPr id="120" name="CustomShape 5"/>
          <p:cNvSpPr/>
          <p:nvPr/>
        </p:nvSpPr>
        <p:spPr>
          <a:xfrm>
            <a:off x="1221120" y="1295400"/>
            <a:ext cx="7548840" cy="589560"/>
          </a:xfrm>
          <a:prstGeom prst="roundRect">
            <a:avLst>
              <a:gd name="adj" fmla="val 16667"/>
            </a:avLst>
          </a:prstGeom>
          <a:gradFill>
            <a:gsLst>
              <a:gs pos="0">
                <a:schemeClr val="accent1"/>
              </a:gs>
              <a:gs pos="100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90000"/>
              </a:lnSpc>
            </a:pPr>
            <a:r>
              <a:rPr lang="en-IN" sz="1800" b="0" strike="noStrike" spc="-1" dirty="0">
                <a:solidFill>
                  <a:srgbClr val="FFFFFF"/>
                </a:solidFill>
                <a:uFill>
                  <a:solidFill>
                    <a:srgbClr val="FFFFFF"/>
                  </a:solidFill>
                </a:uFill>
                <a:latin typeface="Times New Roman"/>
                <a:ea typeface="SimSun"/>
              </a:rPr>
              <a:t>Data Used :</a:t>
            </a:r>
            <a:endParaRPr lang="en-IN" sz="1800" b="0" strike="noStrike" spc="-1" dirty="0">
              <a:solidFill>
                <a:srgbClr val="000000"/>
              </a:solidFill>
              <a:uFill>
                <a:solidFill>
                  <a:srgbClr val="FFFFFF"/>
                </a:solidFill>
              </a:uFill>
              <a:latin typeface="Arial"/>
            </a:endParaRPr>
          </a:p>
          <a:p>
            <a:pPr>
              <a:lnSpc>
                <a:spcPct val="90000"/>
              </a:lnSpc>
            </a:pPr>
            <a:r>
              <a:rPr lang="en-IN" spc="-1" dirty="0" err="1" smtClean="0">
                <a:solidFill>
                  <a:srgbClr val="000000"/>
                </a:solidFill>
                <a:uFill>
                  <a:solidFill>
                    <a:srgbClr val="FFFFFF"/>
                  </a:solidFill>
                </a:uFill>
                <a:latin typeface="Arial"/>
                <a:ea typeface="SimSun"/>
              </a:rPr>
              <a:t>Chicago_Crime_Dataset</a:t>
            </a:r>
            <a:r>
              <a:rPr lang="en-IN" spc="-1" dirty="0" err="1" smtClean="0">
                <a:solidFill>
                  <a:srgbClr val="000000"/>
                </a:solidFill>
                <a:uFill>
                  <a:solidFill>
                    <a:srgbClr val="FFFFFF"/>
                  </a:solidFill>
                </a:uFill>
                <a:latin typeface="Arial"/>
                <a:ea typeface="SimSun"/>
              </a:rPr>
              <a:t>t</a:t>
            </a:r>
            <a:r>
              <a:rPr lang="en-IN" spc="-1" dirty="0" smtClean="0">
                <a:solidFill>
                  <a:srgbClr val="000000"/>
                </a:solidFill>
                <a:uFill>
                  <a:solidFill>
                    <a:srgbClr val="FFFFFF"/>
                  </a:solidFill>
                </a:uFill>
                <a:latin typeface="Arial"/>
                <a:ea typeface="SimSun"/>
              </a:rPr>
              <a:t>(2012-2017)</a:t>
            </a:r>
            <a:endParaRPr lang="en-IN" sz="1800" b="0" strike="noStrike" spc="-1" dirty="0">
              <a:solidFill>
                <a:srgbClr val="000000"/>
              </a:solidFill>
              <a:uFill>
                <a:solidFill>
                  <a:srgbClr val="FFFFFF"/>
                </a:solidFill>
              </a:uFill>
              <a:latin typeface="Arial"/>
            </a:endParaRPr>
          </a:p>
        </p:txBody>
      </p:sp>
      <p:sp>
        <p:nvSpPr>
          <p:cNvPr id="121" name="CustomShape 6"/>
          <p:cNvSpPr/>
          <p:nvPr/>
        </p:nvSpPr>
        <p:spPr>
          <a:xfrm>
            <a:off x="137880" y="1387440"/>
            <a:ext cx="978120" cy="402840"/>
          </a:xfrm>
          <a:prstGeom prst="notchedRightArrow">
            <a:avLst>
              <a:gd name="adj1" fmla="val 50000"/>
              <a:gd name="adj2" fmla="val 50000"/>
            </a:avLst>
          </a:prstGeom>
          <a:gradFill>
            <a:gsLst>
              <a:gs pos="0">
                <a:schemeClr val="accent1"/>
              </a:gs>
              <a:gs pos="100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sp>
      <p:sp>
        <p:nvSpPr>
          <p:cNvPr id="122" name="CustomShape 7"/>
          <p:cNvSpPr/>
          <p:nvPr/>
        </p:nvSpPr>
        <p:spPr>
          <a:xfrm>
            <a:off x="1220400" y="2005920"/>
            <a:ext cx="7549560" cy="656280"/>
          </a:xfrm>
          <a:prstGeom prst="roundRect">
            <a:avLst>
              <a:gd name="adj" fmla="val 16667"/>
            </a:avLst>
          </a:prstGeom>
          <a:gradFill>
            <a:gsLst>
              <a:gs pos="0">
                <a:schemeClr val="accent1"/>
              </a:gs>
              <a:gs pos="100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90000"/>
              </a:lnSpc>
            </a:pPr>
            <a:r>
              <a:rPr lang="en-IN" sz="1800" b="0" strike="noStrike" spc="-1" dirty="0">
                <a:solidFill>
                  <a:srgbClr val="FFFFFF"/>
                </a:solidFill>
                <a:uFill>
                  <a:solidFill>
                    <a:srgbClr val="FFFFFF"/>
                  </a:solidFill>
                </a:uFill>
                <a:latin typeface="Times New Roman"/>
                <a:ea typeface="SimSun"/>
              </a:rPr>
              <a:t>Dumping the Data :</a:t>
            </a:r>
            <a:endParaRPr lang="en-IN" sz="1800" b="0" strike="noStrike" spc="-1" dirty="0">
              <a:solidFill>
                <a:srgbClr val="000000"/>
              </a:solidFill>
              <a:uFill>
                <a:solidFill>
                  <a:srgbClr val="FFFFFF"/>
                </a:solidFill>
              </a:uFill>
              <a:latin typeface="Arial"/>
            </a:endParaRPr>
          </a:p>
          <a:p>
            <a:pPr>
              <a:lnSpc>
                <a:spcPct val="90000"/>
              </a:lnSpc>
            </a:pPr>
            <a:r>
              <a:rPr lang="en-IN" sz="1800" b="0" strike="noStrike" spc="-1" dirty="0">
                <a:solidFill>
                  <a:srgbClr val="000000"/>
                </a:solidFill>
                <a:uFill>
                  <a:solidFill>
                    <a:srgbClr val="FFFFFF"/>
                  </a:solidFill>
                </a:uFill>
                <a:latin typeface="Arial"/>
                <a:ea typeface="SimSun"/>
              </a:rPr>
              <a:t>We fetched data from API of Kaggle</a:t>
            </a:r>
            <a:endParaRPr lang="en-IN" sz="1800" b="0" strike="noStrike" spc="-1" dirty="0">
              <a:solidFill>
                <a:srgbClr val="000000"/>
              </a:solidFill>
              <a:uFill>
                <a:solidFill>
                  <a:srgbClr val="FFFFFF"/>
                </a:solidFill>
              </a:uFill>
              <a:latin typeface="Arial"/>
            </a:endParaRPr>
          </a:p>
        </p:txBody>
      </p:sp>
      <p:sp>
        <p:nvSpPr>
          <p:cNvPr id="123" name="CustomShape 8"/>
          <p:cNvSpPr/>
          <p:nvPr/>
        </p:nvSpPr>
        <p:spPr>
          <a:xfrm>
            <a:off x="1221120" y="2749680"/>
            <a:ext cx="7549200" cy="653760"/>
          </a:xfrm>
          <a:prstGeom prst="roundRect">
            <a:avLst>
              <a:gd name="adj" fmla="val 16667"/>
            </a:avLst>
          </a:prstGeom>
          <a:gradFill>
            <a:gsLst>
              <a:gs pos="0">
                <a:schemeClr val="accent1"/>
              </a:gs>
              <a:gs pos="100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90000"/>
              </a:lnSpc>
            </a:pPr>
            <a:r>
              <a:rPr lang="en-IN" sz="1800" b="0" strike="noStrike" spc="-1" dirty="0">
                <a:solidFill>
                  <a:srgbClr val="FFFFFF"/>
                </a:solidFill>
                <a:uFill>
                  <a:solidFill>
                    <a:srgbClr val="FFFFFF"/>
                  </a:solidFill>
                </a:uFill>
                <a:latin typeface="Times New Roman"/>
                <a:ea typeface="SimSun"/>
              </a:rPr>
              <a:t>Data Pre-processing :</a:t>
            </a:r>
            <a:endParaRPr lang="en-IN" sz="1800" b="0" strike="noStrike" spc="-1" dirty="0">
              <a:solidFill>
                <a:srgbClr val="000000"/>
              </a:solidFill>
              <a:uFill>
                <a:solidFill>
                  <a:srgbClr val="FFFFFF"/>
                </a:solidFill>
              </a:uFill>
              <a:latin typeface="Arial"/>
            </a:endParaRPr>
          </a:p>
          <a:p>
            <a:pPr>
              <a:lnSpc>
                <a:spcPct val="90000"/>
              </a:lnSpc>
            </a:pPr>
            <a:r>
              <a:rPr lang="en-IN" sz="1800" b="0" strike="noStrike" spc="-1" dirty="0">
                <a:solidFill>
                  <a:srgbClr val="000000"/>
                </a:solidFill>
                <a:uFill>
                  <a:solidFill>
                    <a:srgbClr val="FFFFFF"/>
                  </a:solidFill>
                </a:uFill>
                <a:latin typeface="Arial"/>
                <a:ea typeface="SimSun"/>
              </a:rPr>
              <a:t>Cleaned &amp; transformed the data in the format we can access it</a:t>
            </a:r>
            <a:endParaRPr lang="en-IN" sz="1800" b="0" strike="noStrike" spc="-1" dirty="0">
              <a:solidFill>
                <a:srgbClr val="000000"/>
              </a:solidFill>
              <a:uFill>
                <a:solidFill>
                  <a:srgbClr val="FFFFFF"/>
                </a:solidFill>
              </a:uFill>
              <a:latin typeface="Arial"/>
            </a:endParaRPr>
          </a:p>
        </p:txBody>
      </p:sp>
      <p:sp>
        <p:nvSpPr>
          <p:cNvPr id="125" name="CustomShape 10"/>
          <p:cNvSpPr/>
          <p:nvPr/>
        </p:nvSpPr>
        <p:spPr>
          <a:xfrm>
            <a:off x="1221120" y="4329000"/>
            <a:ext cx="7549560" cy="619200"/>
          </a:xfrm>
          <a:prstGeom prst="roundRect">
            <a:avLst>
              <a:gd name="adj" fmla="val 16667"/>
            </a:avLst>
          </a:prstGeom>
          <a:gradFill>
            <a:gsLst>
              <a:gs pos="0">
                <a:schemeClr val="accent1"/>
              </a:gs>
              <a:gs pos="100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90000"/>
              </a:lnSpc>
            </a:pPr>
            <a:r>
              <a:rPr lang="en-IN" sz="1800" b="0" strike="noStrike" spc="-1" dirty="0">
                <a:solidFill>
                  <a:srgbClr val="FFFFFF"/>
                </a:solidFill>
                <a:uFill>
                  <a:solidFill>
                    <a:srgbClr val="FFFFFF"/>
                  </a:solidFill>
                </a:uFill>
                <a:latin typeface="Times New Roman"/>
                <a:ea typeface="SimSun"/>
              </a:rPr>
              <a:t>Visualizing the Data :</a:t>
            </a:r>
            <a:endParaRPr lang="en-IN" sz="1800" b="0" strike="noStrike" spc="-1" dirty="0">
              <a:solidFill>
                <a:srgbClr val="000000"/>
              </a:solidFill>
              <a:uFill>
                <a:solidFill>
                  <a:srgbClr val="FFFFFF"/>
                </a:solidFill>
              </a:uFill>
              <a:latin typeface="Arial"/>
            </a:endParaRPr>
          </a:p>
          <a:p>
            <a:pPr>
              <a:lnSpc>
                <a:spcPct val="90000"/>
              </a:lnSpc>
            </a:pPr>
            <a:r>
              <a:rPr lang="en-IN" sz="1800" b="0" strike="noStrike" spc="-1" dirty="0">
                <a:solidFill>
                  <a:srgbClr val="000000"/>
                </a:solidFill>
                <a:uFill>
                  <a:solidFill>
                    <a:srgbClr val="FFFFFF"/>
                  </a:solidFill>
                </a:uFill>
                <a:latin typeface="Arial"/>
                <a:ea typeface="SimSun"/>
              </a:rPr>
              <a:t>Visualised the data using Tableau</a:t>
            </a:r>
            <a:endParaRPr lang="en-IN" sz="1800" b="0" strike="noStrike" spc="-1" dirty="0">
              <a:solidFill>
                <a:srgbClr val="000000"/>
              </a:solidFill>
              <a:uFill>
                <a:solidFill>
                  <a:srgbClr val="FFFFFF"/>
                </a:solidFill>
              </a:uFill>
              <a:latin typeface="Arial"/>
            </a:endParaRPr>
          </a:p>
        </p:txBody>
      </p:sp>
      <p:sp>
        <p:nvSpPr>
          <p:cNvPr id="126" name="CustomShape 11"/>
          <p:cNvSpPr/>
          <p:nvPr/>
        </p:nvSpPr>
        <p:spPr>
          <a:xfrm>
            <a:off x="137880" y="2132280"/>
            <a:ext cx="978120" cy="402840"/>
          </a:xfrm>
          <a:prstGeom prst="notchedRightArrow">
            <a:avLst>
              <a:gd name="adj1" fmla="val 50000"/>
              <a:gd name="adj2" fmla="val 50000"/>
            </a:avLst>
          </a:prstGeom>
          <a:gradFill>
            <a:gsLst>
              <a:gs pos="0">
                <a:schemeClr val="accent1"/>
              </a:gs>
              <a:gs pos="100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sp>
      <p:sp>
        <p:nvSpPr>
          <p:cNvPr id="127" name="CustomShape 12"/>
          <p:cNvSpPr/>
          <p:nvPr/>
        </p:nvSpPr>
        <p:spPr>
          <a:xfrm>
            <a:off x="137880" y="2874600"/>
            <a:ext cx="978120" cy="402840"/>
          </a:xfrm>
          <a:prstGeom prst="notchedRightArrow">
            <a:avLst>
              <a:gd name="adj1" fmla="val 50000"/>
              <a:gd name="adj2" fmla="val 50000"/>
            </a:avLst>
          </a:prstGeom>
          <a:gradFill>
            <a:gsLst>
              <a:gs pos="0">
                <a:schemeClr val="accent1"/>
              </a:gs>
              <a:gs pos="100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sp>
      <p:sp>
        <p:nvSpPr>
          <p:cNvPr id="129" name="CustomShape 14"/>
          <p:cNvSpPr/>
          <p:nvPr/>
        </p:nvSpPr>
        <p:spPr>
          <a:xfrm>
            <a:off x="1220400" y="3555600"/>
            <a:ext cx="7549560" cy="588240"/>
          </a:xfrm>
          <a:prstGeom prst="roundRect">
            <a:avLst>
              <a:gd name="adj" fmla="val 16667"/>
            </a:avLst>
          </a:prstGeom>
          <a:gradFill>
            <a:gsLst>
              <a:gs pos="0">
                <a:schemeClr val="accent1"/>
              </a:gs>
              <a:gs pos="100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90000"/>
              </a:lnSpc>
            </a:pPr>
            <a:r>
              <a:rPr lang="en-IN" sz="1800" b="0" strike="noStrike" spc="-1" dirty="0">
                <a:solidFill>
                  <a:srgbClr val="FFFFFF"/>
                </a:solidFill>
                <a:uFill>
                  <a:solidFill>
                    <a:srgbClr val="FFFFFF"/>
                  </a:solidFill>
                </a:uFill>
                <a:latin typeface="Times New Roman"/>
                <a:ea typeface="SimSun"/>
              </a:rPr>
              <a:t>Machine Learning Model Used :</a:t>
            </a:r>
            <a:endParaRPr lang="en-IN" sz="1800" b="0" strike="noStrike" spc="-1" dirty="0">
              <a:solidFill>
                <a:srgbClr val="000000"/>
              </a:solidFill>
              <a:uFill>
                <a:solidFill>
                  <a:srgbClr val="FFFFFF"/>
                </a:solidFill>
              </a:uFill>
              <a:latin typeface="Arial"/>
            </a:endParaRPr>
          </a:p>
          <a:p>
            <a:pPr>
              <a:lnSpc>
                <a:spcPct val="90000"/>
              </a:lnSpc>
            </a:pPr>
            <a:r>
              <a:rPr lang="en-IN" sz="1800" b="0" strike="noStrike" spc="-1" dirty="0">
                <a:solidFill>
                  <a:srgbClr val="000000"/>
                </a:solidFill>
                <a:uFill>
                  <a:solidFill>
                    <a:srgbClr val="FFFFFF"/>
                  </a:solidFill>
                </a:uFill>
                <a:latin typeface="Arial"/>
                <a:ea typeface="SimSun"/>
              </a:rPr>
              <a:t>Decision Tree, Random Forest, Logistic Regression </a:t>
            </a:r>
            <a:endParaRPr lang="en-IN" sz="1800" b="0" strike="noStrike" spc="-1" dirty="0">
              <a:solidFill>
                <a:srgbClr val="000000"/>
              </a:solidFill>
              <a:uFill>
                <a:solidFill>
                  <a:srgbClr val="FFFFFF"/>
                </a:solidFill>
              </a:uFill>
              <a:latin typeface="Arial"/>
            </a:endParaRPr>
          </a:p>
        </p:txBody>
      </p:sp>
      <p:sp>
        <p:nvSpPr>
          <p:cNvPr id="130" name="CustomShape 15"/>
          <p:cNvSpPr/>
          <p:nvPr/>
        </p:nvSpPr>
        <p:spPr>
          <a:xfrm>
            <a:off x="120420" y="3648300"/>
            <a:ext cx="978120" cy="402840"/>
          </a:xfrm>
          <a:prstGeom prst="notchedRightArrow">
            <a:avLst>
              <a:gd name="adj1" fmla="val 50000"/>
              <a:gd name="adj2" fmla="val 50000"/>
            </a:avLst>
          </a:prstGeom>
          <a:gradFill>
            <a:gsLst>
              <a:gs pos="0">
                <a:schemeClr val="accent1"/>
              </a:gs>
              <a:gs pos="100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sp>
      <p:sp>
        <p:nvSpPr>
          <p:cNvPr id="131" name="CustomShape 16"/>
          <p:cNvSpPr/>
          <p:nvPr/>
        </p:nvSpPr>
        <p:spPr>
          <a:xfrm>
            <a:off x="161160" y="4437180"/>
            <a:ext cx="978120" cy="402840"/>
          </a:xfrm>
          <a:prstGeom prst="notchedRightArrow">
            <a:avLst>
              <a:gd name="adj1" fmla="val 50000"/>
              <a:gd name="adj2" fmla="val 50000"/>
            </a:avLst>
          </a:prstGeom>
          <a:gradFill>
            <a:gsLst>
              <a:gs pos="0">
                <a:schemeClr val="accent1"/>
              </a:gs>
              <a:gs pos="100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sp>
      <p:sp>
        <p:nvSpPr>
          <p:cNvPr id="3" name="CustomShape 2">
            <a:extLst>
              <a:ext uri="{FF2B5EF4-FFF2-40B4-BE49-F238E27FC236}">
                <a16:creationId xmlns:a16="http://schemas.microsoft.com/office/drawing/2014/main" xmlns="" id="{85D51AC2-1973-CDCA-C1E7-9927F02B730A}"/>
              </a:ext>
            </a:extLst>
          </p:cNvPr>
          <p:cNvSpPr/>
          <p:nvPr/>
        </p:nvSpPr>
        <p:spPr>
          <a:xfrm>
            <a:off x="210120" y="6187034"/>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1" strike="noStrike" spc="-1" dirty="0" smtClean="0">
                <a:solidFill>
                  <a:srgbClr val="000000"/>
                </a:solidFill>
                <a:uFill>
                  <a:solidFill>
                    <a:srgbClr val="FFFFFF"/>
                  </a:solidFill>
                </a:uFill>
                <a:latin typeface="Arial"/>
                <a:ea typeface="SimSun"/>
              </a:rPr>
              <a:t>12/03/2023</a:t>
            </a:r>
            <a:endParaRPr lang="en-IN" sz="1400" b="1" strike="noStrike" spc="-1" dirty="0">
              <a:solidFill>
                <a:srgbClr val="000000"/>
              </a:solidFill>
              <a:uFill>
                <a:solidFill>
                  <a:srgbClr val="FFFFFF"/>
                </a:solidFill>
              </a:uFill>
              <a:latin typeface="Arial"/>
              <a:ea typeface="SimSun"/>
            </a:endParaRPr>
          </a:p>
        </p:txBody>
      </p:sp>
    </p:spTree>
    <p:extLst>
      <p:ext uri="{BB962C8B-B14F-4D97-AF65-F5344CB8AC3E}">
        <p14:creationId xmlns:p14="http://schemas.microsoft.com/office/powerpoint/2010/main" val="15802907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304</TotalTime>
  <Words>759</Words>
  <Application>Microsoft Office PowerPoint</Application>
  <PresentationFormat>Custom</PresentationFormat>
  <Paragraphs>113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Waveform</vt:lpstr>
      <vt:lpstr>Crime Rate Prediction Using ML and Spark</vt:lpstr>
      <vt:lpstr>Overview:</vt:lpstr>
      <vt:lpstr>Introduction</vt:lpstr>
      <vt:lpstr>DATASET INFORMATION</vt:lpstr>
      <vt:lpstr>Problem Statement</vt:lpstr>
      <vt:lpstr>Overview of Technology Used                  </vt:lpstr>
      <vt:lpstr>PowerPoint Presentation</vt:lpstr>
      <vt:lpstr>Data Pre-Processing  </vt:lpstr>
      <vt:lpstr>PowerPoint Presentation</vt:lpstr>
      <vt:lpstr>ML Algorithms used</vt:lpstr>
      <vt:lpstr>CORRELATION BETWEEN FEATURES</vt:lpstr>
      <vt:lpstr>Crime As Per Count</vt:lpstr>
      <vt:lpstr>Data Visualization and Representation</vt:lpstr>
      <vt:lpstr>Conclusion</vt:lpstr>
      <vt:lpstr>Future scope</vt:lpstr>
      <vt:lpstr>References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Rate Prediction Using ML and Spark</dc:title>
  <dc:creator>s d</dc:creator>
  <cp:lastModifiedBy>DELL</cp:lastModifiedBy>
  <cp:revision>20</cp:revision>
  <dcterms:created xsi:type="dcterms:W3CDTF">2023-03-10T18:36:17Z</dcterms:created>
  <dcterms:modified xsi:type="dcterms:W3CDTF">2023-03-11T15:23:58Z</dcterms:modified>
</cp:coreProperties>
</file>