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c528386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c52838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2c528386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2c528386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c52838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c52838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c528386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c528386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2c528386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2c528386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2c528386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c528386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c528386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c528386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c528386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c528386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2c528386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2c528386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2c528386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2c528386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zure.microsoft.com/en-us/services/media-services/live-on-demand/"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zure.microsoft.com/en-us/overview/what-is-paas/" TargetMode="External"/><Relationship Id="rId4" Type="http://schemas.openxmlformats.org/officeDocument/2006/relationships/hyperlink" Target="https://searchcloudcomputing.techtarget.com/definition/Platform-as-a-Service-PaaS" TargetMode="External"/><Relationship Id="rId10" Type="http://schemas.openxmlformats.org/officeDocument/2006/relationships/hyperlink" Target="https://searchcloudcomputing.techtarget.com/definition/Infrastructure-as-a-Service-IaaS" TargetMode="External"/><Relationship Id="rId9" Type="http://schemas.openxmlformats.org/officeDocument/2006/relationships/hyperlink" Target="https://rubygarage.org/blog/iaas-vs-paas-vs-saas#article_title_6" TargetMode="External"/><Relationship Id="rId5" Type="http://schemas.openxmlformats.org/officeDocument/2006/relationships/hyperlink" Target="https://www.google.com/slides/about/" TargetMode="External"/><Relationship Id="rId6" Type="http://schemas.openxmlformats.org/officeDocument/2006/relationships/hyperlink" Target="https://en.wikipedia.org/wiki/Software_as_a_service" TargetMode="External"/><Relationship Id="rId7" Type="http://schemas.openxmlformats.org/officeDocument/2006/relationships/hyperlink" Target="https://azure.microsoft.com/en-us/services/media-services/live-on-demand/" TargetMode="External"/><Relationship Id="rId8" Type="http://schemas.openxmlformats.org/officeDocument/2006/relationships/hyperlink" Target="https://www.bmc.com/blogs/saas-vs-paas-vs-iaas-whats-the-difference-and-how-to-choo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Computing</a:t>
            </a:r>
            <a:endParaRPr/>
          </a:p>
          <a:p>
            <a:pPr indent="0" lvl="0" marL="0" rtl="0" algn="l">
              <a:spcBef>
                <a:spcPts val="0"/>
              </a:spcBef>
              <a:spcAft>
                <a:spcPts val="0"/>
              </a:spcAft>
              <a:buNone/>
            </a:pPr>
            <a:r>
              <a:rPr lang="en"/>
              <a:t>Services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 S, Morgan H, Jacob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202" name="Google Shape;202;p22"/>
          <p:cNvSpPr txBox="1"/>
          <p:nvPr>
            <p:ph idx="1" type="body"/>
          </p:nvPr>
        </p:nvSpPr>
        <p:spPr>
          <a:xfrm>
            <a:off x="1297500" y="1437700"/>
            <a:ext cx="7038900" cy="18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Needless-to-say, Slides is a Public Cloud service, as most SaaS’s are. They own and maintain their own hardware, while their services are open to the public. For these types of businesses, no other type of cloud service would be feasible.</a:t>
            </a:r>
            <a:endParaRPr sz="1400"/>
          </a:p>
          <a:p>
            <a:pPr indent="0" lvl="0" marL="0" rtl="0" algn="l">
              <a:spcBef>
                <a:spcPts val="1600"/>
              </a:spcBef>
              <a:spcAft>
                <a:spcPts val="0"/>
              </a:spcAft>
              <a:buNone/>
            </a:pPr>
            <a:r>
              <a:rPr lang="en" sz="1400"/>
              <a:t>Similarly, Azure offers a </a:t>
            </a:r>
            <a:r>
              <a:rPr lang="en" sz="1400">
                <a:uFill>
                  <a:noFill/>
                </a:uFill>
                <a:hlinkClick r:id="rId3"/>
              </a:rPr>
              <a:t>Live and On-Demand Streaming</a:t>
            </a:r>
            <a:r>
              <a:rPr lang="en" sz="1400"/>
              <a:t> service for media,  which allows you to “Deliver content to virtually any device at scale”. This too is an example of SaaS, on a public cloud.</a:t>
            </a:r>
            <a:endParaRPr sz="1400"/>
          </a:p>
          <a:p>
            <a:pPr indent="0" lvl="0" marL="0" rtl="0" algn="l">
              <a:spcBef>
                <a:spcPts val="1600"/>
              </a:spcBef>
              <a:spcAft>
                <a:spcPts val="1600"/>
              </a:spcAft>
              <a:buNone/>
            </a:pPr>
            <a:r>
              <a:t/>
            </a:r>
            <a:endParaRPr sz="1400"/>
          </a:p>
        </p:txBody>
      </p:sp>
      <p:pic>
        <p:nvPicPr>
          <p:cNvPr id="203" name="Google Shape;203;p22"/>
          <p:cNvPicPr preferRelativeResize="0"/>
          <p:nvPr/>
        </p:nvPicPr>
        <p:blipFill>
          <a:blip r:embed="rId4">
            <a:alphaModFix/>
          </a:blip>
          <a:stretch>
            <a:fillRect/>
          </a:stretch>
        </p:blipFill>
        <p:spPr>
          <a:xfrm>
            <a:off x="2654375" y="3406550"/>
            <a:ext cx="3835249" cy="143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09" name="Google Shape;209;p23"/>
          <p:cNvSpPr txBox="1"/>
          <p:nvPr>
            <p:ph idx="1" type="body"/>
          </p:nvPr>
        </p:nvSpPr>
        <p:spPr>
          <a:xfrm>
            <a:off x="1297500" y="1481125"/>
            <a:ext cx="7038900" cy="299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100" u="sng">
                <a:solidFill>
                  <a:schemeClr val="hlink"/>
                </a:solidFill>
                <a:latin typeface="Arial"/>
                <a:ea typeface="Arial"/>
                <a:cs typeface="Arial"/>
                <a:sym typeface="Arial"/>
                <a:hlinkClick r:id="rId3"/>
              </a:rPr>
              <a:t>https://azure.microsoft.com/en-us/overview/what-is-paas/</a:t>
            </a:r>
            <a:endParaRPr/>
          </a:p>
          <a:p>
            <a:pPr indent="0" lvl="0" marL="0" marR="0" rtl="0" algn="l">
              <a:lnSpc>
                <a:spcPct val="115000"/>
              </a:lnSpc>
              <a:spcBef>
                <a:spcPts val="0"/>
              </a:spcBef>
              <a:spcAft>
                <a:spcPts val="0"/>
              </a:spcAft>
              <a:buNone/>
            </a:pPr>
            <a:br>
              <a:rPr lang="en"/>
            </a:br>
            <a:r>
              <a:rPr lang="en" sz="1100" u="sng">
                <a:solidFill>
                  <a:schemeClr val="hlink"/>
                </a:solidFill>
                <a:latin typeface="Arial"/>
                <a:ea typeface="Arial"/>
                <a:cs typeface="Arial"/>
                <a:sym typeface="Arial"/>
                <a:hlinkClick r:id="rId4"/>
              </a:rPr>
              <a:t>https://searchcloudcomputing.techtarget.com/definition/Platform-as-a-Service-PaaS</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5"/>
              </a:rPr>
              <a:t>https://www.google.com/slides/about/</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6"/>
              </a:rPr>
              <a:t>https://en.wikipedia.org/wiki/Software_as_a_service</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7"/>
              </a:rPr>
              <a:t>https://azure.microsoft.com/en-us/services/media-services/live-on-demand/</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8"/>
              </a:rPr>
              <a:t>https://www.bmc.com/blogs/saas-vs-paas-vs-iaas-whats-the-difference-and-how-to-choose/</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9"/>
              </a:rPr>
              <a:t>https://rubygarage.org/blog/iaas-vs-paas-vs-saas#article_title_6</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10"/>
              </a:rPr>
              <a:t>https://searchcloudcomputing.techtarget.com/definition/Infrastructure-as-a-Service-IaaS</a:t>
            </a:r>
            <a:endParaRPr sz="1100" u="sng">
              <a:solidFill>
                <a:schemeClr val="hlink"/>
              </a:solidFill>
              <a:latin typeface="Arial"/>
              <a:ea typeface="Arial"/>
              <a:cs typeface="Arial"/>
              <a:sym typeface="Arial"/>
            </a:endParaRPr>
          </a:p>
          <a:p>
            <a:pPr indent="0" lvl="0" marL="0" marR="0" rtl="0" algn="l">
              <a:lnSpc>
                <a:spcPct val="115000"/>
              </a:lnSpc>
              <a:spcBef>
                <a:spcPts val="1600"/>
              </a:spcBef>
              <a:spcAft>
                <a:spcPts val="1600"/>
              </a:spcAft>
              <a:buNone/>
            </a:pPr>
            <a:r>
              <a:t/>
            </a:r>
            <a:endParaRPr sz="1100" u="sng">
              <a:solidFill>
                <a:schemeClr val="hlink"/>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(Infrastructure as a Service)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 is a cloud-based architecture that allows you to use servers, storage, and networking resources managed by an external company, while  your company manages your actual application. Some of the services that IaaS providers provide are storage backup and recovery, log access, data security, and load balancing.</a:t>
            </a:r>
            <a:endParaRPr/>
          </a:p>
          <a:p>
            <a:pPr indent="0" lvl="0" marL="0" rtl="0" algn="l">
              <a:spcBef>
                <a:spcPts val="1600"/>
              </a:spcBef>
              <a:spcAft>
                <a:spcPts val="0"/>
              </a:spcAft>
              <a:buNone/>
            </a:pPr>
            <a:r>
              <a:rPr lang="en"/>
              <a:t>Examples of IAAS:</a:t>
            </a:r>
            <a:endParaRPr/>
          </a:p>
          <a:p>
            <a:pPr indent="-311150" lvl="0" marL="457200" rtl="0" algn="l">
              <a:spcBef>
                <a:spcPts val="1600"/>
              </a:spcBef>
              <a:spcAft>
                <a:spcPts val="0"/>
              </a:spcAft>
              <a:buSzPts val="1300"/>
              <a:buChar char="●"/>
            </a:pPr>
            <a:r>
              <a:rPr lang="en"/>
              <a:t>Microsoft Azure</a:t>
            </a:r>
            <a:endParaRPr/>
          </a:p>
          <a:p>
            <a:pPr indent="-311150" lvl="0" marL="457200" rtl="0" algn="l">
              <a:spcBef>
                <a:spcPts val="0"/>
              </a:spcBef>
              <a:spcAft>
                <a:spcPts val="0"/>
              </a:spcAft>
              <a:buSzPts val="1300"/>
              <a:buChar char="●"/>
            </a:pPr>
            <a:r>
              <a:rPr lang="en"/>
              <a:t>Amazon Web Services</a:t>
            </a:r>
            <a:endParaRPr/>
          </a:p>
          <a:p>
            <a:pPr indent="-311150" lvl="0" marL="457200" rtl="0" algn="l">
              <a:spcBef>
                <a:spcPts val="0"/>
              </a:spcBef>
              <a:spcAft>
                <a:spcPts val="0"/>
              </a:spcAft>
              <a:buSzPts val="1300"/>
              <a:buChar char="●"/>
            </a:pPr>
            <a:r>
              <a:rPr lang="en"/>
              <a:t>Google Compute Engine</a:t>
            </a:r>
            <a:endParaRPr/>
          </a:p>
          <a:p>
            <a:pPr indent="-311150" lvl="0" marL="457200" rtl="0" algn="l">
              <a:spcBef>
                <a:spcPts val="0"/>
              </a:spcBef>
              <a:spcAft>
                <a:spcPts val="0"/>
              </a:spcAft>
              <a:buSzPts val="1300"/>
              <a:buChar char="●"/>
            </a:pPr>
            <a:r>
              <a:rPr lang="en"/>
              <a:t>VMWare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4021350" y="2712500"/>
            <a:ext cx="1591201" cy="1193400"/>
          </a:xfrm>
          <a:prstGeom prst="rect">
            <a:avLst/>
          </a:prstGeom>
          <a:noFill/>
          <a:ln>
            <a:noFill/>
          </a:ln>
        </p:spPr>
      </p:pic>
      <p:pic>
        <p:nvPicPr>
          <p:cNvPr id="143" name="Google Shape;143;p14"/>
          <p:cNvPicPr preferRelativeResize="0"/>
          <p:nvPr/>
        </p:nvPicPr>
        <p:blipFill>
          <a:blip r:embed="rId4">
            <a:alphaModFix/>
          </a:blip>
          <a:stretch>
            <a:fillRect/>
          </a:stretch>
        </p:blipFill>
        <p:spPr>
          <a:xfrm>
            <a:off x="6724873" y="2426450"/>
            <a:ext cx="2121600" cy="1193400"/>
          </a:xfrm>
          <a:prstGeom prst="rect">
            <a:avLst/>
          </a:prstGeom>
          <a:noFill/>
          <a:ln>
            <a:noFill/>
          </a:ln>
        </p:spPr>
      </p:pic>
      <p:pic>
        <p:nvPicPr>
          <p:cNvPr id="144" name="Google Shape;144;p14"/>
          <p:cNvPicPr preferRelativeResize="0"/>
          <p:nvPr/>
        </p:nvPicPr>
        <p:blipFill>
          <a:blip r:embed="rId5">
            <a:alphaModFix/>
          </a:blip>
          <a:stretch>
            <a:fillRect/>
          </a:stretch>
        </p:blipFill>
        <p:spPr>
          <a:xfrm>
            <a:off x="5727600" y="3710150"/>
            <a:ext cx="2456890" cy="134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(Continued)</a:t>
            </a:r>
            <a:endParaRPr/>
          </a:p>
        </p:txBody>
      </p:sp>
      <p:sp>
        <p:nvSpPr>
          <p:cNvPr id="150" name="Google Shape;150;p15"/>
          <p:cNvSpPr txBox="1"/>
          <p:nvPr>
            <p:ph idx="1" type="body"/>
          </p:nvPr>
        </p:nvSpPr>
        <p:spPr>
          <a:xfrm>
            <a:off x="307000" y="1307850"/>
            <a:ext cx="4666800" cy="3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using IaaS:</a:t>
            </a:r>
            <a:endParaRPr/>
          </a:p>
          <a:p>
            <a:pPr indent="-311150" lvl="0" marL="457200" rtl="0" algn="l">
              <a:spcBef>
                <a:spcPts val="1600"/>
              </a:spcBef>
              <a:spcAft>
                <a:spcPts val="0"/>
              </a:spcAft>
              <a:buSzPts val="1300"/>
              <a:buChar char="●"/>
            </a:pPr>
            <a:r>
              <a:rPr lang="en"/>
              <a:t>Businesses can purchase  these services as-needed</a:t>
            </a:r>
            <a:endParaRPr/>
          </a:p>
          <a:p>
            <a:pPr indent="-311150" lvl="0" marL="457200" rtl="0" algn="l">
              <a:spcBef>
                <a:spcPts val="0"/>
              </a:spcBef>
              <a:spcAft>
                <a:spcPts val="0"/>
              </a:spcAft>
              <a:buSzPts val="1300"/>
              <a:buChar char="●"/>
            </a:pPr>
            <a:r>
              <a:rPr lang="en"/>
              <a:t>Businesses still maintain complete control of their infrastructure</a:t>
            </a:r>
            <a:endParaRPr/>
          </a:p>
          <a:p>
            <a:pPr indent="-311150" lvl="0" marL="457200" rtl="0" algn="l">
              <a:spcBef>
                <a:spcPts val="0"/>
              </a:spcBef>
              <a:spcAft>
                <a:spcPts val="0"/>
              </a:spcAft>
              <a:buSzPts val="1300"/>
              <a:buChar char="●"/>
            </a:pPr>
            <a:r>
              <a:rPr lang="en"/>
              <a:t>Highly scalable </a:t>
            </a:r>
            <a:endParaRPr/>
          </a:p>
          <a:p>
            <a:pPr indent="0" lvl="0" marL="0" rtl="0" algn="l">
              <a:spcBef>
                <a:spcPts val="1600"/>
              </a:spcBef>
              <a:spcAft>
                <a:spcPts val="0"/>
              </a:spcAft>
              <a:buNone/>
            </a:pPr>
            <a:r>
              <a:rPr lang="en"/>
              <a:t>When and why you should use IaaS:</a:t>
            </a:r>
            <a:endParaRPr/>
          </a:p>
          <a:p>
            <a:pPr indent="-311150" lvl="0" marL="457200" rtl="0" algn="l">
              <a:spcBef>
                <a:spcPts val="1600"/>
              </a:spcBef>
              <a:spcAft>
                <a:spcPts val="0"/>
              </a:spcAft>
              <a:buSzPts val="1300"/>
              <a:buChar char="●"/>
            </a:pPr>
            <a:r>
              <a:rPr lang="en"/>
              <a:t>Larger companies can benefit from IaaS because they will retain control over their whole application, but can save money by using “pay for what you use” data centers</a:t>
            </a:r>
            <a:endParaRPr/>
          </a:p>
          <a:p>
            <a:pPr indent="-311150" lvl="0" marL="457200" rtl="0" algn="l">
              <a:spcBef>
                <a:spcPts val="0"/>
              </a:spcBef>
              <a:spcAft>
                <a:spcPts val="0"/>
              </a:spcAft>
              <a:buSzPts val="1300"/>
              <a:buChar char="●"/>
            </a:pPr>
            <a:r>
              <a:rPr lang="en"/>
              <a:t>Used to ensure your data is safe and can be recovered if issues occur</a:t>
            </a:r>
            <a:endParaRPr/>
          </a:p>
          <a:p>
            <a:pPr indent="0" lvl="0" marL="0" rtl="0" algn="l">
              <a:spcBef>
                <a:spcPts val="1600"/>
              </a:spcBef>
              <a:spcAft>
                <a:spcPts val="1600"/>
              </a:spcAft>
              <a:buNone/>
            </a:pPr>
            <a:r>
              <a:t/>
            </a:r>
            <a:endParaRPr/>
          </a:p>
        </p:txBody>
      </p:sp>
      <p:pic>
        <p:nvPicPr>
          <p:cNvPr id="151" name="Google Shape;151;p15"/>
          <p:cNvPicPr preferRelativeResize="0"/>
          <p:nvPr/>
        </p:nvPicPr>
        <p:blipFill>
          <a:blip r:embed="rId3">
            <a:alphaModFix/>
          </a:blip>
          <a:stretch>
            <a:fillRect/>
          </a:stretch>
        </p:blipFill>
        <p:spPr>
          <a:xfrm>
            <a:off x="4853425" y="1644925"/>
            <a:ext cx="4039576" cy="221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(Platform as a Service)</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as a Service is provides an on demand environment for the full development of software applications.  </a:t>
            </a:r>
            <a:endParaRPr/>
          </a:p>
          <a:p>
            <a:pPr indent="0" lvl="0" marL="0" rtl="0" algn="l">
              <a:spcBef>
                <a:spcPts val="1600"/>
              </a:spcBef>
              <a:spcAft>
                <a:spcPts val="0"/>
              </a:spcAft>
              <a:buNone/>
            </a:pPr>
            <a:r>
              <a:rPr b="1" lang="en" sz="1800"/>
              <a:t>This</a:t>
            </a:r>
            <a:r>
              <a:rPr lang="en"/>
              <a:t> service provides the environment.</a:t>
            </a:r>
            <a:endParaRPr/>
          </a:p>
          <a:p>
            <a:pPr indent="0" lvl="0" marL="0" rtl="0" algn="l">
              <a:spcBef>
                <a:spcPts val="1600"/>
              </a:spcBef>
              <a:spcAft>
                <a:spcPts val="0"/>
              </a:spcAft>
              <a:buNone/>
            </a:pPr>
            <a:r>
              <a:rPr b="1" lang="en" sz="1800"/>
              <a:t>You</a:t>
            </a:r>
            <a:r>
              <a:rPr b="1" lang="en"/>
              <a:t> </a:t>
            </a:r>
            <a:r>
              <a:rPr lang="en"/>
              <a:t>provide the a</a:t>
            </a:r>
            <a:r>
              <a:rPr lang="en"/>
              <a:t>pplications and data.</a:t>
            </a:r>
            <a:endParaRPr/>
          </a:p>
          <a:p>
            <a:pPr indent="0" lvl="0" marL="0" rtl="0" algn="l">
              <a:spcBef>
                <a:spcPts val="1600"/>
              </a:spcBef>
              <a:spcAft>
                <a:spcPts val="0"/>
              </a:spcAft>
              <a:buNone/>
            </a:pPr>
            <a:br>
              <a:rPr lang="en"/>
            </a:br>
            <a:r>
              <a:rPr b="1" lang="en" sz="1800"/>
              <a:t>Main Benefit:</a:t>
            </a:r>
            <a:endParaRPr b="1" sz="1800"/>
          </a:p>
          <a:p>
            <a:pPr indent="0" lvl="0" marL="0" rtl="0" algn="l">
              <a:spcBef>
                <a:spcPts val="1600"/>
              </a:spcBef>
              <a:spcAft>
                <a:spcPts val="0"/>
              </a:spcAft>
              <a:buNone/>
            </a:pPr>
            <a:r>
              <a:rPr lang="en"/>
              <a:t>No need to build and maintain the infrastructure.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16"/>
          <p:cNvPicPr preferRelativeResize="0"/>
          <p:nvPr/>
        </p:nvPicPr>
        <p:blipFill>
          <a:blip r:embed="rId3">
            <a:alphaModFix/>
          </a:blip>
          <a:stretch>
            <a:fillRect/>
          </a:stretch>
        </p:blipFill>
        <p:spPr>
          <a:xfrm>
            <a:off x="4950925" y="1951875"/>
            <a:ext cx="3385476" cy="199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Uses PaaS?</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endParaRPr/>
          </a:p>
          <a:p>
            <a:pPr indent="-311150" lvl="0" marL="457200" rtl="0" algn="l">
              <a:spcBef>
                <a:spcPts val="1600"/>
              </a:spcBef>
              <a:spcAft>
                <a:spcPts val="0"/>
              </a:spcAft>
              <a:buSzPts val="1300"/>
              <a:buChar char="●"/>
            </a:pPr>
            <a:r>
              <a:rPr lang="en"/>
              <a:t>Mobile and Web Applications</a:t>
            </a:r>
            <a:endParaRPr/>
          </a:p>
          <a:p>
            <a:pPr indent="0" lvl="0" marL="0" rtl="0" algn="l">
              <a:spcBef>
                <a:spcPts val="1600"/>
              </a:spcBef>
              <a:spcAft>
                <a:spcPts val="0"/>
              </a:spcAft>
              <a:buNone/>
            </a:pPr>
            <a:r>
              <a:rPr lang="en"/>
              <a:t>E.g. Lynton uses Google App Engine as a PaaS)</a:t>
            </a:r>
            <a:endParaRPr/>
          </a:p>
          <a:p>
            <a:pPr indent="0" lvl="0" marL="0" rtl="0" algn="l">
              <a:spcBef>
                <a:spcPts val="1600"/>
              </a:spcBef>
              <a:spcAft>
                <a:spcPts val="0"/>
              </a:spcAft>
              <a:buNone/>
            </a:pPr>
            <a:r>
              <a:rPr lang="en"/>
              <a:t>Cloud Use: Public Cloud</a:t>
            </a:r>
            <a:endParaRPr/>
          </a:p>
          <a:p>
            <a:pPr indent="0" lvl="0" marL="0" rtl="0" algn="l">
              <a:spcBef>
                <a:spcPts val="1600"/>
              </a:spcBef>
              <a:spcAft>
                <a:spcPts val="0"/>
              </a:spcAft>
              <a:buNone/>
            </a:pPr>
            <a:r>
              <a:rPr lang="en"/>
              <a:t>Why (Advantages):</a:t>
            </a:r>
            <a:endParaRPr/>
          </a:p>
          <a:p>
            <a:pPr indent="-311150" lvl="0" marL="457200" rtl="0" algn="l">
              <a:spcBef>
                <a:spcPts val="1600"/>
              </a:spcBef>
              <a:spcAft>
                <a:spcPts val="0"/>
              </a:spcAft>
              <a:buSzPts val="1300"/>
              <a:buChar char="●"/>
            </a:pPr>
            <a:r>
              <a:rPr lang="en"/>
              <a:t>Provides Application Lifecycle</a:t>
            </a:r>
            <a:br>
              <a:rPr lang="en"/>
            </a:br>
            <a:r>
              <a:rPr lang="en"/>
              <a:t> Management</a:t>
            </a:r>
            <a:endParaRPr/>
          </a:p>
          <a:p>
            <a:pPr indent="-311150" lvl="0" marL="457200" rtl="0" algn="l">
              <a:spcBef>
                <a:spcPts val="0"/>
              </a:spcBef>
              <a:spcAft>
                <a:spcPts val="0"/>
              </a:spcAft>
              <a:buSzPts val="1300"/>
              <a:buChar char="●"/>
            </a:pPr>
            <a:r>
              <a:rPr lang="en"/>
              <a:t>Provides Development Tools </a:t>
            </a:r>
            <a:endParaRPr/>
          </a:p>
          <a:p>
            <a:pPr indent="-311150" lvl="0" marL="457200" rtl="0" algn="l">
              <a:spcBef>
                <a:spcPts val="0"/>
              </a:spcBef>
              <a:spcAft>
                <a:spcPts val="0"/>
              </a:spcAft>
              <a:buSzPts val="1300"/>
              <a:buChar char="●"/>
            </a:pPr>
            <a:r>
              <a:rPr lang="en"/>
              <a:t>Multi Platform Capabilities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5" name="Google Shape;165;p17"/>
          <p:cNvPicPr preferRelativeResize="0"/>
          <p:nvPr/>
        </p:nvPicPr>
        <p:blipFill>
          <a:blip r:embed="rId3">
            <a:alphaModFix/>
          </a:blip>
          <a:stretch>
            <a:fillRect/>
          </a:stretch>
        </p:blipFill>
        <p:spPr>
          <a:xfrm>
            <a:off x="5197875" y="2810175"/>
            <a:ext cx="2917150" cy="1936101"/>
          </a:xfrm>
          <a:prstGeom prst="rect">
            <a:avLst/>
          </a:prstGeom>
          <a:noFill/>
          <a:ln>
            <a:noFill/>
          </a:ln>
        </p:spPr>
      </p:pic>
      <p:pic>
        <p:nvPicPr>
          <p:cNvPr id="166" name="Google Shape;166;p17"/>
          <p:cNvPicPr preferRelativeResize="0"/>
          <p:nvPr/>
        </p:nvPicPr>
        <p:blipFill>
          <a:blip r:embed="rId4">
            <a:alphaModFix/>
          </a:blip>
          <a:stretch>
            <a:fillRect/>
          </a:stretch>
        </p:blipFill>
        <p:spPr>
          <a:xfrm>
            <a:off x="5197875" y="901675"/>
            <a:ext cx="2917149" cy="167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on Azure</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 Concrete Case:</a:t>
            </a:r>
            <a:endParaRPr/>
          </a:p>
          <a:p>
            <a:pPr indent="-311150" lvl="0" marL="457200" rtl="0" algn="l">
              <a:spcBef>
                <a:spcPts val="1600"/>
              </a:spcBef>
              <a:spcAft>
                <a:spcPts val="0"/>
              </a:spcAft>
              <a:buSzPts val="1300"/>
              <a:buAutoNum type="arabicPeriod"/>
            </a:pPr>
            <a:r>
              <a:rPr lang="en"/>
              <a:t>Azure a</a:t>
            </a:r>
            <a:r>
              <a:rPr lang="en"/>
              <a:t>llows developers to use software developer kits and Azure DevOps to create and deploy applications quickly and efficiently.</a:t>
            </a:r>
            <a:endParaRPr/>
          </a:p>
        </p:txBody>
      </p:sp>
      <p:pic>
        <p:nvPicPr>
          <p:cNvPr id="173" name="Google Shape;173;p18"/>
          <p:cNvPicPr preferRelativeResize="0"/>
          <p:nvPr/>
        </p:nvPicPr>
        <p:blipFill>
          <a:blip r:embed="rId3">
            <a:alphaModFix/>
          </a:blip>
          <a:stretch>
            <a:fillRect/>
          </a:stretch>
        </p:blipFill>
        <p:spPr>
          <a:xfrm>
            <a:off x="2683800" y="2571750"/>
            <a:ext cx="3868275" cy="249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179" name="Google Shape;179;p19"/>
          <p:cNvSpPr txBox="1"/>
          <p:nvPr>
            <p:ph idx="1" type="body"/>
          </p:nvPr>
        </p:nvSpPr>
        <p:spPr>
          <a:xfrm>
            <a:off x="1297500" y="1023325"/>
            <a:ext cx="7038900" cy="115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Every website technically falls under this heading, as they  all could be considered “services” that  operate online. However, typically SaaS refers to sites that provide a specific, full-featured service, most notably when accompanied by a subscription plan.</a:t>
            </a:r>
            <a:endParaRPr sz="1400"/>
          </a:p>
        </p:txBody>
      </p:sp>
      <p:pic>
        <p:nvPicPr>
          <p:cNvPr id="180" name="Google Shape;180;p19"/>
          <p:cNvPicPr preferRelativeResize="0"/>
          <p:nvPr/>
        </p:nvPicPr>
        <p:blipFill>
          <a:blip r:embed="rId3">
            <a:alphaModFix/>
          </a:blip>
          <a:stretch>
            <a:fillRect/>
          </a:stretch>
        </p:blipFill>
        <p:spPr>
          <a:xfrm>
            <a:off x="6949075" y="2181325"/>
            <a:ext cx="2015225" cy="2015225"/>
          </a:xfrm>
          <a:prstGeom prst="rect">
            <a:avLst/>
          </a:prstGeom>
          <a:noFill/>
          <a:ln>
            <a:noFill/>
          </a:ln>
        </p:spPr>
      </p:pic>
      <p:pic>
        <p:nvPicPr>
          <p:cNvPr id="181" name="Google Shape;181;p19"/>
          <p:cNvPicPr preferRelativeResize="0"/>
          <p:nvPr/>
        </p:nvPicPr>
        <p:blipFill>
          <a:blip r:embed="rId4">
            <a:alphaModFix/>
          </a:blip>
          <a:stretch>
            <a:fillRect/>
          </a:stretch>
        </p:blipFill>
        <p:spPr>
          <a:xfrm>
            <a:off x="3204763" y="2181325"/>
            <a:ext cx="3224384" cy="2015225"/>
          </a:xfrm>
          <a:prstGeom prst="rect">
            <a:avLst/>
          </a:prstGeom>
          <a:noFill/>
          <a:ln>
            <a:noFill/>
          </a:ln>
        </p:spPr>
      </p:pic>
      <p:pic>
        <p:nvPicPr>
          <p:cNvPr id="182" name="Google Shape;182;p19"/>
          <p:cNvPicPr preferRelativeResize="0"/>
          <p:nvPr/>
        </p:nvPicPr>
        <p:blipFill>
          <a:blip r:embed="rId5">
            <a:alphaModFix/>
          </a:blip>
          <a:stretch>
            <a:fillRect/>
          </a:stretch>
        </p:blipFill>
        <p:spPr>
          <a:xfrm>
            <a:off x="273775" y="2181325"/>
            <a:ext cx="2500075" cy="201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188" name="Google Shape;188;p20"/>
          <p:cNvSpPr txBox="1"/>
          <p:nvPr>
            <p:ph idx="1" type="body"/>
          </p:nvPr>
        </p:nvSpPr>
        <p:spPr>
          <a:xfrm>
            <a:off x="344400" y="1483500"/>
            <a:ext cx="4076400" cy="31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very platform, Google Slides, is an example of SaaS. It’s a free web service, with an optional paid version for businesses, and it is maintained almost entirely online. There are no physical components to install, no separate applications necessary to download. There are mobile app versions of course, but they are technically within their own category.</a:t>
            </a:r>
            <a:endParaRPr sz="1400"/>
          </a:p>
          <a:p>
            <a:pPr indent="0" lvl="0" marL="0" rtl="0" algn="l">
              <a:spcBef>
                <a:spcPts val="1600"/>
              </a:spcBef>
              <a:spcAft>
                <a:spcPts val="1600"/>
              </a:spcAft>
              <a:buNone/>
            </a:pPr>
            <a:r>
              <a:t/>
            </a:r>
            <a:endParaRPr/>
          </a:p>
        </p:txBody>
      </p:sp>
      <p:pic>
        <p:nvPicPr>
          <p:cNvPr id="189" name="Google Shape;189;p20"/>
          <p:cNvPicPr preferRelativeResize="0"/>
          <p:nvPr/>
        </p:nvPicPr>
        <p:blipFill>
          <a:blip r:embed="rId3">
            <a:alphaModFix/>
          </a:blip>
          <a:stretch>
            <a:fillRect/>
          </a:stretch>
        </p:blipFill>
        <p:spPr>
          <a:xfrm>
            <a:off x="4572000" y="1483500"/>
            <a:ext cx="4227600" cy="2813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195" name="Google Shape;195;p21"/>
          <p:cNvSpPr txBox="1"/>
          <p:nvPr>
            <p:ph idx="1" type="body"/>
          </p:nvPr>
        </p:nvSpPr>
        <p:spPr>
          <a:xfrm>
            <a:off x="3478500" y="1946600"/>
            <a:ext cx="4857900" cy="21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For Google’s purposes, this design makes the most sense.  They wanted an easy-to-use, easily available version of Microsoft’s Powerpoint. Keeping it entirely online as a SaaS means no time waiting for it to download, no extra storage space or computing power on your computer necessary. Just a “one-stop-shop” for your presentation needs.</a:t>
            </a:r>
            <a:endParaRPr sz="1400"/>
          </a:p>
        </p:txBody>
      </p:sp>
      <p:pic>
        <p:nvPicPr>
          <p:cNvPr id="196" name="Google Shape;196;p21"/>
          <p:cNvPicPr preferRelativeResize="0"/>
          <p:nvPr/>
        </p:nvPicPr>
        <p:blipFill rotWithShape="1">
          <a:blip r:embed="rId3">
            <a:alphaModFix/>
          </a:blip>
          <a:srcRect b="0" l="-2930" r="2929" t="0"/>
          <a:stretch/>
        </p:blipFill>
        <p:spPr>
          <a:xfrm>
            <a:off x="552050" y="1946600"/>
            <a:ext cx="2139000" cy="21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