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bc8b5847_4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bc8b5847_4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bc8b5847_4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bc8b5847_4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Explain your understanding of the three different types of Services.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bc8b5847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bc8b5847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Explain which type of cloud (private, public, hybrid) is best for each situation.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2bc8b5847_4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2bc8b5847_4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Give at least 1 example of a real-life situation using each type of service.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bc8b58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bc8b58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2bc8b5847_4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bc8b5847_4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Explain WHY that service is best for each situation.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bc8b58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bc8b58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bc8b58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bc8b58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Cloud  Computing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Russell Gehan, Jonathan Bui, Paul Edwards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a Service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a:t>nfrastructure as a Service (Iaas) is the most cost-efficient Cloud Computing Service for customers in need of a temporary platform that supplies virtualization, servers, storage, and networking. Customers can rent these infrastructures, which are scalable in size and complexity, on demand and only as long they need them. Iaas is also fast and easy to operate without requiring customers with the need to manage or support the underlying infrastructure.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p:nvPr/>
        </p:nvSpPr>
        <p:spPr>
          <a:xfrm>
            <a:off x="796775" y="509100"/>
            <a:ext cx="5584500" cy="1116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ph type="title"/>
          </p:nvPr>
        </p:nvSpPr>
        <p:spPr>
          <a:xfrm>
            <a:off x="819150" y="717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Example</a:t>
            </a:r>
            <a:endParaRPr/>
          </a:p>
        </p:txBody>
      </p:sp>
      <p:sp>
        <p:nvSpPr>
          <p:cNvPr id="142" name="Google Shape;142;p15"/>
          <p:cNvSpPr txBox="1"/>
          <p:nvPr>
            <p:ph idx="1" type="body"/>
          </p:nvPr>
        </p:nvSpPr>
        <p:spPr>
          <a:xfrm>
            <a:off x="796775" y="1723200"/>
            <a:ext cx="4103400" cy="28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small pizzeria may prefer Iaas to manage a small database </a:t>
            </a:r>
            <a:r>
              <a:rPr lang="en" sz="1400"/>
              <a:t>that is likely to grow over time</a:t>
            </a:r>
            <a:r>
              <a:rPr lang="en" sz="1400"/>
              <a:t> and keeps track of their customers, menu, and orders.</a:t>
            </a:r>
            <a:endParaRPr sz="1400"/>
          </a:p>
          <a:p>
            <a:pPr indent="-317500" lvl="0" marL="457200" rtl="0" algn="l">
              <a:spcBef>
                <a:spcPts val="0"/>
              </a:spcBef>
              <a:spcAft>
                <a:spcPts val="0"/>
              </a:spcAft>
              <a:buSzPts val="1400"/>
              <a:buChar char="-"/>
            </a:pPr>
            <a:r>
              <a:rPr lang="en" sz="1400"/>
              <a:t>That’s when distributed computing with</a:t>
            </a:r>
            <a:r>
              <a:rPr lang="en" sz="1400"/>
              <a:t> Azure, AWS, GCE, etc becomes useful.</a:t>
            </a:r>
            <a:endParaRPr sz="1400"/>
          </a:p>
          <a:p>
            <a:pPr indent="-317500" lvl="0" marL="457200" rtl="0" algn="l">
              <a:spcBef>
                <a:spcPts val="0"/>
              </a:spcBef>
              <a:spcAft>
                <a:spcPts val="0"/>
              </a:spcAft>
              <a:buSzPts val="1400"/>
              <a:buChar char="-"/>
            </a:pPr>
            <a:r>
              <a:rPr lang="en" sz="1400"/>
              <a:t>A Public Cloud would be best in this scenario because the DB would be managed by the Iaas provider, which allows the business to access their resources through a browser.</a:t>
            </a:r>
            <a:endParaRPr sz="1400"/>
          </a:p>
        </p:txBody>
      </p:sp>
      <p:pic>
        <p:nvPicPr>
          <p:cNvPr id="143" name="Google Shape;143;p15"/>
          <p:cNvPicPr preferRelativeResize="0"/>
          <p:nvPr/>
        </p:nvPicPr>
        <p:blipFill>
          <a:blip r:embed="rId3">
            <a:alphaModFix/>
          </a:blip>
          <a:stretch>
            <a:fillRect/>
          </a:stretch>
        </p:blipFill>
        <p:spPr>
          <a:xfrm>
            <a:off x="5263750" y="1885925"/>
            <a:ext cx="3061100" cy="204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 as a Service</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Includes all services provided by IaaS including data storage, processing and security.</a:t>
            </a:r>
            <a:endParaRPr sz="1400"/>
          </a:p>
          <a:p>
            <a:pPr indent="-317500" lvl="0" marL="457200" rtl="0" algn="l">
              <a:spcBef>
                <a:spcPts val="0"/>
              </a:spcBef>
              <a:spcAft>
                <a:spcPts val="0"/>
              </a:spcAft>
              <a:buSzPts val="1400"/>
              <a:buChar char="-"/>
            </a:pPr>
            <a:r>
              <a:rPr lang="en" sz="1400"/>
              <a:t>Also provides additional usually development related services</a:t>
            </a:r>
            <a:endParaRPr sz="1400"/>
          </a:p>
          <a:p>
            <a:pPr indent="-317500" lvl="1" marL="914400" rtl="0" algn="l">
              <a:spcBef>
                <a:spcPts val="0"/>
              </a:spcBef>
              <a:spcAft>
                <a:spcPts val="0"/>
              </a:spcAft>
              <a:buSzPts val="1400"/>
              <a:buChar char="-"/>
            </a:pPr>
            <a:r>
              <a:rPr lang="en" sz="1400"/>
              <a:t>Ex. Runtime, logging, monitoring/analytics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p:nvPr/>
        </p:nvSpPr>
        <p:spPr>
          <a:xfrm>
            <a:off x="796775" y="509100"/>
            <a:ext cx="5584500" cy="1116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txBox="1"/>
          <p:nvPr>
            <p:ph type="title"/>
          </p:nvPr>
        </p:nvSpPr>
        <p:spPr>
          <a:xfrm>
            <a:off x="819150" y="7033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Example</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800"/>
              <a:t>Open source dev team deploying</a:t>
            </a:r>
            <a:r>
              <a:rPr b="1" lang="en" sz="1800"/>
              <a:t> a website on Heroku, Azure, AWS S3</a:t>
            </a:r>
            <a:endParaRPr b="1" sz="1800"/>
          </a:p>
          <a:p>
            <a:pPr indent="-311150" lvl="0" marL="457200" rtl="0" algn="l">
              <a:spcBef>
                <a:spcPts val="0"/>
              </a:spcBef>
              <a:spcAft>
                <a:spcPts val="0"/>
              </a:spcAft>
              <a:buSzPts val="1300"/>
              <a:buChar char="-"/>
            </a:pPr>
            <a:r>
              <a:rPr b="1" lang="en" sz="1800"/>
              <a:t>Public Cloud </a:t>
            </a:r>
            <a:endParaRPr/>
          </a:p>
          <a:p>
            <a:pPr indent="0" lvl="0" marL="0" rtl="0" algn="l">
              <a:spcBef>
                <a:spcPts val="1600"/>
              </a:spcBef>
              <a:spcAft>
                <a:spcPts val="1600"/>
              </a:spcAft>
              <a:buNone/>
            </a:pPr>
            <a:r>
              <a:t/>
            </a:r>
            <a:endParaRPr/>
          </a:p>
        </p:txBody>
      </p:sp>
      <p:pic>
        <p:nvPicPr>
          <p:cNvPr id="157" name="Google Shape;157;p17"/>
          <p:cNvPicPr preferRelativeResize="0"/>
          <p:nvPr/>
        </p:nvPicPr>
        <p:blipFill>
          <a:blip r:embed="rId3">
            <a:alphaModFix/>
          </a:blip>
          <a:stretch>
            <a:fillRect/>
          </a:stretch>
        </p:blipFill>
        <p:spPr>
          <a:xfrm>
            <a:off x="1220400" y="2848038"/>
            <a:ext cx="2867025" cy="15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as a Service</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SaaS is a premium service that is oriented towards the manufacturing and accomplishment of software and development across the interweb. With this structure, the host of the cloud server also manages the software application, maintenance, upgrades, security, and infrastructure. The roles of the user with SaaS is simply to connect to the application and access its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6596003" y="315350"/>
            <a:ext cx="1635022" cy="16350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169" name="Google Shape;169;p19"/>
          <p:cNvSpPr/>
          <p:nvPr/>
        </p:nvSpPr>
        <p:spPr>
          <a:xfrm>
            <a:off x="796775" y="509100"/>
            <a:ext cx="5584500" cy="1116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75450" y="1768300"/>
            <a:ext cx="7576500" cy="290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819150" y="1757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files to someone, or multiple people, but Gmail/random email service hates you/your file types/your file size.</a:t>
            </a:r>
            <a:endParaRPr/>
          </a:p>
          <a:p>
            <a:pPr indent="0" lvl="0" marL="0" rtl="0" algn="l">
              <a:spcBef>
                <a:spcPts val="1600"/>
              </a:spcBef>
              <a:spcAft>
                <a:spcPts val="0"/>
              </a:spcAft>
              <a:buNone/>
            </a:pPr>
            <a:r>
              <a:rPr lang="en"/>
              <a:t>Solution: </a:t>
            </a:r>
            <a:r>
              <a:rPr lang="en" sz="1200">
                <a:solidFill>
                  <a:srgbClr val="222222"/>
                </a:solidFill>
                <a:latin typeface="Roboto"/>
                <a:ea typeface="Roboto"/>
                <a:cs typeface="Roboto"/>
                <a:sym typeface="Roboto"/>
              </a:rPr>
              <a:t>Dropbox  </a:t>
            </a:r>
            <a:endParaRPr sz="1200">
              <a:solidFill>
                <a:srgbClr val="222222"/>
              </a:solidFill>
              <a:latin typeface="Roboto"/>
              <a:ea typeface="Roboto"/>
              <a:cs typeface="Roboto"/>
              <a:sym typeface="Roboto"/>
            </a:endParaRPr>
          </a:p>
          <a:p>
            <a:pPr indent="0" lvl="0" marL="0" rtl="0" algn="l">
              <a:spcBef>
                <a:spcPts val="1600"/>
              </a:spcBef>
              <a:spcAft>
                <a:spcPts val="0"/>
              </a:spcAft>
              <a:buNone/>
            </a:pPr>
            <a:r>
              <a:rPr lang="en" sz="1200">
                <a:solidFill>
                  <a:srgbClr val="222222"/>
                </a:solidFill>
                <a:latin typeface="Roboto"/>
                <a:ea typeface="Roboto"/>
                <a:cs typeface="Roboto"/>
                <a:sym typeface="Roboto"/>
              </a:rPr>
              <a:t>This is best run as a public cloud, because with private or hybrid, it would require your host computer to be online. Best to have everything taken care of on the server’s end. Also allows for long distance sharing more easily, because it does not rely on a single companies connections.</a:t>
            </a:r>
            <a:endParaRPr sz="1200">
              <a:solidFill>
                <a:srgbClr val="222222"/>
              </a:solidFill>
              <a:latin typeface="Roboto"/>
              <a:ea typeface="Roboto"/>
              <a:cs typeface="Roboto"/>
              <a:sym typeface="Roboto"/>
            </a:endParaRPr>
          </a:p>
          <a:p>
            <a:pPr indent="0" lvl="0" marL="0" rtl="0" algn="l">
              <a:spcBef>
                <a:spcPts val="1600"/>
              </a:spcBef>
              <a:spcAft>
                <a:spcPts val="0"/>
              </a:spcAft>
              <a:buNone/>
            </a:pPr>
            <a:r>
              <a:rPr lang="en" sz="1200">
                <a:solidFill>
                  <a:srgbClr val="222222"/>
                </a:solidFill>
                <a:latin typeface="Roboto"/>
                <a:ea typeface="Roboto"/>
                <a:cs typeface="Roboto"/>
                <a:sym typeface="Roboto"/>
              </a:rPr>
              <a:t>A guess of an Azure example would be the Web Applications that we created yesterday.</a:t>
            </a:r>
            <a:endParaRPr sz="1200">
              <a:solidFill>
                <a:srgbClr val="222222"/>
              </a:solidFill>
              <a:latin typeface="Roboto"/>
              <a:ea typeface="Roboto"/>
              <a:cs typeface="Roboto"/>
              <a:sym typeface="Roboto"/>
            </a:endParaRPr>
          </a:p>
          <a:p>
            <a:pPr indent="0" lvl="0" marL="0" rtl="0" algn="l">
              <a:spcBef>
                <a:spcPts val="1600"/>
              </a:spcBef>
              <a:spcAft>
                <a:spcPts val="1600"/>
              </a:spcAft>
              <a:buNone/>
            </a:pPr>
            <a:r>
              <a:rPr lang="en" sz="1200">
                <a:solidFill>
                  <a:srgbClr val="222222"/>
                </a:solidFill>
                <a:latin typeface="Roboto"/>
                <a:ea typeface="Roboto"/>
                <a:cs typeface="Roboto"/>
                <a:sym typeface="Roboto"/>
              </a:rPr>
              <a:t>They are held up by the server, and don’t require our computer. The user can just use it, and it interacts with the database.</a:t>
            </a:r>
            <a:endParaRPr sz="1200">
              <a:solidFill>
                <a:srgbClr val="222222"/>
              </a:solidFill>
              <a:latin typeface="Roboto"/>
              <a:ea typeface="Roboto"/>
              <a:cs typeface="Roboto"/>
              <a:sym typeface="Roboto"/>
            </a:endParaRPr>
          </a:p>
        </p:txBody>
      </p:sp>
      <p:sp>
        <p:nvSpPr>
          <p:cNvPr id="172" name="Google Shape;172;p19"/>
          <p:cNvSpPr txBox="1"/>
          <p:nvPr>
            <p:ph type="title"/>
          </p:nvPr>
        </p:nvSpPr>
        <p:spPr>
          <a:xfrm>
            <a:off x="925875" y="655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78" name="Google Shape;178;p20"/>
          <p:cNvSpPr txBox="1"/>
          <p:nvPr>
            <p:ph idx="1" type="body"/>
          </p:nvPr>
        </p:nvSpPr>
        <p:spPr>
          <a:xfrm>
            <a:off x="819150" y="15211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latin typeface="Cambria"/>
                <a:ea typeface="Cambria"/>
                <a:cs typeface="Cambria"/>
                <a:sym typeface="Cambria"/>
              </a:rPr>
              <a:t>Mark’s Powerpoint</a:t>
            </a:r>
            <a:r>
              <a:rPr lang="en" sz="1200">
                <a:latin typeface="Cambria"/>
                <a:ea typeface="Cambria"/>
                <a:cs typeface="Cambria"/>
                <a:sym typeface="Cambria"/>
              </a:rPr>
              <a:t> - ../trainer-code/REPO_MarksCodeAndPPTs/DotNetPPTs/dotnetWeek4Ppts/D20_.NET_CloudComputingBasicsAndModels</a:t>
            </a:r>
            <a:endParaRPr sz="1200">
              <a:latin typeface="Cambria"/>
              <a:ea typeface="Cambria"/>
              <a:cs typeface="Cambria"/>
              <a:sym typeface="Cambria"/>
            </a:endParaRPr>
          </a:p>
          <a:p>
            <a:pPr indent="0" lvl="0" marL="0" rtl="0" algn="l">
              <a:spcBef>
                <a:spcPts val="1600"/>
              </a:spcBef>
              <a:spcAft>
                <a:spcPts val="1600"/>
              </a:spcAft>
              <a:buNone/>
            </a:pPr>
            <a:r>
              <a:rPr b="1" i="1" lang="en" sz="1200">
                <a:latin typeface="Cambria"/>
                <a:ea typeface="Cambria"/>
                <a:cs typeface="Cambria"/>
                <a:sym typeface="Cambria"/>
              </a:rPr>
              <a:t>DropBox picture </a:t>
            </a:r>
            <a:r>
              <a:rPr lang="en" sz="1200">
                <a:latin typeface="Cambria"/>
                <a:ea typeface="Cambria"/>
                <a:cs typeface="Cambria"/>
                <a:sym typeface="Cambria"/>
              </a:rPr>
              <a:t>- </a:t>
            </a:r>
            <a:r>
              <a:rPr lang="en" sz="1200">
                <a:solidFill>
                  <a:srgbClr val="000000"/>
                </a:solidFill>
                <a:highlight>
                  <a:srgbClr val="FFFFFF"/>
                </a:highlight>
                <a:latin typeface="Cambria"/>
                <a:ea typeface="Cambria"/>
                <a:cs typeface="Cambria"/>
                <a:sym typeface="Cambria"/>
              </a:rPr>
              <a:t>https://tinyurl.com/vxsc9ug</a:t>
            </a:r>
            <a:endParaRPr sz="12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