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BE3F-1011-4838-AF11-4FBD081E7BE5}" v="61" dt="2020-03-11T23:32:10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casting-and-type-conversions#im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types/casting-and-type-conversions#ex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is-operator" TargetMode="External"/><Relationship Id="rId2" Type="http://schemas.openxmlformats.org/officeDocument/2006/relationships/hyperlink" Target="https://docs.microsoft.com/en-us/dotnet/csharp/programming-guide/types/casting-and-type-conversions#type-conversion-exceptions-at-run-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typeof-oper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operators/type-testing-and-cast#as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F05-A6E5-409B-BE40-CBE8533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356-D07D-4420-8583-9E73F826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13187"/>
            <a:ext cx="10058400" cy="207810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b="1" i="1" dirty="0" err="1"/>
              <a:t>typeof</a:t>
            </a:r>
            <a:r>
              <a:rPr lang="en-US" sz="3200" dirty="0"/>
              <a:t> operator obtains the </a:t>
            </a:r>
            <a:r>
              <a:rPr lang="en-US" sz="3200" dirty="0" err="1"/>
              <a:t>System.Type</a:t>
            </a:r>
            <a:r>
              <a:rPr lang="en-US" sz="3200" dirty="0"/>
              <a:t> instance type. The argument to the </a:t>
            </a:r>
            <a:r>
              <a:rPr lang="en-US" sz="3200" b="1" i="1" dirty="0" err="1"/>
              <a:t>typeof</a:t>
            </a:r>
            <a:r>
              <a:rPr lang="en-US" sz="3200" dirty="0"/>
              <a:t> operator must be the name of a </a:t>
            </a:r>
            <a:r>
              <a:rPr lang="en-US" sz="3200" b="1" i="1" dirty="0"/>
              <a:t>type</a:t>
            </a:r>
            <a:r>
              <a:rPr lang="en-US" sz="3200" dirty="0"/>
              <a:t> or a </a:t>
            </a:r>
            <a:r>
              <a:rPr lang="en-US" sz="3200" b="1" i="1" dirty="0"/>
              <a:t>type</a:t>
            </a:r>
            <a:r>
              <a:rPr lang="en-US" sz="3200" dirty="0"/>
              <a:t> </a:t>
            </a:r>
            <a:r>
              <a:rPr lang="en-US" sz="3200" b="1" i="1" dirty="0"/>
              <a:t>parameter</a:t>
            </a:r>
            <a:r>
              <a:rPr lang="en-US" sz="3200" dirty="0"/>
              <a:t>. Watch for this in XML Serialization.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600D-992A-4A7E-B3F9-75C3C143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82" y="3532784"/>
            <a:ext cx="6930805" cy="27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11-61D6-4091-A2D8-1381BC9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3B4-4BF1-43C9-AEDA-1C6757D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893049"/>
            <a:ext cx="4843461" cy="457918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expression cannot be an argument of the </a:t>
            </a:r>
            <a:r>
              <a:rPr lang="en-US" sz="2400" b="1" i="1" dirty="0" err="1"/>
              <a:t>typeof</a:t>
            </a:r>
            <a:r>
              <a:rPr lang="en-US" sz="2400" dirty="0"/>
              <a:t> operator. To get the </a:t>
            </a:r>
            <a:r>
              <a:rPr lang="en-US" sz="2400" dirty="0" err="1"/>
              <a:t>System.Type</a:t>
            </a:r>
            <a:r>
              <a:rPr lang="en-US" sz="2400" dirty="0"/>
              <a:t> instance for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result, use the </a:t>
            </a:r>
            <a:r>
              <a:rPr lang="en-US" sz="2400" dirty="0" err="1"/>
              <a:t>Object.GetType</a:t>
            </a:r>
            <a:r>
              <a:rPr lang="en-US" sz="2400" dirty="0"/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i="1" dirty="0" err="1"/>
              <a:t>typeof</a:t>
            </a:r>
            <a:r>
              <a:rPr lang="en-US" sz="2400" dirty="0"/>
              <a:t> operator to check if the runtime </a:t>
            </a:r>
            <a:r>
              <a:rPr lang="en-US" sz="2400" b="1" i="1" dirty="0"/>
              <a:t>type</a:t>
            </a:r>
            <a:r>
              <a:rPr lang="en-US" sz="2400" dirty="0"/>
              <a:t> of the expression result exactly matches a given </a:t>
            </a:r>
            <a:r>
              <a:rPr lang="en-US" sz="2400" b="1" i="1" dirty="0"/>
              <a:t>type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E14-8874-4B92-9AD9-4F8BEF42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63" y="3195194"/>
            <a:ext cx="6265864" cy="3482771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94462-3A1C-4403-8A78-EA672FA326CE}"/>
              </a:ext>
            </a:extLst>
          </p:cNvPr>
          <p:cNvSpPr/>
          <p:nvPr/>
        </p:nvSpPr>
        <p:spPr>
          <a:xfrm>
            <a:off x="6010276" y="2083550"/>
            <a:ext cx="5360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/>
              <a:t>This example demonstrates the difference between type checking performed with the </a:t>
            </a:r>
            <a:r>
              <a:rPr lang="en-US" sz="2000" dirty="0" err="1"/>
              <a:t>typeof</a:t>
            </a:r>
            <a:r>
              <a:rPr lang="en-US" sz="2000" dirty="0"/>
              <a:t> operator and the </a:t>
            </a:r>
            <a:r>
              <a:rPr lang="en-US" sz="2000" b="1" i="1" dirty="0"/>
              <a:t>is</a:t>
            </a:r>
            <a:r>
              <a:rPr lang="en-US" sz="2000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7235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Because C# is statically-typed at compile time, after a variable is declared, it cannot be declared again or assigned a value of another type unless that type is implicitly convertible to the variable's type.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https://docs.microsoft.com/en-us/dotnet/csharp/programming-guide/types/casting-and-type-conversions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and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6762-0959-4C1B-9611-9DCAD1F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978"/>
            <a:ext cx="10058400" cy="4247775"/>
          </a:xfrm>
        </p:spPr>
        <p:txBody>
          <a:bodyPr>
            <a:normAutofit/>
          </a:bodyPr>
          <a:lstStyle/>
          <a:p>
            <a:r>
              <a:rPr lang="en-US" sz="3600" dirty="0"/>
              <a:t>There are 2 types of conversions in C#: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Implicit conversions</a:t>
            </a:r>
            <a:r>
              <a:rPr lang="en-US" sz="3200" dirty="0"/>
              <a:t>: No special syntax required, is type safe, no data loss.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Explicit conversions (casts)</a:t>
            </a:r>
            <a:r>
              <a:rPr lang="en-US" sz="3200" dirty="0"/>
              <a:t>: Explicit conversions require the cast operator (). Required when data might be lost in the conversion, or when failure could occur.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5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90-557D-4C8B-B72A-3045887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https://docs.microsoft.com/en-us/dotnet/csharp/programming-guide/types/casting-and-type-conversions#implicit-conversions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455-3974-4CF9-8F19-CAA1144B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27797" cy="2385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built-in </a:t>
            </a:r>
            <a:r>
              <a:rPr lang="en-US" b="1" i="1" dirty="0"/>
              <a:t>numeric</a:t>
            </a:r>
            <a:r>
              <a:rPr lang="en-US" dirty="0"/>
              <a:t> types, an implicit conversion can be made when the value to be stored can fit into the variable memory without being truncated.</a:t>
            </a:r>
          </a:p>
          <a:p>
            <a:r>
              <a:rPr lang="en-US" dirty="0"/>
              <a:t>For </a:t>
            </a:r>
            <a:r>
              <a:rPr lang="en-US" b="1" i="1" dirty="0"/>
              <a:t>integral</a:t>
            </a:r>
            <a:r>
              <a:rPr lang="en-US" dirty="0"/>
              <a:t> types, this means the range of the source </a:t>
            </a:r>
            <a:r>
              <a:rPr lang="en-US" b="1" i="1" dirty="0"/>
              <a:t>type</a:t>
            </a:r>
            <a:r>
              <a:rPr lang="en-US" dirty="0"/>
              <a:t> is at least as big as the target </a:t>
            </a:r>
            <a:r>
              <a:rPr lang="en-US" b="1" i="1" dirty="0"/>
              <a:t>type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F261-4082-46E2-833D-4F78408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20" y="2394338"/>
            <a:ext cx="6127387" cy="14508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EED87-1523-43DC-8B55-0F228E4AE83A}"/>
              </a:ext>
            </a:extLst>
          </p:cNvPr>
          <p:cNvSpPr/>
          <p:nvPr/>
        </p:nvSpPr>
        <p:spPr>
          <a:xfrm>
            <a:off x="1097280" y="4493994"/>
            <a:ext cx="4527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For </a:t>
            </a:r>
            <a:r>
              <a:rPr lang="en-US" sz="1900" b="1" i="1" dirty="0"/>
              <a:t>reference</a:t>
            </a:r>
            <a:r>
              <a:rPr lang="en-US" sz="1900" dirty="0"/>
              <a:t> types, an implicit conversion always exists from a class to any one of its direct or indirect base classes or interfaces. No special syntax is necessary because a derived class always contains all the members of a base class.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0F75-05E8-4CF6-B53F-6C7BDFBC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56" y="4820195"/>
            <a:ext cx="6132451" cy="12599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7676-0668-4AFC-B5D9-363090F96206}"/>
              </a:ext>
            </a:extLst>
          </p:cNvPr>
          <p:cNvCxnSpPr/>
          <p:nvPr/>
        </p:nvCxnSpPr>
        <p:spPr>
          <a:xfrm>
            <a:off x="390028" y="4463662"/>
            <a:ext cx="1139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D6A-C420-4748-8681-5F5D0FF3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https://docs.microsoft.com/en-us/dotnet/csharp/programming-guide/types/casting-and-type-conversions#explicit-conversions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D66C-8EEB-4D59-9B50-1E0C88D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76" y="1896939"/>
            <a:ext cx="5217714" cy="1727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If there is a risk of losing information, you must perform a </a:t>
            </a:r>
            <a:r>
              <a:rPr lang="en-US" sz="2400" b="1" i="1" dirty="0"/>
              <a:t>Cast</a:t>
            </a:r>
            <a:r>
              <a:rPr lang="en-US" sz="2400" dirty="0"/>
              <a:t>. Specify the </a:t>
            </a:r>
            <a:r>
              <a:rPr lang="en-US" sz="2400" b="1" i="1" dirty="0"/>
              <a:t>type</a:t>
            </a:r>
            <a:r>
              <a:rPr lang="en-US" sz="2400" dirty="0"/>
              <a:t> that you are casting to in ( ) in front of the value or variable to be converted. </a:t>
            </a:r>
          </a:p>
          <a:p>
            <a:pPr marL="0" indent="0">
              <a:buNone/>
            </a:pPr>
            <a:r>
              <a:rPr lang="en-US" sz="2400" dirty="0"/>
              <a:t>*This doesn’t prevent the loss of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CE2C-183C-44AF-95B9-962CA05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04" y="3556418"/>
            <a:ext cx="3510741" cy="2806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96EEA-61A0-4777-B79D-CE9C9C24A017}"/>
              </a:ext>
            </a:extLst>
          </p:cNvPr>
          <p:cNvSpPr/>
          <p:nvPr/>
        </p:nvSpPr>
        <p:spPr>
          <a:xfrm>
            <a:off x="6257790" y="1908225"/>
            <a:ext cx="5129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explicit </a:t>
            </a:r>
            <a:r>
              <a:rPr lang="en-US" sz="2400" b="1" i="1" dirty="0"/>
              <a:t>cast</a:t>
            </a:r>
            <a:r>
              <a:rPr lang="en-US" sz="2400" dirty="0"/>
              <a:t> is required if you need to convert from a </a:t>
            </a:r>
            <a:r>
              <a:rPr lang="en-US" sz="2400" b="1" i="1" dirty="0"/>
              <a:t>base</a:t>
            </a:r>
            <a:r>
              <a:rPr lang="en-US" sz="2400" dirty="0"/>
              <a:t> type to a </a:t>
            </a:r>
            <a:r>
              <a:rPr lang="en-US" sz="2400" b="1" i="1" dirty="0"/>
              <a:t>derived</a:t>
            </a:r>
            <a:r>
              <a:rPr lang="en-US" sz="2400" dirty="0"/>
              <a:t> type.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1A20-B990-4AEB-8AD0-1F366C23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96" y="3556418"/>
            <a:ext cx="5437233" cy="28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579-8A80-4B64-8ED0-2C171CE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51516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 conversion exceptions at run time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https://docs.microsoft.com/en-us/dotnet/csharp/programming-guide/types/casting-and-type-conversions#type-conversion-exceptions-at-run-time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A9E5-68B2-4804-8F53-19288EF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2686"/>
            <a:ext cx="4790696" cy="445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some </a:t>
            </a:r>
            <a:r>
              <a:rPr lang="en-US" sz="2400" b="1" i="1" dirty="0"/>
              <a:t>reference</a:t>
            </a:r>
            <a:r>
              <a:rPr lang="en-US" sz="2400" dirty="0"/>
              <a:t> type conversions, It is possible for a </a:t>
            </a:r>
            <a:r>
              <a:rPr lang="en-US" sz="2400" b="1" i="1" dirty="0"/>
              <a:t>cast</a:t>
            </a:r>
            <a:r>
              <a:rPr lang="en-US" sz="2400" dirty="0"/>
              <a:t> operation that compiles correctly to fail at run time. A </a:t>
            </a:r>
            <a:r>
              <a:rPr lang="en-US" sz="2400" b="1" i="1" dirty="0"/>
              <a:t>type</a:t>
            </a:r>
            <a:r>
              <a:rPr lang="en-US" sz="2400" dirty="0"/>
              <a:t> </a:t>
            </a:r>
            <a:r>
              <a:rPr lang="en-US" sz="2400" b="1" i="1" dirty="0"/>
              <a:t>cast</a:t>
            </a:r>
            <a:r>
              <a:rPr lang="en-US" sz="2400" dirty="0"/>
              <a:t> that fails at run time will cause an </a:t>
            </a:r>
            <a:r>
              <a:rPr lang="en-US" sz="2400" b="1" dirty="0" err="1"/>
              <a:t>InvalidCastException</a:t>
            </a:r>
            <a:r>
              <a:rPr lang="en-US" sz="2400" dirty="0"/>
              <a:t> to be thrown.</a:t>
            </a:r>
          </a:p>
          <a:p>
            <a:r>
              <a:rPr lang="en-US" sz="2400" dirty="0"/>
              <a:t>C# provides the </a:t>
            </a:r>
            <a:r>
              <a:rPr lang="en-US" sz="2400" u="sng" dirty="0">
                <a:hlinkClick r:id="rId3"/>
              </a:rPr>
              <a:t>is</a:t>
            </a:r>
            <a:r>
              <a:rPr lang="en-US" sz="2400" dirty="0"/>
              <a:t> operator to enable you to test for compatibility before actually performing a </a:t>
            </a:r>
            <a:r>
              <a:rPr lang="en-US" sz="2400" b="1" i="1" dirty="0"/>
              <a:t>cast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6CF0-FCB9-4D33-9B0D-5698C13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25" y="91277"/>
            <a:ext cx="4946739" cy="6536762"/>
          </a:xfrm>
          <a:prstGeom prst="rect">
            <a:avLst/>
          </a:prstGeom>
          <a:effectLst>
            <a:glow rad="508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846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CE0-D090-4E26-A713-7EABD83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25D-FAD5-4E48-9DFE-2F7E2F7E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97135" cy="3760891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is</a:t>
            </a:r>
            <a:r>
              <a:rPr lang="en-US" sz="2400" dirty="0"/>
              <a:t> operator checks if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 is compatible with a given </a:t>
            </a:r>
            <a:r>
              <a:rPr lang="en-US" sz="2400" b="1" i="1" dirty="0"/>
              <a:t>type</a:t>
            </a:r>
            <a:r>
              <a:rPr lang="en-US" sz="2400" dirty="0"/>
              <a:t>. </a:t>
            </a:r>
          </a:p>
          <a:p>
            <a:r>
              <a:rPr lang="en-US" sz="2400" dirty="0"/>
              <a:t>            returns true if E is non-null and can be converted to </a:t>
            </a:r>
            <a:r>
              <a:rPr lang="en-US" sz="2400" b="1" i="1" dirty="0"/>
              <a:t>type</a:t>
            </a:r>
            <a:r>
              <a:rPr lang="en-US" sz="2400" dirty="0"/>
              <a:t> T by a reference conversion, a boxing conversion, or an unboxing conversion.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999D-55BA-45AC-8264-2421DE5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10996"/>
            <a:ext cx="937814" cy="38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A2BAE-DCC0-420C-91D8-22941F1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56" y="2076232"/>
            <a:ext cx="5910694" cy="41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543F-2B86-451E-8051-564CD3B4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i="1" dirty="0"/>
              <a:t>is</a:t>
            </a:r>
            <a:r>
              <a:rPr lang="en-US" sz="2800" dirty="0"/>
              <a:t> operator takes into account boxing and unboxing conversions but doesn't consider numeric conversions: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BB72-8267-42BF-BD46-18424FD8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8" y="3348494"/>
            <a:ext cx="9598484" cy="2404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C5020E-2D0A-46E1-8409-B551752C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7E5-2BBD-4EFD-A78E-D02FBD3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2200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as</a:t>
            </a:r>
            <a:r>
              <a:rPr lang="en-US" sz="2400" dirty="0"/>
              <a:t> operator explicitly converts the result of an expression to a given reference or nullable value type. If the conversion is not possible, the </a:t>
            </a:r>
            <a:r>
              <a:rPr lang="en-US" sz="2400" b="1" i="1" dirty="0"/>
              <a:t>as</a:t>
            </a:r>
            <a:r>
              <a:rPr lang="en-US" sz="2400" dirty="0"/>
              <a:t> operator returns null. Unlike the </a:t>
            </a:r>
            <a:r>
              <a:rPr lang="en-US" sz="2400" b="1" i="1" dirty="0"/>
              <a:t>cast</a:t>
            </a:r>
            <a:r>
              <a:rPr lang="en-US" sz="2400" dirty="0"/>
              <a:t> operator </a:t>
            </a:r>
            <a:r>
              <a:rPr lang="en-US" sz="2400" b="1" i="1" dirty="0"/>
              <a:t>()</a:t>
            </a:r>
            <a:r>
              <a:rPr lang="en-US" sz="2400" dirty="0"/>
              <a:t>, the </a:t>
            </a:r>
            <a:r>
              <a:rPr lang="en-US" sz="2400" b="1" i="1" dirty="0"/>
              <a:t>as</a:t>
            </a:r>
            <a:r>
              <a:rPr lang="en-US" sz="2400" dirty="0"/>
              <a:t> operator never throws an exception.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CB2C2-C30D-4F98-8597-EAB15B0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as’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https://docs.microsoft.com/en-us/dotnet/csharp/language-reference/operators/type-testing-and-cast#as-operator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16D-806F-4C50-A291-2EEAD5EF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16" y="3575126"/>
            <a:ext cx="1009879" cy="38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5841-2B79-4025-8028-05C30DD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909" y="3531999"/>
            <a:ext cx="3515595" cy="455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7A650-4282-4C55-BF75-DFA25E6D377E}"/>
              </a:ext>
            </a:extLst>
          </p:cNvPr>
          <p:cNvSpPr/>
          <p:nvPr/>
        </p:nvSpPr>
        <p:spPr>
          <a:xfrm>
            <a:off x="2345495" y="3575126"/>
            <a:ext cx="294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produces the same result 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3C4D-457A-4A69-8E6F-E1B9014812E8}"/>
              </a:ext>
            </a:extLst>
          </p:cNvPr>
          <p:cNvSpPr/>
          <p:nvPr/>
        </p:nvSpPr>
        <p:spPr>
          <a:xfrm>
            <a:off x="1096963" y="4414950"/>
            <a:ext cx="10291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i="1" dirty="0"/>
              <a:t>as</a:t>
            </a:r>
            <a:r>
              <a:rPr lang="en-US" sz="2200" dirty="0"/>
              <a:t> operator considers only reference, nullable, boxing, and unboxing conversions. You cannot use the </a:t>
            </a:r>
            <a:r>
              <a:rPr lang="en-US" sz="2200" b="1" i="1" dirty="0"/>
              <a:t>as</a:t>
            </a:r>
            <a:r>
              <a:rPr lang="en-US" sz="2200" dirty="0"/>
              <a:t> operator to perform a user-defined conversion. To do that, use the </a:t>
            </a:r>
            <a:r>
              <a:rPr lang="en-US" sz="2200" b="1" i="1" dirty="0"/>
              <a:t>cast </a:t>
            </a:r>
            <a:r>
              <a:rPr lang="en-US" sz="2200" dirty="0"/>
              <a:t>operator</a:t>
            </a:r>
            <a:r>
              <a:rPr lang="en-US" sz="2200" b="1" i="1" dirty="0"/>
              <a:t> ()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024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815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Casting and Type Conversion</vt:lpstr>
      <vt:lpstr>Because C# is statically-typed at compile time, after a variable is declared, it cannot be declared again or assigned a value of another type unless that type is implicitly convertible to the variable's type.</vt:lpstr>
      <vt:lpstr>Casting and Type Conversion</vt:lpstr>
      <vt:lpstr>Implicit Conversion https://docs.microsoft.com/en-us/dotnet/csharp/programming-guide/types/casting-and-type-conversions#implicit-conversions</vt:lpstr>
      <vt:lpstr>Explicit Conversion https://docs.microsoft.com/en-us/dotnet/csharp/programming-guide/types/casting-and-type-conversions#explicit-conversions</vt:lpstr>
      <vt:lpstr>Type conversion exceptions at run time https://docs.microsoft.com/en-us/dotnet/csharp/programming-guide/types/casting-and-type-conversions#type-conversion-exceptions-at-run-time</vt:lpstr>
      <vt:lpstr>Type-testing and cast operators –  ‘is’ operator https://docs.microsoft.com/en-us/dotnet/csharp/language-reference/operators/type-testing-and-cast#typeof-operator</vt:lpstr>
      <vt:lpstr>Type-testing and cast operators –  ‘is’ operator https://docs.microsoft.com/en-us/dotnet/csharp/language-reference/operators/type-testing-and-cast#typeof-operator</vt:lpstr>
      <vt:lpstr>Type-testing and cast operators –  ‘as’ operator https://docs.microsoft.com/en-us/dotnet/csharp/language-reference/operators/type-testing-and-cast#as-operator</vt:lpstr>
      <vt:lpstr>typeof https://docs.microsoft.com/en-us/dotnet/csharp/language-reference/operators/type-testing-and-cast#typeof-operator</vt:lpstr>
      <vt:lpstr>typeof Operator https://docs.microsoft.com/en-us/dotnet/csharp/language-reference/operators/type-testing-and-cast#typeof-operator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2020-03-11T23:32:45Z</dcterms:modified>
</cp:coreProperties>
</file>