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5" r:id="rId4"/>
    <p:sldId id="266" r:id="rId5"/>
    <p:sldId id="267" r:id="rId6"/>
    <p:sldId id="268" r:id="rId7"/>
    <p:sldId id="269" r:id="rId8"/>
    <p:sldId id="270" r:id="rId9"/>
    <p:sldId id="271" r:id="rId10"/>
    <p:sldId id="272"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8F720-5E3B-40CA-8622-FF76F819BC49}" v="31" dt="2020-03-06T21:45:58.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3/6/2020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3/6/2020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dotnet/api/system.predicate-1?view=netframework-4.8"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dotnet/api/system.predicate-1?view=netframework-4.8#remark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hyperlink" Target="https://www.c-sharpcorner.com/UploadFile/bd6c67/lambda-expressions-in-C-Shar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csharp/programming-guide/statements-expressions-operators/lambda-expression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csharp/programming-guide/statements-expressions-operators/lambda-expres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csharp/programming-guide/statements-expressions-operators/lambda-expression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dotnet/csharp/programming-guide/statements-expressions-operators/lambda-expressions#expression-lambda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docs.live.net/3c8d9f2419a7dbc9/BatchTrainingDocsAndTips/dotnet_CurriculumPPTs/D2_.NET_SourceControlManagement.ppt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dotnet/csharp/programming-guide/statements-expressions-operators/lambda-expressions#async-lambda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api/system.predicate-1?view=netframework-4.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Lambda Expressions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err="1">
                <a:solidFill>
                  <a:schemeClr val="tx1">
                    <a:lumMod val="85000"/>
                    <a:lumOff val="15000"/>
                  </a:schemeClr>
                </a:solidFill>
              </a:rPr>
              <a:t>.net</a:t>
            </a:r>
            <a:r>
              <a:rPr lang="en-US"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D3BCF-1804-47E8-8B4A-7D14274A1C4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007ADED-A8BF-4F0C-8EDF-0A5DDF536F1B}"/>
              </a:ext>
            </a:extLst>
          </p:cNvPr>
          <p:cNvPicPr>
            <a:picLocks noChangeAspect="1"/>
          </p:cNvPicPr>
          <p:nvPr/>
        </p:nvPicPr>
        <p:blipFill>
          <a:blip r:embed="rId2"/>
          <a:stretch>
            <a:fillRect/>
          </a:stretch>
        </p:blipFill>
        <p:spPr>
          <a:xfrm>
            <a:off x="683073" y="2009471"/>
            <a:ext cx="4412050" cy="4555182"/>
          </a:xfrm>
          <a:prstGeom prst="rect">
            <a:avLst/>
          </a:prstGeom>
          <a:effectLst>
            <a:glow rad="50800">
              <a:schemeClr val="bg1"/>
            </a:glow>
          </a:effectLst>
        </p:spPr>
      </p:pic>
      <p:sp>
        <p:nvSpPr>
          <p:cNvPr id="5" name="Title 1">
            <a:extLst>
              <a:ext uri="{FF2B5EF4-FFF2-40B4-BE49-F238E27FC236}">
                <a16:creationId xmlns:a16="http://schemas.microsoft.com/office/drawing/2014/main" id="{71824502-C158-4378-86BD-A0389ABA2824}"/>
              </a:ext>
            </a:extLst>
          </p:cNvPr>
          <p:cNvSpPr>
            <a:spLocks noGrp="1"/>
          </p:cNvSpPr>
          <p:nvPr>
            <p:ph type="title"/>
          </p:nvPr>
        </p:nvSpPr>
        <p:spPr>
          <a:xfrm>
            <a:off x="1096963" y="287338"/>
            <a:ext cx="6770687" cy="1449387"/>
          </a:xfrm>
        </p:spPr>
        <p:txBody>
          <a:bodyPr>
            <a:normAutofit/>
          </a:bodyPr>
          <a:lstStyle/>
          <a:p>
            <a:r>
              <a:rPr lang="en-US" dirty="0"/>
              <a:t>Predicate&lt;T&gt; Delegate</a:t>
            </a:r>
            <a:br>
              <a:rPr lang="en-US" dirty="0"/>
            </a:br>
            <a:r>
              <a:rPr lang="en-US" sz="1400" dirty="0">
                <a:hlinkClick r:id="rId3"/>
              </a:rPr>
              <a:t>https://docs.microsoft.com/en-us/dotnet/api/system.predicate-1?view=netframework-4.8</a:t>
            </a:r>
            <a:endParaRPr lang="en-US" sz="1400" dirty="0"/>
          </a:p>
        </p:txBody>
      </p:sp>
      <p:pic>
        <p:nvPicPr>
          <p:cNvPr id="6" name="Picture 5">
            <a:extLst>
              <a:ext uri="{FF2B5EF4-FFF2-40B4-BE49-F238E27FC236}">
                <a16:creationId xmlns:a16="http://schemas.microsoft.com/office/drawing/2014/main" id="{E3590B9B-8648-4E5C-8408-B66E4D31F22D}"/>
              </a:ext>
            </a:extLst>
          </p:cNvPr>
          <p:cNvPicPr>
            <a:picLocks noChangeAspect="1"/>
          </p:cNvPicPr>
          <p:nvPr/>
        </p:nvPicPr>
        <p:blipFill>
          <a:blip r:embed="rId4"/>
          <a:stretch>
            <a:fillRect/>
          </a:stretch>
        </p:blipFill>
        <p:spPr>
          <a:xfrm>
            <a:off x="5499837" y="2009471"/>
            <a:ext cx="5932330" cy="4555182"/>
          </a:xfrm>
          <a:prstGeom prst="rect">
            <a:avLst/>
          </a:prstGeom>
          <a:effectLst>
            <a:glow rad="50800">
              <a:schemeClr val="bg1"/>
            </a:glow>
          </a:effectLst>
        </p:spPr>
      </p:pic>
      <p:sp>
        <p:nvSpPr>
          <p:cNvPr id="7" name="Rectangle 6">
            <a:extLst>
              <a:ext uri="{FF2B5EF4-FFF2-40B4-BE49-F238E27FC236}">
                <a16:creationId xmlns:a16="http://schemas.microsoft.com/office/drawing/2014/main" id="{E9491E09-442B-4E94-89BB-25CC666F458E}"/>
              </a:ext>
            </a:extLst>
          </p:cNvPr>
          <p:cNvSpPr/>
          <p:nvPr/>
        </p:nvSpPr>
        <p:spPr>
          <a:xfrm>
            <a:off x="8281856" y="398566"/>
            <a:ext cx="2873823" cy="2862322"/>
          </a:xfrm>
          <a:prstGeom prst="rect">
            <a:avLst/>
          </a:prstGeom>
          <a:solidFill>
            <a:schemeClr val="tx1"/>
          </a:solidFill>
          <a:effectLst>
            <a:glow rad="63500">
              <a:schemeClr val="accent1">
                <a:satMod val="175000"/>
                <a:alpha val="40000"/>
              </a:schemeClr>
            </a:glow>
          </a:effectLst>
        </p:spPr>
        <p:txBody>
          <a:bodyPr wrap="square">
            <a:spAutoFit/>
          </a:bodyPr>
          <a:lstStyle/>
          <a:p>
            <a:r>
              <a:rPr lang="en-US" dirty="0">
                <a:solidFill>
                  <a:schemeClr val="bg1"/>
                </a:solidFill>
              </a:rPr>
              <a:t>Below, each element of the points array is passed to the lambda expression until the expression finds an element that meets the search criteria. The lambda expression returns true if the product of the X and Y fields is greater than 100,000.</a:t>
            </a:r>
          </a:p>
        </p:txBody>
      </p:sp>
    </p:spTree>
    <p:extLst>
      <p:ext uri="{BB962C8B-B14F-4D97-AF65-F5344CB8AC3E}">
        <p14:creationId xmlns:p14="http://schemas.microsoft.com/office/powerpoint/2010/main" val="388293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7B3A6-CEF2-495E-9E3A-7CA2E9E2E1A9}"/>
              </a:ext>
            </a:extLst>
          </p:cNvPr>
          <p:cNvSpPr>
            <a:spLocks noGrp="1"/>
          </p:cNvSpPr>
          <p:nvPr>
            <p:ph idx="1"/>
          </p:nvPr>
        </p:nvSpPr>
        <p:spPr>
          <a:xfrm>
            <a:off x="192911" y="1903718"/>
            <a:ext cx="11806177" cy="1383495"/>
          </a:xfrm>
        </p:spPr>
        <p:txBody>
          <a:bodyPr>
            <a:normAutofit/>
          </a:bodyPr>
          <a:lstStyle/>
          <a:p>
            <a:r>
              <a:rPr lang="en-US" sz="1800" dirty="0"/>
              <a:t>Predicate&lt;T&gt; is used by several methods of the </a:t>
            </a:r>
            <a:r>
              <a:rPr lang="en-US" sz="1800" b="1" i="1" dirty="0"/>
              <a:t>Array</a:t>
            </a:r>
            <a:r>
              <a:rPr lang="en-US" sz="1800" dirty="0"/>
              <a:t> and </a:t>
            </a:r>
            <a:r>
              <a:rPr lang="en-US" sz="1800" b="1" i="1" dirty="0"/>
              <a:t>List&lt;T&gt;</a:t>
            </a:r>
            <a:r>
              <a:rPr lang="en-US" sz="1800" dirty="0"/>
              <a:t> classes to search for elements in the collection. Predicate&lt;T&gt; delegate is typically represented by a lambda expression because locally scoped variables are available to it and it is easy to test for a condition that is not precisely known at compile time.</a:t>
            </a:r>
          </a:p>
        </p:txBody>
      </p:sp>
      <p:sp>
        <p:nvSpPr>
          <p:cNvPr id="4" name="Title 1">
            <a:extLst>
              <a:ext uri="{FF2B5EF4-FFF2-40B4-BE49-F238E27FC236}">
                <a16:creationId xmlns:a16="http://schemas.microsoft.com/office/drawing/2014/main" id="{94C5543E-FE75-4A49-AF5C-0D108EA89416}"/>
              </a:ext>
            </a:extLst>
          </p:cNvPr>
          <p:cNvSpPr>
            <a:spLocks noGrp="1"/>
          </p:cNvSpPr>
          <p:nvPr>
            <p:ph type="title"/>
          </p:nvPr>
        </p:nvSpPr>
        <p:spPr>
          <a:xfrm>
            <a:off x="1096963" y="287338"/>
            <a:ext cx="10058400" cy="1449387"/>
          </a:xfrm>
        </p:spPr>
        <p:txBody>
          <a:bodyPr>
            <a:normAutofit/>
          </a:bodyPr>
          <a:lstStyle/>
          <a:p>
            <a:r>
              <a:rPr lang="en-US" dirty="0"/>
              <a:t>Predicate&lt;T&gt; Delegate</a:t>
            </a:r>
            <a:br>
              <a:rPr lang="en-US" dirty="0"/>
            </a:br>
            <a:r>
              <a:rPr lang="en-US" sz="1400" dirty="0">
                <a:hlinkClick r:id="rId2"/>
              </a:rPr>
              <a:t>https://docs.microsoft.com/en-us/dotnet/api/system.predicate-1?view=netframework-4.8#remarks</a:t>
            </a:r>
            <a:endParaRPr lang="en-US" sz="1400" dirty="0"/>
          </a:p>
        </p:txBody>
      </p:sp>
      <p:pic>
        <p:nvPicPr>
          <p:cNvPr id="5" name="Picture 4">
            <a:extLst>
              <a:ext uri="{FF2B5EF4-FFF2-40B4-BE49-F238E27FC236}">
                <a16:creationId xmlns:a16="http://schemas.microsoft.com/office/drawing/2014/main" id="{E48DD71B-CD64-4C0F-98B8-F9768C396929}"/>
              </a:ext>
            </a:extLst>
          </p:cNvPr>
          <p:cNvPicPr>
            <a:picLocks noChangeAspect="1"/>
          </p:cNvPicPr>
          <p:nvPr/>
        </p:nvPicPr>
        <p:blipFill>
          <a:blip r:embed="rId3"/>
          <a:stretch>
            <a:fillRect/>
          </a:stretch>
        </p:blipFill>
        <p:spPr>
          <a:xfrm>
            <a:off x="1632037" y="2843526"/>
            <a:ext cx="3145211" cy="3811638"/>
          </a:xfrm>
          <a:prstGeom prst="rect">
            <a:avLst/>
          </a:prstGeom>
          <a:effectLst>
            <a:glow rad="50800">
              <a:schemeClr val="bg1"/>
            </a:glow>
          </a:effectLst>
        </p:spPr>
      </p:pic>
      <p:pic>
        <p:nvPicPr>
          <p:cNvPr id="6" name="Picture 5">
            <a:extLst>
              <a:ext uri="{FF2B5EF4-FFF2-40B4-BE49-F238E27FC236}">
                <a16:creationId xmlns:a16="http://schemas.microsoft.com/office/drawing/2014/main" id="{9FE20416-B7B1-42DD-A536-E63A55754C60}"/>
              </a:ext>
            </a:extLst>
          </p:cNvPr>
          <p:cNvPicPr>
            <a:picLocks noChangeAspect="1"/>
          </p:cNvPicPr>
          <p:nvPr/>
        </p:nvPicPr>
        <p:blipFill>
          <a:blip r:embed="rId4"/>
          <a:stretch>
            <a:fillRect/>
          </a:stretch>
        </p:blipFill>
        <p:spPr>
          <a:xfrm>
            <a:off x="4919178" y="2843526"/>
            <a:ext cx="5873353" cy="3811638"/>
          </a:xfrm>
          <a:prstGeom prst="rect">
            <a:avLst/>
          </a:prstGeom>
          <a:effectLst>
            <a:glow rad="50800">
              <a:schemeClr val="bg1"/>
            </a:glow>
          </a:effectLst>
        </p:spPr>
      </p:pic>
    </p:spTree>
    <p:extLst>
      <p:ext uri="{BB962C8B-B14F-4D97-AF65-F5344CB8AC3E}">
        <p14:creationId xmlns:p14="http://schemas.microsoft.com/office/powerpoint/2010/main" val="407074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3200" dirty="0"/>
              <a:t>Lambda expressions are anonymous functions that contain expressions or a sequence of operators. All lambda expressions use the lambda operator =&gt;, that can be read as “goes to” or “becomes”. </a:t>
            </a:r>
            <a:br>
              <a:rPr lang="en-US" sz="3200" dirty="0"/>
            </a:br>
            <a:r>
              <a:rPr lang="en-US" sz="3200" dirty="0"/>
              <a:t>The left side of the lambda operator specifies the input parameters and the right side holds an expression or a code block that works with the input parameters. </a:t>
            </a:r>
            <a:endParaRPr lang="en-US" sz="16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a:bodyPr>
          <a:lstStyle/>
          <a:p>
            <a:r>
              <a:rPr lang="en-US" dirty="0">
                <a:hlinkClick r:id="rId2"/>
              </a:rPr>
              <a:t>https://www.c-sharpcorner.com/UploadFile/bd6c67/lambda-expressions-in-C-Sharp/</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681B-05C9-4769-AA42-079C408FC984}"/>
              </a:ext>
            </a:extLst>
          </p:cNvPr>
          <p:cNvSpPr>
            <a:spLocks noGrp="1"/>
          </p:cNvSpPr>
          <p:nvPr>
            <p:ph type="title"/>
          </p:nvPr>
        </p:nvSpPr>
        <p:spPr/>
        <p:txBody>
          <a:bodyPr>
            <a:normAutofit/>
          </a:bodyPr>
          <a:lstStyle/>
          <a:p>
            <a:r>
              <a:rPr lang="en-US" dirty="0"/>
              <a:t>Lambda Expression</a:t>
            </a:r>
            <a:br>
              <a:rPr lang="en-US" dirty="0"/>
            </a:br>
            <a:r>
              <a:rPr lang="en-US" sz="1200" dirty="0">
                <a:hlinkClick r:id="rId2"/>
              </a:rPr>
              <a:t>https://docs.microsoft.com/en-us/dotnet/csharp/programming-guide/statements-expressions-operators/lambda-expressions</a:t>
            </a:r>
            <a:endParaRPr lang="en-US" sz="1200" dirty="0"/>
          </a:p>
        </p:txBody>
      </p:sp>
      <p:sp>
        <p:nvSpPr>
          <p:cNvPr id="3" name="Content Placeholder 2">
            <a:extLst>
              <a:ext uri="{FF2B5EF4-FFF2-40B4-BE49-F238E27FC236}">
                <a16:creationId xmlns:a16="http://schemas.microsoft.com/office/drawing/2014/main" id="{18CA4EB3-412C-486B-B289-982E258D3F40}"/>
              </a:ext>
            </a:extLst>
          </p:cNvPr>
          <p:cNvSpPr>
            <a:spLocks noGrp="1"/>
          </p:cNvSpPr>
          <p:nvPr>
            <p:ph idx="1"/>
          </p:nvPr>
        </p:nvSpPr>
        <p:spPr>
          <a:xfrm>
            <a:off x="1097280" y="2108202"/>
            <a:ext cx="10058400" cy="1605736"/>
          </a:xfrm>
        </p:spPr>
        <p:txBody>
          <a:bodyPr/>
          <a:lstStyle/>
          <a:p>
            <a:r>
              <a:rPr lang="en-US" dirty="0"/>
              <a:t>There are two Lambda expression forms</a:t>
            </a:r>
          </a:p>
          <a:p>
            <a:pPr lvl="1">
              <a:buFont typeface="Arial" panose="020B0604020202020204" pitchFamily="34" charset="0"/>
              <a:buChar char="•"/>
            </a:pPr>
            <a:r>
              <a:rPr lang="en-US" dirty="0"/>
              <a:t>Expression Lambda - </a:t>
            </a:r>
          </a:p>
          <a:p>
            <a:pPr lvl="1">
              <a:buFont typeface="Arial" panose="020B0604020202020204" pitchFamily="34" charset="0"/>
              <a:buChar char="•"/>
            </a:pPr>
            <a:endParaRPr lang="en-US" dirty="0"/>
          </a:p>
          <a:p>
            <a:pPr lvl="1">
              <a:buFont typeface="Arial" panose="020B0604020202020204" pitchFamily="34" charset="0"/>
              <a:buChar char="•"/>
            </a:pPr>
            <a:r>
              <a:rPr lang="en-US" dirty="0"/>
              <a:t>Statement Lambda - </a:t>
            </a:r>
          </a:p>
        </p:txBody>
      </p:sp>
      <p:pic>
        <p:nvPicPr>
          <p:cNvPr id="4" name="Picture 3">
            <a:extLst>
              <a:ext uri="{FF2B5EF4-FFF2-40B4-BE49-F238E27FC236}">
                <a16:creationId xmlns:a16="http://schemas.microsoft.com/office/drawing/2014/main" id="{04748AD0-A728-48E7-8C4A-23C5FFE9180B}"/>
              </a:ext>
            </a:extLst>
          </p:cNvPr>
          <p:cNvPicPr>
            <a:picLocks noChangeAspect="1"/>
          </p:cNvPicPr>
          <p:nvPr/>
        </p:nvPicPr>
        <p:blipFill>
          <a:blip r:embed="rId3"/>
          <a:stretch>
            <a:fillRect/>
          </a:stretch>
        </p:blipFill>
        <p:spPr>
          <a:xfrm>
            <a:off x="3597494" y="2467449"/>
            <a:ext cx="4997012" cy="513392"/>
          </a:xfrm>
          <a:prstGeom prst="rect">
            <a:avLst/>
          </a:prstGeom>
        </p:spPr>
      </p:pic>
      <p:pic>
        <p:nvPicPr>
          <p:cNvPr id="5" name="Picture 4">
            <a:extLst>
              <a:ext uri="{FF2B5EF4-FFF2-40B4-BE49-F238E27FC236}">
                <a16:creationId xmlns:a16="http://schemas.microsoft.com/office/drawing/2014/main" id="{EBA92528-7EA5-4924-8052-8188B271005C}"/>
              </a:ext>
            </a:extLst>
          </p:cNvPr>
          <p:cNvPicPr>
            <a:picLocks noChangeAspect="1"/>
          </p:cNvPicPr>
          <p:nvPr/>
        </p:nvPicPr>
        <p:blipFill>
          <a:blip r:embed="rId4"/>
          <a:stretch>
            <a:fillRect/>
          </a:stretch>
        </p:blipFill>
        <p:spPr>
          <a:xfrm>
            <a:off x="3597494" y="3098559"/>
            <a:ext cx="4997012" cy="468079"/>
          </a:xfrm>
          <a:prstGeom prst="rect">
            <a:avLst/>
          </a:prstGeom>
        </p:spPr>
      </p:pic>
      <p:sp>
        <p:nvSpPr>
          <p:cNvPr id="6" name="Rectangle 5">
            <a:extLst>
              <a:ext uri="{FF2B5EF4-FFF2-40B4-BE49-F238E27FC236}">
                <a16:creationId xmlns:a16="http://schemas.microsoft.com/office/drawing/2014/main" id="{A3FA323D-9529-4468-B7C8-6DDDFC4F042C}"/>
              </a:ext>
            </a:extLst>
          </p:cNvPr>
          <p:cNvSpPr/>
          <p:nvPr/>
        </p:nvSpPr>
        <p:spPr>
          <a:xfrm>
            <a:off x="1167196" y="3937479"/>
            <a:ext cx="9988484" cy="923330"/>
          </a:xfrm>
          <a:prstGeom prst="rect">
            <a:avLst/>
          </a:prstGeom>
        </p:spPr>
        <p:txBody>
          <a:bodyPr wrap="square">
            <a:spAutoFit/>
          </a:bodyPr>
          <a:lstStyle/>
          <a:p>
            <a:r>
              <a:rPr lang="en-US" dirty="0"/>
              <a:t>Use the lambda declaration operator ‘=&gt;’ to separate the parameter list from the body. </a:t>
            </a:r>
          </a:p>
          <a:p>
            <a:br>
              <a:rPr lang="en-US" dirty="0"/>
            </a:br>
            <a:r>
              <a:rPr lang="en-US" dirty="0"/>
              <a:t>Specify input parameters (if any) to the left of the =&gt; and an expression/statement block to the right.</a:t>
            </a:r>
          </a:p>
        </p:txBody>
      </p:sp>
    </p:spTree>
    <p:extLst>
      <p:ext uri="{BB962C8B-B14F-4D97-AF65-F5344CB8AC3E}">
        <p14:creationId xmlns:p14="http://schemas.microsoft.com/office/powerpoint/2010/main" val="356741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F320F-E981-455C-A13D-A3BA4928F7BF}"/>
              </a:ext>
            </a:extLst>
          </p:cNvPr>
          <p:cNvSpPr>
            <a:spLocks noGrp="1"/>
          </p:cNvSpPr>
          <p:nvPr>
            <p:ph idx="1"/>
          </p:nvPr>
        </p:nvSpPr>
        <p:spPr/>
        <p:txBody>
          <a:bodyPr/>
          <a:lstStyle/>
          <a:p>
            <a:pPr lvl="1">
              <a:buFont typeface="Arial" panose="020B0604020202020204" pitchFamily="34" charset="0"/>
              <a:buChar char="•"/>
            </a:pPr>
            <a:r>
              <a:rPr lang="en-US" dirty="0"/>
              <a:t>Any lambda expression can be converted to a delegate type. </a:t>
            </a:r>
          </a:p>
          <a:p>
            <a:pPr lvl="1">
              <a:buFont typeface="Arial" panose="020B0604020202020204" pitchFamily="34" charset="0"/>
              <a:buChar char="•"/>
            </a:pPr>
            <a:r>
              <a:rPr lang="en-US" dirty="0"/>
              <a:t>The delegate type to which a lambda expression can be converted is defined by the types of its parameters and return value. </a:t>
            </a:r>
          </a:p>
          <a:p>
            <a:pPr lvl="1">
              <a:buFont typeface="Arial" panose="020B0604020202020204" pitchFamily="34" charset="0"/>
              <a:buChar char="•"/>
            </a:pPr>
            <a:r>
              <a:rPr lang="en-US" dirty="0"/>
              <a:t>If a lambda expression doesn't return a value, </a:t>
            </a:r>
          </a:p>
          <a:p>
            <a:pPr lvl="2">
              <a:buFont typeface="Arial" panose="020B0604020202020204" pitchFamily="34" charset="0"/>
              <a:buChar char="•"/>
            </a:pPr>
            <a:r>
              <a:rPr lang="en-US" dirty="0"/>
              <a:t>it can be converted to one of the Action delegate types.</a:t>
            </a:r>
          </a:p>
          <a:p>
            <a:pPr lvl="2">
              <a:buFont typeface="Arial" panose="020B0604020202020204" pitchFamily="34" charset="0"/>
              <a:buChar char="•"/>
            </a:pPr>
            <a:r>
              <a:rPr lang="en-US" dirty="0"/>
              <a:t>it can be converted to a </a:t>
            </a:r>
            <a:r>
              <a:rPr lang="en-US" dirty="0" err="1"/>
              <a:t>Func</a:t>
            </a:r>
            <a:r>
              <a:rPr lang="en-US" dirty="0"/>
              <a:t> delegate type. </a:t>
            </a:r>
          </a:p>
          <a:p>
            <a:pPr lvl="1">
              <a:buFont typeface="Arial" panose="020B0604020202020204" pitchFamily="34" charset="0"/>
              <a:buChar char="•"/>
            </a:pPr>
            <a:r>
              <a:rPr lang="en-US" dirty="0"/>
              <a:t>A lambda expression that has two parameters and returns no value can be converted to an Action&lt;T1,T2&gt; delegate. </a:t>
            </a:r>
          </a:p>
          <a:p>
            <a:pPr lvl="1">
              <a:buFont typeface="Arial" panose="020B0604020202020204" pitchFamily="34" charset="0"/>
              <a:buChar char="•"/>
            </a:pPr>
            <a:r>
              <a:rPr lang="en-US" dirty="0"/>
              <a:t>A lambda expression that has one parameter and returns a value can be converted to a </a:t>
            </a:r>
            <a:r>
              <a:rPr lang="en-US" dirty="0" err="1"/>
              <a:t>Func</a:t>
            </a:r>
            <a:r>
              <a:rPr lang="en-US" dirty="0"/>
              <a:t>&lt;</a:t>
            </a:r>
            <a:r>
              <a:rPr lang="en-US" dirty="0" err="1"/>
              <a:t>T,TResult</a:t>
            </a:r>
            <a:r>
              <a:rPr lang="en-US" dirty="0"/>
              <a:t>&gt; delegate. </a:t>
            </a:r>
          </a:p>
          <a:p>
            <a:endParaRPr lang="en-US" dirty="0"/>
          </a:p>
        </p:txBody>
      </p:sp>
      <p:sp>
        <p:nvSpPr>
          <p:cNvPr id="4" name="Title 1">
            <a:extLst>
              <a:ext uri="{FF2B5EF4-FFF2-40B4-BE49-F238E27FC236}">
                <a16:creationId xmlns:a16="http://schemas.microsoft.com/office/drawing/2014/main" id="{1A62A01F-85A6-4624-8E30-5939CB4D8F22}"/>
              </a:ext>
            </a:extLst>
          </p:cNvPr>
          <p:cNvSpPr>
            <a:spLocks noGrp="1"/>
          </p:cNvSpPr>
          <p:nvPr>
            <p:ph type="title"/>
          </p:nvPr>
        </p:nvSpPr>
        <p:spPr>
          <a:xfrm>
            <a:off x="1096963" y="287338"/>
            <a:ext cx="10058400" cy="1449387"/>
          </a:xfrm>
        </p:spPr>
        <p:txBody>
          <a:bodyPr>
            <a:normAutofit/>
          </a:bodyPr>
          <a:lstStyle/>
          <a:p>
            <a:r>
              <a:rPr lang="en-US" dirty="0"/>
              <a:t>Lambda Conversions</a:t>
            </a:r>
            <a:br>
              <a:rPr lang="en-US" dirty="0"/>
            </a:br>
            <a:r>
              <a:rPr lang="en-US" sz="1200" dirty="0">
                <a:hlinkClick r:id="rId2"/>
              </a:rPr>
              <a:t>https://docs.microsoft.com/en-us/dotnet/csharp/programming-guide/statements-expressions-operators/lambda-expressions</a:t>
            </a:r>
            <a:endParaRPr lang="en-US" sz="1200" dirty="0"/>
          </a:p>
        </p:txBody>
      </p:sp>
    </p:spTree>
    <p:extLst>
      <p:ext uri="{BB962C8B-B14F-4D97-AF65-F5344CB8AC3E}">
        <p14:creationId xmlns:p14="http://schemas.microsoft.com/office/powerpoint/2010/main" val="372676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1CC8D1E-5364-412F-9150-DFC267F4A541}"/>
              </a:ext>
            </a:extLst>
          </p:cNvPr>
          <p:cNvPicPr>
            <a:picLocks noGrp="1" noChangeAspect="1"/>
          </p:cNvPicPr>
          <p:nvPr>
            <p:ph idx="1"/>
          </p:nvPr>
        </p:nvPicPr>
        <p:blipFill>
          <a:blip r:embed="rId2"/>
          <a:stretch>
            <a:fillRect/>
          </a:stretch>
        </p:blipFill>
        <p:spPr>
          <a:xfrm>
            <a:off x="1096963" y="3587539"/>
            <a:ext cx="4795237" cy="1444622"/>
          </a:xfrm>
          <a:prstGeom prst="rect">
            <a:avLst/>
          </a:prstGeom>
        </p:spPr>
      </p:pic>
      <p:sp>
        <p:nvSpPr>
          <p:cNvPr id="5" name="Title 1">
            <a:extLst>
              <a:ext uri="{FF2B5EF4-FFF2-40B4-BE49-F238E27FC236}">
                <a16:creationId xmlns:a16="http://schemas.microsoft.com/office/drawing/2014/main" id="{F5164D7C-0360-4A25-8D8F-07A8B15130AE}"/>
              </a:ext>
            </a:extLst>
          </p:cNvPr>
          <p:cNvSpPr>
            <a:spLocks noGrp="1"/>
          </p:cNvSpPr>
          <p:nvPr>
            <p:ph type="title"/>
          </p:nvPr>
        </p:nvSpPr>
        <p:spPr>
          <a:xfrm>
            <a:off x="1096963" y="287338"/>
            <a:ext cx="10058400" cy="1449387"/>
          </a:xfrm>
        </p:spPr>
        <p:txBody>
          <a:bodyPr>
            <a:normAutofit/>
          </a:bodyPr>
          <a:lstStyle/>
          <a:p>
            <a:r>
              <a:rPr lang="en-US" dirty="0"/>
              <a:t>Lambda Conversions - Examples</a:t>
            </a:r>
            <a:br>
              <a:rPr lang="en-US" dirty="0"/>
            </a:br>
            <a:r>
              <a:rPr lang="en-US" sz="1200" dirty="0">
                <a:hlinkClick r:id="rId3"/>
              </a:rPr>
              <a:t>https://docs.microsoft.com/en-us/dotnet/csharp/programming-guide/statements-expressions-operators/lambda-expressions</a:t>
            </a:r>
            <a:endParaRPr lang="en-US" sz="1200" dirty="0"/>
          </a:p>
        </p:txBody>
      </p:sp>
      <p:pic>
        <p:nvPicPr>
          <p:cNvPr id="8" name="Picture 7">
            <a:extLst>
              <a:ext uri="{FF2B5EF4-FFF2-40B4-BE49-F238E27FC236}">
                <a16:creationId xmlns:a16="http://schemas.microsoft.com/office/drawing/2014/main" id="{A0E22376-0A5C-4F11-9CC7-10717BE4FB5A}"/>
              </a:ext>
            </a:extLst>
          </p:cNvPr>
          <p:cNvPicPr>
            <a:picLocks noChangeAspect="1"/>
          </p:cNvPicPr>
          <p:nvPr/>
        </p:nvPicPr>
        <p:blipFill>
          <a:blip r:embed="rId4"/>
          <a:stretch>
            <a:fillRect/>
          </a:stretch>
        </p:blipFill>
        <p:spPr>
          <a:xfrm>
            <a:off x="6002106" y="3587539"/>
            <a:ext cx="5807904" cy="1445690"/>
          </a:xfrm>
          <a:prstGeom prst="rect">
            <a:avLst/>
          </a:prstGeom>
        </p:spPr>
      </p:pic>
      <p:sp>
        <p:nvSpPr>
          <p:cNvPr id="9" name="Rectangle 8">
            <a:extLst>
              <a:ext uri="{FF2B5EF4-FFF2-40B4-BE49-F238E27FC236}">
                <a16:creationId xmlns:a16="http://schemas.microsoft.com/office/drawing/2014/main" id="{1945B5F4-8A9F-485E-AB82-7278F0D9CA34}"/>
              </a:ext>
            </a:extLst>
          </p:cNvPr>
          <p:cNvSpPr/>
          <p:nvPr/>
        </p:nvSpPr>
        <p:spPr>
          <a:xfrm>
            <a:off x="1096963" y="2387210"/>
            <a:ext cx="4795237" cy="1200329"/>
          </a:xfrm>
          <a:prstGeom prst="rect">
            <a:avLst/>
          </a:prstGeom>
        </p:spPr>
        <p:txBody>
          <a:bodyPr wrap="square">
            <a:spAutoFit/>
          </a:bodyPr>
          <a:lstStyle/>
          <a:p>
            <a:r>
              <a:rPr lang="en-US" dirty="0"/>
              <a:t>The lambda expression x =&gt; x * x, which specifies a parameter that’s named x and returns the value of x squared, is assigned to a variable of a delegate type.</a:t>
            </a:r>
          </a:p>
        </p:txBody>
      </p:sp>
      <p:sp>
        <p:nvSpPr>
          <p:cNvPr id="10" name="Rectangle 9">
            <a:extLst>
              <a:ext uri="{FF2B5EF4-FFF2-40B4-BE49-F238E27FC236}">
                <a16:creationId xmlns:a16="http://schemas.microsoft.com/office/drawing/2014/main" id="{2881F853-C75D-4166-8105-2CF11899B560}"/>
              </a:ext>
            </a:extLst>
          </p:cNvPr>
          <p:cNvSpPr/>
          <p:nvPr/>
        </p:nvSpPr>
        <p:spPr>
          <a:xfrm>
            <a:off x="6002105" y="2756542"/>
            <a:ext cx="5807905" cy="830997"/>
          </a:xfrm>
          <a:prstGeom prst="rect">
            <a:avLst/>
          </a:prstGeom>
        </p:spPr>
        <p:txBody>
          <a:bodyPr wrap="square">
            <a:spAutoFit/>
          </a:bodyPr>
          <a:lstStyle/>
          <a:p>
            <a:r>
              <a:rPr lang="en-US" sz="2400" dirty="0"/>
              <a:t>You can use lambda expressions when you write </a:t>
            </a:r>
            <a:r>
              <a:rPr lang="en-US" sz="2400" b="1" i="1" dirty="0"/>
              <a:t>LINQ.</a:t>
            </a:r>
            <a:endParaRPr lang="en-US" sz="2400" dirty="0"/>
          </a:p>
        </p:txBody>
      </p:sp>
    </p:spTree>
    <p:extLst>
      <p:ext uri="{BB962C8B-B14F-4D97-AF65-F5344CB8AC3E}">
        <p14:creationId xmlns:p14="http://schemas.microsoft.com/office/powerpoint/2010/main" val="43316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1BD5-1779-4CCF-A6A4-E7C578203F2F}"/>
              </a:ext>
            </a:extLst>
          </p:cNvPr>
          <p:cNvSpPr>
            <a:spLocks noGrp="1"/>
          </p:cNvSpPr>
          <p:nvPr>
            <p:ph type="title"/>
          </p:nvPr>
        </p:nvSpPr>
        <p:spPr/>
        <p:txBody>
          <a:bodyPr>
            <a:normAutofit/>
          </a:bodyPr>
          <a:lstStyle/>
          <a:p>
            <a:r>
              <a:rPr lang="en-US" dirty="0"/>
              <a:t>Lambda Expression Form</a:t>
            </a:r>
            <a:br>
              <a:rPr lang="en-US" dirty="0"/>
            </a:br>
            <a:r>
              <a:rPr lang="en-US" sz="1100" dirty="0">
                <a:hlinkClick r:id="rId2"/>
              </a:rPr>
              <a:t>https://docs.microsoft.com/en-us/dotnet/csharp/programming-guide/statements-expressions-operators/lambda-expressions#expression-lambdas</a:t>
            </a:r>
            <a:endParaRPr lang="en-US" dirty="0"/>
          </a:p>
        </p:txBody>
      </p:sp>
      <p:sp>
        <p:nvSpPr>
          <p:cNvPr id="3" name="Content Placeholder 2">
            <a:extLst>
              <a:ext uri="{FF2B5EF4-FFF2-40B4-BE49-F238E27FC236}">
                <a16:creationId xmlns:a16="http://schemas.microsoft.com/office/drawing/2014/main" id="{D72830DC-2FDF-4C73-8CF0-0EF272267824}"/>
              </a:ext>
            </a:extLst>
          </p:cNvPr>
          <p:cNvSpPr>
            <a:spLocks noGrp="1"/>
          </p:cNvSpPr>
          <p:nvPr>
            <p:ph idx="1"/>
          </p:nvPr>
        </p:nvSpPr>
        <p:spPr/>
        <p:txBody>
          <a:bodyPr/>
          <a:lstStyle/>
          <a:p>
            <a:r>
              <a:rPr lang="en-US" dirty="0"/>
              <a:t>Expression lambdas are used extensively in the construction of expression trees. An expression lambda returns the result of the expression.</a:t>
            </a:r>
          </a:p>
          <a:p>
            <a:pPr lvl="1">
              <a:buFont typeface="Arial" panose="020B0604020202020204" pitchFamily="34" charset="0"/>
              <a:buChar char="•"/>
            </a:pPr>
            <a:r>
              <a:rPr lang="en-US" dirty="0"/>
              <a:t>Zero input parameters have empty ( ).</a:t>
            </a:r>
          </a:p>
          <a:p>
            <a:pPr lvl="1">
              <a:buFont typeface="Arial" panose="020B0604020202020204" pitchFamily="34" charset="0"/>
              <a:buChar char="•"/>
            </a:pPr>
            <a:endParaRPr lang="en-US" dirty="0"/>
          </a:p>
          <a:p>
            <a:pPr lvl="1">
              <a:buFont typeface="Arial" panose="020B0604020202020204" pitchFamily="34" charset="0"/>
              <a:buChar char="•"/>
            </a:pPr>
            <a:r>
              <a:rPr lang="en-US" dirty="0"/>
              <a:t>&gt;2 input parameters are separated by commas enclosed in ( ).</a:t>
            </a:r>
          </a:p>
          <a:p>
            <a:pPr lvl="1">
              <a:buFont typeface="Arial" panose="020B0604020202020204" pitchFamily="34" charset="0"/>
              <a:buChar char="•"/>
            </a:pPr>
            <a:endParaRPr lang="en-US" dirty="0"/>
          </a:p>
          <a:p>
            <a:pPr lvl="1">
              <a:buFont typeface="Arial" panose="020B0604020202020204" pitchFamily="34" charset="0"/>
              <a:buChar char="•"/>
            </a:pPr>
            <a:r>
              <a:rPr lang="en-US" dirty="0"/>
              <a:t>You can optionally specify the types explicitly.</a:t>
            </a:r>
          </a:p>
          <a:p>
            <a:pPr lvl="1">
              <a:buFont typeface="Arial" panose="020B0604020202020204" pitchFamily="34" charset="0"/>
              <a:buChar char="•"/>
            </a:pPr>
            <a:endParaRPr lang="en-US" dirty="0"/>
          </a:p>
          <a:p>
            <a:pPr lvl="1">
              <a:buFont typeface="Arial" panose="020B0604020202020204" pitchFamily="34" charset="0"/>
              <a:buChar char="•"/>
            </a:pPr>
            <a:r>
              <a:rPr lang="en-US" dirty="0"/>
              <a:t>Input parameter types must be all explicit or all implicit.</a:t>
            </a:r>
          </a:p>
          <a:p>
            <a:pPr lvl="1">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C9ACF8E-524E-4122-8BB2-6863CB9734A0}"/>
              </a:ext>
            </a:extLst>
          </p:cNvPr>
          <p:cNvPicPr>
            <a:picLocks noChangeAspect="1"/>
          </p:cNvPicPr>
          <p:nvPr/>
        </p:nvPicPr>
        <p:blipFill>
          <a:blip r:embed="rId3"/>
          <a:stretch>
            <a:fillRect/>
          </a:stretch>
        </p:blipFill>
        <p:spPr>
          <a:xfrm>
            <a:off x="2679658" y="3155932"/>
            <a:ext cx="3752902" cy="304431"/>
          </a:xfrm>
          <a:prstGeom prst="rect">
            <a:avLst/>
          </a:prstGeom>
        </p:spPr>
      </p:pic>
      <p:pic>
        <p:nvPicPr>
          <p:cNvPr id="5" name="Picture 4">
            <a:extLst>
              <a:ext uri="{FF2B5EF4-FFF2-40B4-BE49-F238E27FC236}">
                <a16:creationId xmlns:a16="http://schemas.microsoft.com/office/drawing/2014/main" id="{6285B2C0-FE32-462D-9610-243AB7CC8099}"/>
              </a:ext>
            </a:extLst>
          </p:cNvPr>
          <p:cNvPicPr>
            <a:picLocks noChangeAspect="1"/>
          </p:cNvPicPr>
          <p:nvPr/>
        </p:nvPicPr>
        <p:blipFill>
          <a:blip r:embed="rId4"/>
          <a:stretch>
            <a:fillRect/>
          </a:stretch>
        </p:blipFill>
        <p:spPr>
          <a:xfrm>
            <a:off x="2679658" y="3841633"/>
            <a:ext cx="4522446" cy="318482"/>
          </a:xfrm>
          <a:prstGeom prst="rect">
            <a:avLst/>
          </a:prstGeom>
        </p:spPr>
      </p:pic>
      <p:pic>
        <p:nvPicPr>
          <p:cNvPr id="6" name="Picture 5">
            <a:extLst>
              <a:ext uri="{FF2B5EF4-FFF2-40B4-BE49-F238E27FC236}">
                <a16:creationId xmlns:a16="http://schemas.microsoft.com/office/drawing/2014/main" id="{8BB5A490-43F0-4F50-88AD-904BFA2896E4}"/>
              </a:ext>
            </a:extLst>
          </p:cNvPr>
          <p:cNvPicPr>
            <a:picLocks noChangeAspect="1"/>
          </p:cNvPicPr>
          <p:nvPr/>
        </p:nvPicPr>
        <p:blipFill>
          <a:blip r:embed="rId5"/>
          <a:stretch>
            <a:fillRect/>
          </a:stretch>
        </p:blipFill>
        <p:spPr>
          <a:xfrm>
            <a:off x="2679657" y="4482090"/>
            <a:ext cx="7385457" cy="354261"/>
          </a:xfrm>
          <a:prstGeom prst="rect">
            <a:avLst/>
          </a:prstGeom>
        </p:spPr>
      </p:pic>
    </p:spTree>
    <p:extLst>
      <p:ext uri="{BB962C8B-B14F-4D97-AF65-F5344CB8AC3E}">
        <p14:creationId xmlns:p14="http://schemas.microsoft.com/office/powerpoint/2010/main" val="27142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9BBFE-914F-463F-9DA7-4FE33AE290A2}"/>
              </a:ext>
            </a:extLst>
          </p:cNvPr>
          <p:cNvSpPr>
            <a:spLocks noGrp="1"/>
          </p:cNvSpPr>
          <p:nvPr>
            <p:ph idx="1"/>
          </p:nvPr>
        </p:nvSpPr>
        <p:spPr>
          <a:xfrm>
            <a:off x="1097280" y="2108201"/>
            <a:ext cx="10058400" cy="1320799"/>
          </a:xfrm>
        </p:spPr>
        <p:txBody>
          <a:bodyPr>
            <a:normAutofit fontScale="55000" lnSpcReduction="20000"/>
          </a:bodyPr>
          <a:lstStyle/>
          <a:p>
            <a:pPr algn="ctr"/>
            <a:r>
              <a:rPr lang="en-US" sz="3600" dirty="0"/>
              <a:t>The body of a statement lambda can consist of any number of statements</a:t>
            </a:r>
          </a:p>
          <a:p>
            <a:pPr algn="ctr"/>
            <a:r>
              <a:rPr lang="en-US" sz="3600" dirty="0"/>
              <a:t>Statement lambdas cannot be used to create expression trees.</a:t>
            </a:r>
          </a:p>
          <a:p>
            <a:br>
              <a:rPr lang="en-US" dirty="0"/>
            </a:br>
            <a:endParaRPr lang="en-US" dirty="0"/>
          </a:p>
        </p:txBody>
      </p:sp>
      <p:sp>
        <p:nvSpPr>
          <p:cNvPr id="4" name="Title 1">
            <a:extLst>
              <a:ext uri="{FF2B5EF4-FFF2-40B4-BE49-F238E27FC236}">
                <a16:creationId xmlns:a16="http://schemas.microsoft.com/office/drawing/2014/main" id="{E9F735A3-69E0-49FE-BDB3-11B270959719}"/>
              </a:ext>
            </a:extLst>
          </p:cNvPr>
          <p:cNvSpPr>
            <a:spLocks noGrp="1"/>
          </p:cNvSpPr>
          <p:nvPr>
            <p:ph type="title"/>
          </p:nvPr>
        </p:nvSpPr>
        <p:spPr>
          <a:xfrm>
            <a:off x="1096963" y="287338"/>
            <a:ext cx="10058400" cy="1449387"/>
          </a:xfrm>
        </p:spPr>
        <p:txBody>
          <a:bodyPr>
            <a:normAutofit/>
          </a:bodyPr>
          <a:lstStyle/>
          <a:p>
            <a:r>
              <a:rPr lang="en-US" dirty="0"/>
              <a:t>Lambda Statement Form</a:t>
            </a:r>
            <a:br>
              <a:rPr lang="en-US" dirty="0"/>
            </a:br>
            <a:r>
              <a:rPr lang="en-US" sz="1100" dirty="0">
                <a:hlinkClick r:id="rId2"/>
              </a:rPr>
              <a:t>https://docs.microsoft.com/en-us/dotnet/csharp/programming-guide/statements-expressions-operators/lambda-expressions#statement-lambdas</a:t>
            </a:r>
            <a:endParaRPr lang="en-US" dirty="0"/>
          </a:p>
        </p:txBody>
      </p:sp>
      <p:pic>
        <p:nvPicPr>
          <p:cNvPr id="5" name="Picture 4">
            <a:extLst>
              <a:ext uri="{FF2B5EF4-FFF2-40B4-BE49-F238E27FC236}">
                <a16:creationId xmlns:a16="http://schemas.microsoft.com/office/drawing/2014/main" id="{D6735122-BA0B-4528-826D-17EA3C8609EC}"/>
              </a:ext>
            </a:extLst>
          </p:cNvPr>
          <p:cNvPicPr>
            <a:picLocks noChangeAspect="1"/>
          </p:cNvPicPr>
          <p:nvPr/>
        </p:nvPicPr>
        <p:blipFill>
          <a:blip r:embed="rId3"/>
          <a:stretch>
            <a:fillRect/>
          </a:stretch>
        </p:blipFill>
        <p:spPr>
          <a:xfrm>
            <a:off x="3192139" y="3175205"/>
            <a:ext cx="5807722" cy="2965470"/>
          </a:xfrm>
          <a:prstGeom prst="rect">
            <a:avLst/>
          </a:prstGeom>
        </p:spPr>
      </p:pic>
    </p:spTree>
    <p:extLst>
      <p:ext uri="{BB962C8B-B14F-4D97-AF65-F5344CB8AC3E}">
        <p14:creationId xmlns:p14="http://schemas.microsoft.com/office/powerpoint/2010/main" val="341204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5BB82-1751-410F-A77A-C9781107914A}"/>
              </a:ext>
            </a:extLst>
          </p:cNvPr>
          <p:cNvSpPr>
            <a:spLocks noGrp="1"/>
          </p:cNvSpPr>
          <p:nvPr>
            <p:ph idx="1"/>
          </p:nvPr>
        </p:nvSpPr>
        <p:spPr>
          <a:xfrm>
            <a:off x="1097280" y="2108202"/>
            <a:ext cx="10058400" cy="1731412"/>
          </a:xfrm>
        </p:spPr>
        <p:txBody>
          <a:bodyPr/>
          <a:lstStyle/>
          <a:p>
            <a:r>
              <a:rPr lang="en-US" dirty="0"/>
              <a:t>You can easily create lambda expressions and statements that incorporate asynchronous processing by using the async and await keywords.</a:t>
            </a:r>
          </a:p>
        </p:txBody>
      </p:sp>
      <p:sp>
        <p:nvSpPr>
          <p:cNvPr id="4" name="Title 1">
            <a:extLst>
              <a:ext uri="{FF2B5EF4-FFF2-40B4-BE49-F238E27FC236}">
                <a16:creationId xmlns:a16="http://schemas.microsoft.com/office/drawing/2014/main" id="{06EFEDE6-F108-4C7D-9876-3156C7B0399E}"/>
              </a:ext>
            </a:extLst>
          </p:cNvPr>
          <p:cNvSpPr>
            <a:spLocks noGrp="1"/>
          </p:cNvSpPr>
          <p:nvPr>
            <p:ph type="title"/>
          </p:nvPr>
        </p:nvSpPr>
        <p:spPr>
          <a:xfrm>
            <a:off x="1096963" y="287338"/>
            <a:ext cx="10058400" cy="1449387"/>
          </a:xfrm>
        </p:spPr>
        <p:txBody>
          <a:bodyPr>
            <a:normAutofit/>
          </a:bodyPr>
          <a:lstStyle/>
          <a:p>
            <a:r>
              <a:rPr lang="en-US" dirty="0"/>
              <a:t>Lambda Async Form</a:t>
            </a:r>
            <a:br>
              <a:rPr lang="en-US" dirty="0"/>
            </a:br>
            <a:r>
              <a:rPr lang="en-US" sz="1100" dirty="0">
                <a:hlinkClick r:id="rId2"/>
              </a:rPr>
              <a:t>https://docs.microsoft.com/en-us/dotnet/csharp/programming-guide/statements-expressions-operators/lambda-expressions#async-lambdas</a:t>
            </a:r>
            <a:endParaRPr lang="en-US" dirty="0"/>
          </a:p>
        </p:txBody>
      </p:sp>
      <p:pic>
        <p:nvPicPr>
          <p:cNvPr id="5" name="Picture 4">
            <a:extLst>
              <a:ext uri="{FF2B5EF4-FFF2-40B4-BE49-F238E27FC236}">
                <a16:creationId xmlns:a16="http://schemas.microsoft.com/office/drawing/2014/main" id="{7C43EEAA-0590-4884-A936-89716DE842D7}"/>
              </a:ext>
            </a:extLst>
          </p:cNvPr>
          <p:cNvPicPr>
            <a:picLocks noChangeAspect="1"/>
          </p:cNvPicPr>
          <p:nvPr/>
        </p:nvPicPr>
        <p:blipFill>
          <a:blip r:embed="rId3"/>
          <a:stretch>
            <a:fillRect/>
          </a:stretch>
        </p:blipFill>
        <p:spPr>
          <a:xfrm>
            <a:off x="520584" y="2910544"/>
            <a:ext cx="5277307" cy="3273074"/>
          </a:xfrm>
          <a:prstGeom prst="rect">
            <a:avLst/>
          </a:prstGeom>
        </p:spPr>
      </p:pic>
      <p:pic>
        <p:nvPicPr>
          <p:cNvPr id="6" name="Picture 5">
            <a:extLst>
              <a:ext uri="{FF2B5EF4-FFF2-40B4-BE49-F238E27FC236}">
                <a16:creationId xmlns:a16="http://schemas.microsoft.com/office/drawing/2014/main" id="{BAD743DF-3DD3-414C-8B77-5E6EB4285EA5}"/>
              </a:ext>
            </a:extLst>
          </p:cNvPr>
          <p:cNvPicPr>
            <a:picLocks noChangeAspect="1"/>
          </p:cNvPicPr>
          <p:nvPr/>
        </p:nvPicPr>
        <p:blipFill>
          <a:blip r:embed="rId4"/>
          <a:stretch>
            <a:fillRect/>
          </a:stretch>
        </p:blipFill>
        <p:spPr>
          <a:xfrm>
            <a:off x="5833090" y="2910544"/>
            <a:ext cx="5848066" cy="3276251"/>
          </a:xfrm>
          <a:prstGeom prst="rect">
            <a:avLst/>
          </a:prstGeom>
        </p:spPr>
      </p:pic>
    </p:spTree>
    <p:extLst>
      <p:ext uri="{BB962C8B-B14F-4D97-AF65-F5344CB8AC3E}">
        <p14:creationId xmlns:p14="http://schemas.microsoft.com/office/powerpoint/2010/main" val="111277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66F5-EE25-41FD-8DA1-1AFF2A9CD76B}"/>
              </a:ext>
            </a:extLst>
          </p:cNvPr>
          <p:cNvSpPr>
            <a:spLocks noGrp="1"/>
          </p:cNvSpPr>
          <p:nvPr>
            <p:ph type="title"/>
          </p:nvPr>
        </p:nvSpPr>
        <p:spPr/>
        <p:txBody>
          <a:bodyPr>
            <a:normAutofit/>
          </a:bodyPr>
          <a:lstStyle/>
          <a:p>
            <a:r>
              <a:rPr lang="en-US" dirty="0"/>
              <a:t>Predicate&lt;T&gt; Delegate</a:t>
            </a:r>
            <a:br>
              <a:rPr lang="en-US" dirty="0"/>
            </a:br>
            <a:r>
              <a:rPr lang="en-US" sz="1400" dirty="0">
                <a:hlinkClick r:id="rId2"/>
              </a:rPr>
              <a:t>https://docs.microsoft.com/en-us/dotnet/api/system.predicate-1?view=netframework-4.8</a:t>
            </a:r>
            <a:endParaRPr lang="en-US" sz="1400" dirty="0"/>
          </a:p>
        </p:txBody>
      </p:sp>
      <p:sp>
        <p:nvSpPr>
          <p:cNvPr id="3" name="Content Placeholder 2">
            <a:extLst>
              <a:ext uri="{FF2B5EF4-FFF2-40B4-BE49-F238E27FC236}">
                <a16:creationId xmlns:a16="http://schemas.microsoft.com/office/drawing/2014/main" id="{7309A277-404E-4198-B578-A05310C97401}"/>
              </a:ext>
            </a:extLst>
          </p:cNvPr>
          <p:cNvSpPr>
            <a:spLocks noGrp="1"/>
          </p:cNvSpPr>
          <p:nvPr>
            <p:ph idx="1"/>
          </p:nvPr>
        </p:nvSpPr>
        <p:spPr/>
        <p:txBody>
          <a:bodyPr/>
          <a:lstStyle/>
          <a:p>
            <a:r>
              <a:rPr lang="en-US" dirty="0"/>
              <a:t>Represents the method that defines a set of criteria and determines whether the specified object meets those criteria. This type parameter is contravariant (type specified or less derived). </a:t>
            </a:r>
          </a:p>
          <a:p>
            <a:r>
              <a:rPr lang="en-US" dirty="0"/>
              <a:t>Returns </a:t>
            </a:r>
            <a:r>
              <a:rPr lang="en-US" b="1" i="1" dirty="0"/>
              <a:t>true </a:t>
            </a:r>
            <a:r>
              <a:rPr lang="en-US" dirty="0"/>
              <a:t>if obj meets the criteria defined within the method represented by this delegate; otherwise, </a:t>
            </a:r>
            <a:r>
              <a:rPr lang="en-US" b="1" i="1" dirty="0"/>
              <a:t>false</a:t>
            </a:r>
            <a:r>
              <a:rPr lang="en-US" dirty="0"/>
              <a:t>. It’s customary to use a lambda expression rather than to explicitly define a delegate of type </a:t>
            </a:r>
            <a:r>
              <a:rPr lang="en-US" u="sng" dirty="0">
                <a:hlinkClick r:id="rId2"/>
              </a:rPr>
              <a:t>Predicate&lt;T&gt;</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44712530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805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Lambda Expressions</vt:lpstr>
      <vt:lpstr>Lambda expressions are anonymous functions that contain expressions or a sequence of operators. All lambda expressions use the lambda operator =&gt;, that can be read as “goes to” or “becomes”.  The left side of the lambda operator specifies the input parameters and the right side holds an expression or a code block that works with the input parameters. </vt:lpstr>
      <vt:lpstr>Lambda Expression https://docs.microsoft.com/en-us/dotnet/csharp/programming-guide/statements-expressions-operators/lambda-expressions</vt:lpstr>
      <vt:lpstr>Lambda Conversions https://docs.microsoft.com/en-us/dotnet/csharp/programming-guide/statements-expressions-operators/lambda-expressions</vt:lpstr>
      <vt:lpstr>Lambda Conversions - Examples https://docs.microsoft.com/en-us/dotnet/csharp/programming-guide/statements-expressions-operators/lambda-expressions</vt:lpstr>
      <vt:lpstr>Lambda Expression Form https://docs.microsoft.com/en-us/dotnet/csharp/programming-guide/statements-expressions-operators/lambda-expressions#expression-lambdas</vt:lpstr>
      <vt:lpstr>Lambda Statement Form https://docs.microsoft.com/en-us/dotnet/csharp/programming-guide/statements-expressions-operators/lambda-expressions#statement-lambdas</vt:lpstr>
      <vt:lpstr>Lambda Async Form https://docs.microsoft.com/en-us/dotnet/csharp/programming-guide/statements-expressions-operators/lambda-expressions#async-lambdas</vt:lpstr>
      <vt:lpstr>Predicate&lt;T&gt; Delegate https://docs.microsoft.com/en-us/dotnet/api/system.predicate-1?view=netframework-4.8</vt:lpstr>
      <vt:lpstr>Predicate&lt;T&gt; Delegate https://docs.microsoft.com/en-us/dotnet/api/system.predicate-1?view=netframework-4.8</vt:lpstr>
      <vt:lpstr>Predicate&lt;T&gt; Delegate https://docs.microsoft.com/en-us/dotnet/api/system.predicate-1?view=netframework-4.8#remarks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2020-03-05T17:40:28Z</dcterms:created>
  <dcterms:modified xsi:type="dcterms:W3CDTF">2020-03-06T21:46:07Z</dcterms:modified>
</cp:coreProperties>
</file>