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7" r:id="rId4"/>
    <p:sldId id="259" r:id="rId5"/>
    <p:sldId id="260" r:id="rId6"/>
    <p:sldId id="268"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8B436A-BE5E-4CE4-9292-2D3B4E364263}" v="104" dt="2020-03-12T03:11:56.2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7" d="100"/>
          <a:sy n="107" d="100"/>
        </p:scale>
        <p:origin x="13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3/11/2020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3/11/2020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SOLID"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c-sharpcorner.com/UploadFile/damubetha/solid-principles-in-C-Sharp/" TargetMode="External"/><Relationship Id="rId2" Type="http://schemas.openxmlformats.org/officeDocument/2006/relationships/hyperlink" Target="https://medium.com/better-programming/solid-principles-simple-and-easy-explanation-f57d86c47a7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lass_(computer_programming)" TargetMode="External"/><Relationship Id="rId2" Type="http://schemas.openxmlformats.org/officeDocument/2006/relationships/hyperlink" Target="https://www.c-sharpcorner.com/UploadFile/damubetha/solid-principles-in-C-Sharp/"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c-sharpcorner.com/UploadFile/damubetha/solid-principles-in-C-Shar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sharpcorner.com/UploadFile/damubetha/solid-principles-in-C-Sharp/"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www.c-sharpcorner.com/UploadFile/damubetha/solid-principles-in-C-Sharp/" TargetMode="External"/><Relationship Id="rId2" Type="http://schemas.openxmlformats.org/officeDocument/2006/relationships/hyperlink" Target="https://medium.com/better-programming/solid-principles-simple-and-easy-explanation-f57d86c47a7f"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c-sharpcorner.com/UploadFile/damubetha/solid-principles-in-C-Sharp/"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c-sharpcorner.com/UploadFile/damubetha/solid-principles-in-C-Sharp/"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S.O.L.I.D.</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err="1">
                <a:solidFill>
                  <a:schemeClr val="tx1">
                    <a:lumMod val="85000"/>
                    <a:lumOff val="15000"/>
                  </a:schemeClr>
                </a:solidFill>
              </a:rPr>
              <a:t>.net</a:t>
            </a:r>
            <a:r>
              <a:rPr lang="en-US" sz="2400" dirty="0">
                <a:solidFill>
                  <a:schemeClr val="tx1">
                    <a:lumMod val="85000"/>
                    <a:lumOff val="15000"/>
                  </a:schemeClr>
                </a:solidFill>
              </a:rPr>
              <a:t> / Microsoft dynamics 365</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lvl="0"/>
            <a:r>
              <a:rPr lang="en-US" sz="4400" dirty="0"/>
              <a:t>In object-oriented computer programming, </a:t>
            </a:r>
            <a:r>
              <a:rPr lang="en-US" sz="4400" b="1" dirty="0"/>
              <a:t>S.O.L.I.D.</a:t>
            </a:r>
            <a:r>
              <a:rPr lang="en-US" sz="4400" dirty="0"/>
              <a:t> is a mnemonic acronym for five design principles intended to make software designs more understandable, flexible and maintainable. </a:t>
            </a:r>
            <a:endParaRPr lang="en-US" sz="24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hlinkClick r:id="rId2"/>
              </a:rPr>
              <a:t>https://en.wikipedia.org/wiki/SOLID</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7FBEC-75B7-46C2-9BA0-1718D9CDE507}"/>
              </a:ext>
            </a:extLst>
          </p:cNvPr>
          <p:cNvSpPr>
            <a:spLocks noGrp="1"/>
          </p:cNvSpPr>
          <p:nvPr>
            <p:ph type="title"/>
          </p:nvPr>
        </p:nvSpPr>
        <p:spPr/>
        <p:txBody>
          <a:bodyPr>
            <a:normAutofit/>
          </a:bodyPr>
          <a:lstStyle/>
          <a:p>
            <a:r>
              <a:rPr lang="en-US" dirty="0"/>
              <a:t>Solid – Overview</a:t>
            </a:r>
            <a:br>
              <a:rPr lang="en-US" dirty="0"/>
            </a:br>
            <a:r>
              <a:rPr lang="en-US" sz="1400" dirty="0">
                <a:hlinkClick r:id="rId2"/>
              </a:rPr>
              <a:t>https://medium.com/better-programming/solid-principles-simple-and-easy-explanation-f57d86c47a7f</a:t>
            </a:r>
            <a:br>
              <a:rPr lang="en-US" sz="1400" dirty="0"/>
            </a:br>
            <a:r>
              <a:rPr lang="en-US" sz="1400" dirty="0">
                <a:hlinkClick r:id="rId3"/>
              </a:rPr>
              <a:t>https://www.c-sharpcorner.com/UploadFile/damubetha/solid-principles-in-C-Sharp/</a:t>
            </a:r>
            <a:endParaRPr lang="en-US" dirty="0"/>
          </a:p>
        </p:txBody>
      </p:sp>
      <p:sp>
        <p:nvSpPr>
          <p:cNvPr id="3" name="Content Placeholder 2">
            <a:extLst>
              <a:ext uri="{FF2B5EF4-FFF2-40B4-BE49-F238E27FC236}">
                <a16:creationId xmlns:a16="http://schemas.microsoft.com/office/drawing/2014/main" id="{9549778B-EB3D-4A88-9E0B-9CBD49CA9393}"/>
              </a:ext>
            </a:extLst>
          </p:cNvPr>
          <p:cNvSpPr>
            <a:spLocks noGrp="1"/>
          </p:cNvSpPr>
          <p:nvPr>
            <p:ph idx="1"/>
          </p:nvPr>
        </p:nvSpPr>
        <p:spPr/>
        <p:txBody>
          <a:bodyPr>
            <a:normAutofit/>
          </a:bodyPr>
          <a:lstStyle/>
          <a:p>
            <a:r>
              <a:rPr lang="en-US" sz="2400" dirty="0"/>
              <a:t>SOLID Principles is a coding standard that all developers should have a clear concept for developing software properly to avoid a bad design. </a:t>
            </a:r>
          </a:p>
          <a:p>
            <a:r>
              <a:rPr lang="en-US" sz="2400" dirty="0"/>
              <a:t>When applied properly it makes your code more extendable, logical, and easier to read.</a:t>
            </a:r>
          </a:p>
          <a:p>
            <a:r>
              <a:rPr lang="en-US" sz="2400" dirty="0"/>
              <a:t>When the developer builds software following a bad design, the code can become inflexible and more brittle. Small changes in the software can result in bugs. </a:t>
            </a:r>
          </a:p>
        </p:txBody>
      </p:sp>
    </p:spTree>
    <p:extLst>
      <p:ext uri="{BB962C8B-B14F-4D97-AF65-F5344CB8AC3E}">
        <p14:creationId xmlns:p14="http://schemas.microsoft.com/office/powerpoint/2010/main" val="834351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3610-6061-4151-8AAD-78F0BDCCA748}"/>
              </a:ext>
            </a:extLst>
          </p:cNvPr>
          <p:cNvSpPr>
            <a:spLocks noGrp="1"/>
          </p:cNvSpPr>
          <p:nvPr>
            <p:ph type="title"/>
          </p:nvPr>
        </p:nvSpPr>
        <p:spPr>
          <a:xfrm>
            <a:off x="358590" y="158769"/>
            <a:ext cx="5349862" cy="1450757"/>
          </a:xfrm>
        </p:spPr>
        <p:txBody>
          <a:bodyPr>
            <a:normAutofit fontScale="90000"/>
          </a:bodyPr>
          <a:lstStyle/>
          <a:p>
            <a:r>
              <a:rPr lang="en-US" sz="3100" dirty="0"/>
              <a:t>Single Responsibility Principle</a:t>
            </a:r>
            <a:br>
              <a:rPr lang="en-US" dirty="0"/>
            </a:br>
            <a:r>
              <a:rPr lang="en-US" sz="1600" dirty="0">
                <a:hlinkClick r:id="rId2"/>
              </a:rPr>
              <a:t>https://www.c-sharpcorner.com/UploadFile/damubetha/solid-principles-in-C-Sharp/</a:t>
            </a:r>
            <a:endParaRPr lang="en-US" dirty="0"/>
          </a:p>
        </p:txBody>
      </p:sp>
      <p:sp>
        <p:nvSpPr>
          <p:cNvPr id="4" name="Rectangle 2">
            <a:extLst>
              <a:ext uri="{FF2B5EF4-FFF2-40B4-BE49-F238E27FC236}">
                <a16:creationId xmlns:a16="http://schemas.microsoft.com/office/drawing/2014/main" id="{8965F4E1-BA9B-4957-ACF6-F7F1D26A7C5B}"/>
              </a:ext>
            </a:extLst>
          </p:cNvPr>
          <p:cNvSpPr>
            <a:spLocks noGrp="1" noChangeArrowheads="1"/>
          </p:cNvSpPr>
          <p:nvPr>
            <p:ph idx="1"/>
          </p:nvPr>
        </p:nvSpPr>
        <p:spPr bwMode="auto">
          <a:xfrm>
            <a:off x="274800" y="1886759"/>
            <a:ext cx="5433651" cy="800855"/>
          </a:xfrm>
          <a:prstGeom prst="rect">
            <a:avLst/>
          </a:prstGeom>
          <a:noFill/>
          <a:ln>
            <a:noFill/>
          </a:ln>
          <a:effectLst/>
        </p:spPr>
        <p:txBody>
          <a:bodyPr vert="horz" wrap="square" lIns="253920" tIns="45720" rIns="0" bIns="1587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en-US" altLang="en-US" sz="1600" b="0" i="0" u="none" strike="noStrike" cap="none" normalizeH="0" baseline="0" dirty="0">
                <a:ln>
                  <a:noFill/>
                </a:ln>
                <a:solidFill>
                  <a:srgbClr val="222222"/>
                </a:solidFill>
                <a:effectLst/>
                <a:cs typeface="Arial" panose="020B0604020202020204" pitchFamily="34" charset="0"/>
              </a:rPr>
              <a:t>A </a:t>
            </a:r>
            <a:r>
              <a:rPr kumimoji="0" lang="en-US" altLang="en-US" sz="1600" b="0" i="0" u="none" strike="noStrike" cap="none" normalizeH="0" baseline="0" dirty="0">
                <a:ln>
                  <a:noFill/>
                </a:ln>
                <a:solidFill>
                  <a:srgbClr val="0B0080"/>
                </a:solidFill>
                <a:effectLst/>
                <a:cs typeface="Arial" panose="020B0604020202020204" pitchFamily="34" charset="0"/>
                <a:hlinkClick r:id="rId3" tooltip="Class (computer programming)"/>
              </a:rPr>
              <a:t>class</a:t>
            </a:r>
            <a:r>
              <a:rPr kumimoji="0" lang="en-US" altLang="en-US" sz="1600" b="0" i="0" u="none" strike="noStrike" cap="none" normalizeH="0" baseline="0" dirty="0">
                <a:ln>
                  <a:noFill/>
                </a:ln>
                <a:solidFill>
                  <a:srgbClr val="222222"/>
                </a:solidFill>
                <a:effectLst/>
                <a:cs typeface="Arial" panose="020B0604020202020204" pitchFamily="34" charset="0"/>
              </a:rPr>
              <a:t> should only have a single responsibility</a:t>
            </a:r>
            <a:r>
              <a:rPr lang="en-US" altLang="en-US" sz="1600" dirty="0">
                <a:solidFill>
                  <a:srgbClr val="222222"/>
                </a:solidFill>
                <a:cs typeface="Arial" panose="020B0604020202020204" pitchFamily="34" charset="0"/>
              </a:rPr>
              <a:t>. O</a:t>
            </a:r>
            <a:r>
              <a:rPr kumimoji="0" lang="en-US" altLang="en-US" sz="1600" b="0" i="0" u="none" strike="noStrike" cap="none" normalizeH="0" baseline="0" dirty="0">
                <a:ln>
                  <a:noFill/>
                </a:ln>
                <a:solidFill>
                  <a:srgbClr val="222222"/>
                </a:solidFill>
                <a:effectLst/>
                <a:cs typeface="Arial" panose="020B0604020202020204" pitchFamily="34" charset="0"/>
              </a:rPr>
              <a:t>nly changes to one part of the software's specification should be able to affect the specification of the class.</a:t>
            </a:r>
          </a:p>
        </p:txBody>
      </p:sp>
      <p:pic>
        <p:nvPicPr>
          <p:cNvPr id="3" name="Picture 2">
            <a:extLst>
              <a:ext uri="{FF2B5EF4-FFF2-40B4-BE49-F238E27FC236}">
                <a16:creationId xmlns:a16="http://schemas.microsoft.com/office/drawing/2014/main" id="{16A892C5-D193-4BD1-BD0A-B142FE2AFCD8}"/>
              </a:ext>
            </a:extLst>
          </p:cNvPr>
          <p:cNvPicPr>
            <a:picLocks noChangeAspect="1"/>
          </p:cNvPicPr>
          <p:nvPr/>
        </p:nvPicPr>
        <p:blipFill>
          <a:blip r:embed="rId4"/>
          <a:stretch>
            <a:fillRect/>
          </a:stretch>
        </p:blipFill>
        <p:spPr>
          <a:xfrm>
            <a:off x="307073" y="2719888"/>
            <a:ext cx="5453215" cy="2841816"/>
          </a:xfrm>
          <a:prstGeom prst="rect">
            <a:avLst/>
          </a:prstGeom>
          <a:effectLst>
            <a:glow rad="50800">
              <a:schemeClr val="accent2"/>
            </a:glow>
          </a:effectLst>
        </p:spPr>
      </p:pic>
      <p:sp>
        <p:nvSpPr>
          <p:cNvPr id="5" name="Rectangle 4">
            <a:extLst>
              <a:ext uri="{FF2B5EF4-FFF2-40B4-BE49-F238E27FC236}">
                <a16:creationId xmlns:a16="http://schemas.microsoft.com/office/drawing/2014/main" id="{3500DE1F-3119-42F7-8E32-E9943B27AA7B}"/>
              </a:ext>
            </a:extLst>
          </p:cNvPr>
          <p:cNvSpPr/>
          <p:nvPr/>
        </p:nvSpPr>
        <p:spPr>
          <a:xfrm>
            <a:off x="274800" y="5658525"/>
            <a:ext cx="5731553" cy="646331"/>
          </a:xfrm>
          <a:prstGeom prst="rect">
            <a:avLst/>
          </a:prstGeom>
        </p:spPr>
        <p:txBody>
          <a:bodyPr wrap="square">
            <a:spAutoFit/>
          </a:bodyPr>
          <a:lstStyle/>
          <a:p>
            <a:r>
              <a:rPr lang="en-US" dirty="0"/>
              <a:t>The </a:t>
            </a:r>
            <a:r>
              <a:rPr lang="en-US" dirty="0" err="1"/>
              <a:t>SendEmail</a:t>
            </a:r>
            <a:r>
              <a:rPr lang="en-US" dirty="0"/>
              <a:t> and </a:t>
            </a:r>
            <a:r>
              <a:rPr lang="en-US" dirty="0" err="1"/>
              <a:t>ValidateEmail</a:t>
            </a:r>
            <a:r>
              <a:rPr lang="en-US" dirty="0"/>
              <a:t> methods have nothing to do within the </a:t>
            </a:r>
            <a:r>
              <a:rPr lang="en-US" dirty="0" err="1"/>
              <a:t>UserService</a:t>
            </a:r>
            <a:r>
              <a:rPr lang="en-US" dirty="0"/>
              <a:t> class. Let's refract it. </a:t>
            </a:r>
            <a:r>
              <a:rPr lang="en-US" dirty="0">
                <a:sym typeface="Wingdings" panose="05000000000000000000" pitchFamily="2" charset="2"/>
              </a:rPr>
              <a:t></a:t>
            </a:r>
            <a:endParaRPr lang="en-US" dirty="0"/>
          </a:p>
        </p:txBody>
      </p:sp>
      <p:grpSp>
        <p:nvGrpSpPr>
          <p:cNvPr id="10" name="Group 9">
            <a:extLst>
              <a:ext uri="{FF2B5EF4-FFF2-40B4-BE49-F238E27FC236}">
                <a16:creationId xmlns:a16="http://schemas.microsoft.com/office/drawing/2014/main" id="{90BB1A3E-FA79-49E3-ACAD-CF1DCF1985D1}"/>
              </a:ext>
            </a:extLst>
          </p:cNvPr>
          <p:cNvGrpSpPr/>
          <p:nvPr/>
        </p:nvGrpSpPr>
        <p:grpSpPr>
          <a:xfrm>
            <a:off x="6006353" y="349357"/>
            <a:ext cx="6117035" cy="6401032"/>
            <a:chOff x="5800165" y="286604"/>
            <a:chExt cx="6391835" cy="6562708"/>
          </a:xfrm>
          <a:effectLst>
            <a:glow rad="50800">
              <a:schemeClr val="accent2"/>
            </a:glow>
          </a:effectLst>
        </p:grpSpPr>
        <p:pic>
          <p:nvPicPr>
            <p:cNvPr id="7" name="Picture 6">
              <a:extLst>
                <a:ext uri="{FF2B5EF4-FFF2-40B4-BE49-F238E27FC236}">
                  <a16:creationId xmlns:a16="http://schemas.microsoft.com/office/drawing/2014/main" id="{795FA9D4-5D4B-4A7C-B427-303B7F90E38E}"/>
                </a:ext>
              </a:extLst>
            </p:cNvPr>
            <p:cNvPicPr>
              <a:picLocks noChangeAspect="1"/>
            </p:cNvPicPr>
            <p:nvPr/>
          </p:nvPicPr>
          <p:blipFill>
            <a:blip r:embed="rId5"/>
            <a:stretch>
              <a:fillRect/>
            </a:stretch>
          </p:blipFill>
          <p:spPr>
            <a:xfrm>
              <a:off x="5800165" y="286604"/>
              <a:ext cx="6391835" cy="6562708"/>
            </a:xfrm>
            <a:prstGeom prst="rect">
              <a:avLst/>
            </a:prstGeom>
          </p:spPr>
        </p:pic>
        <p:pic>
          <p:nvPicPr>
            <p:cNvPr id="8" name="Picture 7">
              <a:extLst>
                <a:ext uri="{FF2B5EF4-FFF2-40B4-BE49-F238E27FC236}">
                  <a16:creationId xmlns:a16="http://schemas.microsoft.com/office/drawing/2014/main" id="{1E534B6D-F888-4BF6-9651-47D20AB664E3}"/>
                </a:ext>
              </a:extLst>
            </p:cNvPr>
            <p:cNvPicPr>
              <a:picLocks noChangeAspect="1"/>
            </p:cNvPicPr>
            <p:nvPr/>
          </p:nvPicPr>
          <p:blipFill>
            <a:blip r:embed="rId6"/>
            <a:stretch>
              <a:fillRect/>
            </a:stretch>
          </p:blipFill>
          <p:spPr>
            <a:xfrm>
              <a:off x="6388104" y="3372831"/>
              <a:ext cx="2667458" cy="219422"/>
            </a:xfrm>
            <a:prstGeom prst="rect">
              <a:avLst/>
            </a:prstGeom>
          </p:spPr>
        </p:pic>
      </p:grpSp>
    </p:spTree>
    <p:extLst>
      <p:ext uri="{BB962C8B-B14F-4D97-AF65-F5344CB8AC3E}">
        <p14:creationId xmlns:p14="http://schemas.microsoft.com/office/powerpoint/2010/main" val="2737055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3366-9CBE-4EE9-AD51-3A0C0B583CD8}"/>
              </a:ext>
            </a:extLst>
          </p:cNvPr>
          <p:cNvSpPr>
            <a:spLocks noGrp="1"/>
          </p:cNvSpPr>
          <p:nvPr>
            <p:ph type="title"/>
          </p:nvPr>
        </p:nvSpPr>
        <p:spPr/>
        <p:txBody>
          <a:bodyPr>
            <a:normAutofit/>
          </a:bodyPr>
          <a:lstStyle/>
          <a:p>
            <a:r>
              <a:rPr lang="en-US" dirty="0"/>
              <a:t>Open-Closed Principle</a:t>
            </a:r>
            <a:br>
              <a:rPr lang="en-US" dirty="0"/>
            </a:br>
            <a:r>
              <a:rPr lang="en-US" sz="1400" dirty="0">
                <a:hlinkClick r:id="rId2"/>
              </a:rPr>
              <a:t>https://www.c-sharpcorner.com/UploadFile/damubetha/solid-principles-in-C-Sharp/</a:t>
            </a:r>
            <a:endParaRPr lang="en-US" dirty="0"/>
          </a:p>
        </p:txBody>
      </p:sp>
      <p:sp>
        <p:nvSpPr>
          <p:cNvPr id="4" name="Rectangle 1">
            <a:extLst>
              <a:ext uri="{FF2B5EF4-FFF2-40B4-BE49-F238E27FC236}">
                <a16:creationId xmlns:a16="http://schemas.microsoft.com/office/drawing/2014/main" id="{5CD1BAFC-BB8A-483F-8CC3-305679E0FDEE}"/>
              </a:ext>
            </a:extLst>
          </p:cNvPr>
          <p:cNvSpPr>
            <a:spLocks noGrp="1" noChangeArrowheads="1"/>
          </p:cNvSpPr>
          <p:nvPr>
            <p:ph idx="1"/>
          </p:nvPr>
        </p:nvSpPr>
        <p:spPr bwMode="auto">
          <a:xfrm>
            <a:off x="602428" y="1950822"/>
            <a:ext cx="10553252" cy="8931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45720" rIns="0" bIns="1587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1800" dirty="0">
                <a:solidFill>
                  <a:srgbClr val="222222"/>
                </a:solidFill>
                <a:latin typeface="Arial" panose="020B0604020202020204" pitchFamily="34" charset="0"/>
                <a:cs typeface="Arial" panose="020B0604020202020204" pitchFamily="34" charset="0"/>
              </a:rPr>
              <a:t>We need to design our module/class in such a way that the new functionality can be added only when new requirements are generated. </a:t>
            </a:r>
            <a:r>
              <a:rPr lang="en-US" altLang="en-US" sz="1800" u="sng" dirty="0">
                <a:solidFill>
                  <a:srgbClr val="222222"/>
                </a:solidFill>
                <a:latin typeface="Arial" panose="020B0604020202020204" pitchFamily="34" charset="0"/>
                <a:cs typeface="Arial" panose="020B0604020202020204" pitchFamily="34" charset="0"/>
              </a:rPr>
              <a:t>A class should be open for extensions</a:t>
            </a:r>
            <a:r>
              <a:rPr lang="en-US" altLang="en-US" sz="1800" dirty="0">
                <a:solidFill>
                  <a:srgbClr val="222222"/>
                </a:solidFill>
                <a:latin typeface="Arial" panose="020B0604020202020204" pitchFamily="34" charset="0"/>
                <a:cs typeface="Arial" panose="020B0604020202020204" pitchFamily="34" charset="0"/>
              </a:rPr>
              <a:t>. We can use inheritance to do this.</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8A31751C-E88B-4A75-A5BF-3B9C3318D375}"/>
              </a:ext>
            </a:extLst>
          </p:cNvPr>
          <p:cNvSpPr/>
          <p:nvPr/>
        </p:nvSpPr>
        <p:spPr>
          <a:xfrm>
            <a:off x="6126480" y="3319891"/>
            <a:ext cx="5099982" cy="1477328"/>
          </a:xfrm>
          <a:prstGeom prst="rect">
            <a:avLst/>
          </a:prstGeom>
        </p:spPr>
        <p:txBody>
          <a:bodyPr wrap="square">
            <a:spAutoFit/>
          </a:bodyPr>
          <a:lstStyle/>
          <a:p>
            <a:r>
              <a:rPr lang="en-US" dirty="0"/>
              <a:t>An app needs the ability to calculate the total area of a collection of Rectangles. </a:t>
            </a:r>
          </a:p>
          <a:p>
            <a:r>
              <a:rPr lang="en-US" dirty="0"/>
              <a:t>Because of the </a:t>
            </a:r>
            <a:r>
              <a:rPr lang="en-US" b="1" i="1" dirty="0"/>
              <a:t>Single Responsibility Principle</a:t>
            </a:r>
            <a:r>
              <a:rPr lang="en-US" dirty="0"/>
              <a:t>, we can’t put the total area calculation code inside the rectangle!</a:t>
            </a:r>
          </a:p>
        </p:txBody>
      </p:sp>
      <p:grpSp>
        <p:nvGrpSpPr>
          <p:cNvPr id="7" name="Group 6">
            <a:extLst>
              <a:ext uri="{FF2B5EF4-FFF2-40B4-BE49-F238E27FC236}">
                <a16:creationId xmlns:a16="http://schemas.microsoft.com/office/drawing/2014/main" id="{189745FE-E868-4BC6-A8DC-F090ADE2044B}"/>
              </a:ext>
            </a:extLst>
          </p:cNvPr>
          <p:cNvGrpSpPr/>
          <p:nvPr/>
        </p:nvGrpSpPr>
        <p:grpSpPr>
          <a:xfrm>
            <a:off x="449771" y="3319891"/>
            <a:ext cx="5429283" cy="2205946"/>
            <a:chOff x="374646" y="3750197"/>
            <a:chExt cx="5429283" cy="2205946"/>
          </a:xfrm>
        </p:grpSpPr>
        <p:pic>
          <p:nvPicPr>
            <p:cNvPr id="3" name="Picture 2">
              <a:extLst>
                <a:ext uri="{FF2B5EF4-FFF2-40B4-BE49-F238E27FC236}">
                  <a16:creationId xmlns:a16="http://schemas.microsoft.com/office/drawing/2014/main" id="{CDA9C066-5EF4-4D38-8D77-451B0A85AECC}"/>
                </a:ext>
              </a:extLst>
            </p:cNvPr>
            <p:cNvPicPr>
              <a:picLocks noChangeAspect="1"/>
            </p:cNvPicPr>
            <p:nvPr/>
          </p:nvPicPr>
          <p:blipFill>
            <a:blip r:embed="rId3"/>
            <a:stretch>
              <a:fillRect/>
            </a:stretch>
          </p:blipFill>
          <p:spPr>
            <a:xfrm>
              <a:off x="374646" y="4581194"/>
              <a:ext cx="5429283" cy="1374949"/>
            </a:xfrm>
            <a:prstGeom prst="rect">
              <a:avLst/>
            </a:prstGeom>
          </p:spPr>
        </p:pic>
        <p:sp>
          <p:nvSpPr>
            <p:cNvPr id="6" name="Rectangle 5">
              <a:extLst>
                <a:ext uri="{FF2B5EF4-FFF2-40B4-BE49-F238E27FC236}">
                  <a16:creationId xmlns:a16="http://schemas.microsoft.com/office/drawing/2014/main" id="{27878451-2838-4FCF-99FA-116E90E6CBBA}"/>
                </a:ext>
              </a:extLst>
            </p:cNvPr>
            <p:cNvSpPr/>
            <p:nvPr/>
          </p:nvSpPr>
          <p:spPr>
            <a:xfrm>
              <a:off x="374646" y="3750197"/>
              <a:ext cx="5429282" cy="830997"/>
            </a:xfrm>
            <a:prstGeom prst="rect">
              <a:avLst/>
            </a:prstGeom>
          </p:spPr>
          <p:txBody>
            <a:bodyPr wrap="square">
              <a:spAutoFit/>
            </a:bodyPr>
            <a:lstStyle/>
            <a:p>
              <a:r>
                <a:rPr lang="en-US" sz="2400" dirty="0"/>
                <a:t>Suppose we have a Rectangle class with the properties Height and Width.</a:t>
              </a:r>
            </a:p>
          </p:txBody>
        </p:sp>
      </p:grpSp>
      <p:sp>
        <p:nvSpPr>
          <p:cNvPr id="8" name="Rectangle 7">
            <a:extLst>
              <a:ext uri="{FF2B5EF4-FFF2-40B4-BE49-F238E27FC236}">
                <a16:creationId xmlns:a16="http://schemas.microsoft.com/office/drawing/2014/main" id="{473EA817-52CD-4543-895E-B0EF3E98FFEB}"/>
              </a:ext>
            </a:extLst>
          </p:cNvPr>
          <p:cNvSpPr/>
          <p:nvPr/>
        </p:nvSpPr>
        <p:spPr>
          <a:xfrm>
            <a:off x="6126480" y="5525837"/>
            <a:ext cx="5615749" cy="523220"/>
          </a:xfrm>
          <a:prstGeom prst="rect">
            <a:avLst/>
          </a:prstGeom>
          <a:solidFill>
            <a:srgbClr val="FFFF00"/>
          </a:solidFill>
        </p:spPr>
        <p:txBody>
          <a:bodyPr wrap="square">
            <a:spAutoFit/>
          </a:bodyPr>
          <a:lstStyle/>
          <a:p>
            <a:r>
              <a:rPr lang="en-US" sz="2800" dirty="0"/>
              <a:t>How can this problem be solved?</a:t>
            </a:r>
          </a:p>
        </p:txBody>
      </p:sp>
    </p:spTree>
    <p:extLst>
      <p:ext uri="{BB962C8B-B14F-4D97-AF65-F5344CB8AC3E}">
        <p14:creationId xmlns:p14="http://schemas.microsoft.com/office/powerpoint/2010/main" val="3775107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C6C266-4252-404E-B3C1-BD12A48732C7}"/>
              </a:ext>
            </a:extLst>
          </p:cNvPr>
          <p:cNvPicPr>
            <a:picLocks noGrp="1" noChangeAspect="1"/>
          </p:cNvPicPr>
          <p:nvPr>
            <p:ph idx="1"/>
          </p:nvPr>
        </p:nvPicPr>
        <p:blipFill>
          <a:blip r:embed="rId2"/>
          <a:stretch>
            <a:fillRect/>
          </a:stretch>
        </p:blipFill>
        <p:spPr>
          <a:xfrm>
            <a:off x="461805" y="2872854"/>
            <a:ext cx="5391629" cy="2156651"/>
          </a:xfrm>
          <a:prstGeom prst="rect">
            <a:avLst/>
          </a:prstGeom>
        </p:spPr>
      </p:pic>
      <p:sp>
        <p:nvSpPr>
          <p:cNvPr id="4" name="Title 1">
            <a:extLst>
              <a:ext uri="{FF2B5EF4-FFF2-40B4-BE49-F238E27FC236}">
                <a16:creationId xmlns:a16="http://schemas.microsoft.com/office/drawing/2014/main" id="{26D1A9E4-CA30-4D32-871F-4806692EE1C6}"/>
              </a:ext>
            </a:extLst>
          </p:cNvPr>
          <p:cNvSpPr>
            <a:spLocks noGrp="1"/>
          </p:cNvSpPr>
          <p:nvPr>
            <p:ph type="title"/>
          </p:nvPr>
        </p:nvSpPr>
        <p:spPr>
          <a:xfrm>
            <a:off x="1096963" y="287338"/>
            <a:ext cx="10058400" cy="1449387"/>
          </a:xfrm>
        </p:spPr>
        <p:txBody>
          <a:bodyPr>
            <a:normAutofit/>
          </a:bodyPr>
          <a:lstStyle/>
          <a:p>
            <a:r>
              <a:rPr lang="en-US" dirty="0"/>
              <a:t>Open-Closed Principle</a:t>
            </a:r>
            <a:br>
              <a:rPr lang="en-US" dirty="0"/>
            </a:br>
            <a:r>
              <a:rPr lang="en-US" sz="1400" dirty="0">
                <a:hlinkClick r:id="rId3"/>
              </a:rPr>
              <a:t>https://www.c-sharpcorner.com/UploadFile/damubetha/solid-principles-in-C-Sharp/</a:t>
            </a:r>
            <a:endParaRPr lang="en-US" dirty="0"/>
          </a:p>
        </p:txBody>
      </p:sp>
      <p:sp>
        <p:nvSpPr>
          <p:cNvPr id="6" name="TextBox 5">
            <a:extLst>
              <a:ext uri="{FF2B5EF4-FFF2-40B4-BE49-F238E27FC236}">
                <a16:creationId xmlns:a16="http://schemas.microsoft.com/office/drawing/2014/main" id="{03AAE410-F277-442C-959C-07122BD30CF6}"/>
              </a:ext>
            </a:extLst>
          </p:cNvPr>
          <p:cNvSpPr txBox="1"/>
          <p:nvPr/>
        </p:nvSpPr>
        <p:spPr>
          <a:xfrm>
            <a:off x="444076" y="1949523"/>
            <a:ext cx="5651924" cy="3200876"/>
          </a:xfrm>
          <a:prstGeom prst="rect">
            <a:avLst/>
          </a:prstGeom>
          <a:noFill/>
          <a:ln>
            <a:solidFill>
              <a:schemeClr val="accent1"/>
            </a:solidFill>
          </a:ln>
        </p:spPr>
        <p:txBody>
          <a:bodyPr wrap="square" rtlCol="0">
            <a:spAutoFit/>
          </a:bodyPr>
          <a:lstStyle/>
          <a:p>
            <a:r>
              <a:rPr lang="en-US" sz="2000" dirty="0"/>
              <a:t>We create another class specifically for the calculation of the area of a Rectangle object array?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439D3E89-1677-40AA-8DBC-1E35DB131F7E}"/>
              </a:ext>
            </a:extLst>
          </p:cNvPr>
          <p:cNvPicPr>
            <a:picLocks noChangeAspect="1"/>
          </p:cNvPicPr>
          <p:nvPr/>
        </p:nvPicPr>
        <p:blipFill>
          <a:blip r:embed="rId4"/>
          <a:stretch>
            <a:fillRect/>
          </a:stretch>
        </p:blipFill>
        <p:spPr>
          <a:xfrm>
            <a:off x="6669741" y="1977559"/>
            <a:ext cx="5311265" cy="4725071"/>
          </a:xfrm>
          <a:prstGeom prst="rect">
            <a:avLst/>
          </a:prstGeom>
        </p:spPr>
      </p:pic>
      <p:sp>
        <p:nvSpPr>
          <p:cNvPr id="10" name="TextBox 9">
            <a:extLst>
              <a:ext uri="{FF2B5EF4-FFF2-40B4-BE49-F238E27FC236}">
                <a16:creationId xmlns:a16="http://schemas.microsoft.com/office/drawing/2014/main" id="{6961CD05-F7D1-40BA-99B4-B85628BDF07C}"/>
              </a:ext>
            </a:extLst>
          </p:cNvPr>
          <p:cNvSpPr txBox="1"/>
          <p:nvPr/>
        </p:nvSpPr>
        <p:spPr>
          <a:xfrm>
            <a:off x="900631" y="5629670"/>
            <a:ext cx="6078070" cy="646331"/>
          </a:xfrm>
          <a:prstGeom prst="rect">
            <a:avLst/>
          </a:prstGeom>
          <a:noFill/>
        </p:spPr>
        <p:txBody>
          <a:bodyPr wrap="square" rtlCol="0">
            <a:spAutoFit/>
          </a:bodyPr>
          <a:lstStyle/>
          <a:p>
            <a:r>
              <a:rPr lang="en-US" dirty="0"/>
              <a:t>EVEN BETTER. Create one class for the calculation of the area of any shape in the program.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91953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003BC-F9B4-4CEE-BCD2-860108DAF2BA}"/>
              </a:ext>
            </a:extLst>
          </p:cNvPr>
          <p:cNvSpPr>
            <a:spLocks noGrp="1"/>
          </p:cNvSpPr>
          <p:nvPr>
            <p:ph type="title"/>
          </p:nvPr>
        </p:nvSpPr>
        <p:spPr>
          <a:xfrm>
            <a:off x="1097280" y="286603"/>
            <a:ext cx="6217921" cy="1450757"/>
          </a:xfrm>
        </p:spPr>
        <p:txBody>
          <a:bodyPr>
            <a:normAutofit fontScale="90000"/>
          </a:bodyPr>
          <a:lstStyle/>
          <a:p>
            <a:r>
              <a:rPr lang="en-US" sz="3600" dirty="0"/>
              <a:t>Liskov Substitution Principle</a:t>
            </a:r>
            <a:br>
              <a:rPr lang="en-US" dirty="0"/>
            </a:br>
            <a:r>
              <a:rPr lang="en-US" sz="1400" dirty="0">
                <a:hlinkClick r:id="rId2"/>
              </a:rPr>
              <a:t>https://medium.com/better-programming/solid-principles-simple-and-easy-explanation-f57d86c47a7f</a:t>
            </a:r>
            <a:br>
              <a:rPr lang="en-US" sz="1400" dirty="0"/>
            </a:br>
            <a:r>
              <a:rPr lang="en-US" sz="1400" dirty="0">
                <a:hlinkClick r:id="rId3"/>
              </a:rPr>
              <a:t>https://www.c-sharpcorner.com/UploadFile/damubetha/solid-principles-in-C-Sharp/</a:t>
            </a:r>
            <a:endParaRPr lang="en-US" dirty="0"/>
          </a:p>
        </p:txBody>
      </p:sp>
      <p:sp>
        <p:nvSpPr>
          <p:cNvPr id="4" name="Rectangle 2">
            <a:extLst>
              <a:ext uri="{FF2B5EF4-FFF2-40B4-BE49-F238E27FC236}">
                <a16:creationId xmlns:a16="http://schemas.microsoft.com/office/drawing/2014/main" id="{EBAF8A56-4CC2-4177-9708-F4012DCA8DF3}"/>
              </a:ext>
            </a:extLst>
          </p:cNvPr>
          <p:cNvSpPr>
            <a:spLocks noGrp="1" noChangeArrowheads="1"/>
          </p:cNvSpPr>
          <p:nvPr>
            <p:ph idx="1"/>
          </p:nvPr>
        </p:nvSpPr>
        <p:spPr bwMode="auto">
          <a:xfrm>
            <a:off x="541468" y="2321845"/>
            <a:ext cx="6549614" cy="33861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45720" rIns="0" bIns="1587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sz="2400" dirty="0"/>
              <a:t>You should be able to use any </a:t>
            </a:r>
            <a:r>
              <a:rPr lang="en-US" sz="2400" b="1" i="1" dirty="0"/>
              <a:t>derived</a:t>
            </a:r>
            <a:r>
              <a:rPr lang="en-US" sz="2400" dirty="0"/>
              <a:t> class instead of a </a:t>
            </a:r>
            <a:r>
              <a:rPr lang="en-US" sz="2400" b="1" i="1" dirty="0"/>
              <a:t>parent</a:t>
            </a:r>
            <a:r>
              <a:rPr lang="en-US" sz="2400" dirty="0"/>
              <a:t> class and have it behave in the same manner without modification. </a:t>
            </a:r>
          </a:p>
          <a:p>
            <a:pPr marL="0" lvl="0" indent="0" eaLnBrk="0" fontAlgn="base" hangingPunct="0">
              <a:lnSpc>
                <a:spcPct val="100000"/>
              </a:lnSpc>
              <a:spcBef>
                <a:spcPct val="0"/>
              </a:spcBef>
              <a:spcAft>
                <a:spcPct val="0"/>
              </a:spcAft>
              <a:buClrTx/>
              <a:buSzTx/>
              <a:buNone/>
            </a:pPr>
            <a:r>
              <a:rPr lang="en-US" sz="2400" dirty="0"/>
              <a:t>This ensures that a </a:t>
            </a:r>
            <a:r>
              <a:rPr lang="en-US" sz="2400" b="1" i="1" dirty="0"/>
              <a:t>derived</a:t>
            </a:r>
            <a:r>
              <a:rPr lang="en-US" sz="2400" dirty="0"/>
              <a:t> class does not affect the behavior of the </a:t>
            </a:r>
            <a:r>
              <a:rPr lang="en-US" sz="2400" b="1" i="1" dirty="0"/>
              <a:t>parent</a:t>
            </a:r>
            <a:r>
              <a:rPr lang="en-US" sz="2400" dirty="0"/>
              <a:t> class. A </a:t>
            </a:r>
            <a:r>
              <a:rPr lang="en-US" sz="2400" b="1" i="1" dirty="0"/>
              <a:t>derived</a:t>
            </a:r>
            <a:r>
              <a:rPr lang="en-US" sz="2400" dirty="0"/>
              <a:t> class must be substitutable for its </a:t>
            </a:r>
            <a:r>
              <a:rPr lang="en-US" sz="2400" b="1" i="1" dirty="0"/>
              <a:t>base</a:t>
            </a:r>
            <a:r>
              <a:rPr lang="en-US" sz="2400" dirty="0"/>
              <a:t> class. </a:t>
            </a:r>
          </a:p>
          <a:p>
            <a:pPr marL="0" lvl="0" indent="0" eaLnBrk="0" fontAlgn="base" hangingPunct="0">
              <a:lnSpc>
                <a:spcPct val="100000"/>
              </a:lnSpc>
              <a:spcBef>
                <a:spcPct val="0"/>
              </a:spcBef>
              <a:spcAft>
                <a:spcPct val="0"/>
              </a:spcAft>
              <a:buClrTx/>
              <a:buSzTx/>
              <a:buNone/>
            </a:pPr>
            <a:r>
              <a:rPr lang="en-US" sz="2400" dirty="0"/>
              <a:t>Functions that use pointers of references to base classes must be able to use objects of </a:t>
            </a:r>
            <a:r>
              <a:rPr lang="en-US" sz="2400" b="1" i="1" dirty="0"/>
              <a:t>derived</a:t>
            </a:r>
            <a:r>
              <a:rPr lang="en-US" sz="2400" dirty="0"/>
              <a:t> classes without knowing it.</a:t>
            </a:r>
            <a:endParaRPr kumimoji="0" lang="en-US" altLang="en-US" sz="160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4EB066C-C79E-4326-8548-5168DCE72894}"/>
              </a:ext>
            </a:extLst>
          </p:cNvPr>
          <p:cNvPicPr>
            <a:picLocks noChangeAspect="1"/>
          </p:cNvPicPr>
          <p:nvPr/>
        </p:nvPicPr>
        <p:blipFill>
          <a:blip r:embed="rId4"/>
          <a:stretch>
            <a:fillRect/>
          </a:stretch>
        </p:blipFill>
        <p:spPr>
          <a:xfrm>
            <a:off x="7315201" y="496587"/>
            <a:ext cx="4108426" cy="6184492"/>
          </a:xfrm>
          <a:prstGeom prst="rect">
            <a:avLst/>
          </a:prstGeom>
        </p:spPr>
      </p:pic>
    </p:spTree>
    <p:extLst>
      <p:ext uri="{BB962C8B-B14F-4D97-AF65-F5344CB8AC3E}">
        <p14:creationId xmlns:p14="http://schemas.microsoft.com/office/powerpoint/2010/main" val="123016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DFBE-A52B-43DD-8445-94CC65F6FB48}"/>
              </a:ext>
            </a:extLst>
          </p:cNvPr>
          <p:cNvSpPr>
            <a:spLocks noGrp="1"/>
          </p:cNvSpPr>
          <p:nvPr>
            <p:ph type="title"/>
          </p:nvPr>
        </p:nvSpPr>
        <p:spPr>
          <a:xfrm>
            <a:off x="1097280" y="286603"/>
            <a:ext cx="10058400" cy="1450757"/>
          </a:xfrm>
          <a:prstGeom prst="rect">
            <a:avLst/>
          </a:prstGeom>
        </p:spPr>
        <p:txBody>
          <a:bodyPr anchor="b">
            <a:normAutofit/>
          </a:bodyPr>
          <a:lstStyle/>
          <a:p>
            <a:r>
              <a:rPr lang="en-US" sz="4400" dirty="0"/>
              <a:t>Interface Segregation Principle</a:t>
            </a:r>
            <a:br>
              <a:rPr lang="en-US" sz="2200" dirty="0"/>
            </a:br>
            <a:r>
              <a:rPr lang="en-US" sz="1400" dirty="0">
                <a:hlinkClick r:id="rId2"/>
              </a:rPr>
              <a:t>https://www.c-sharpcorner.com/UploadFile/damubetha/solid-principles-in-C-Sharp/</a:t>
            </a:r>
            <a:endParaRPr lang="en-US" sz="2200" dirty="0"/>
          </a:p>
        </p:txBody>
      </p:sp>
      <p:sp>
        <p:nvSpPr>
          <p:cNvPr id="4" name="Rectangle 2">
            <a:extLst>
              <a:ext uri="{FF2B5EF4-FFF2-40B4-BE49-F238E27FC236}">
                <a16:creationId xmlns:a16="http://schemas.microsoft.com/office/drawing/2014/main" id="{35EB0681-8C07-4BD8-B5A3-30AEBBF27B9B}"/>
              </a:ext>
            </a:extLst>
          </p:cNvPr>
          <p:cNvSpPr>
            <a:spLocks noGrp="1" noChangeArrowheads="1"/>
          </p:cNvSpPr>
          <p:nvPr>
            <p:ph sz="half" idx="1"/>
          </p:nvPr>
        </p:nvSpPr>
        <p:spPr bwMode="auto">
          <a:xfrm>
            <a:off x="978946" y="2120900"/>
            <a:ext cx="5117054" cy="423686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253920" tIns="45720" rIns="0" bIns="15870" numCol="1" anchorCtr="0" compatLnSpc="1">
            <a:prstTxWarp prst="textNoShape">
              <a:avLst/>
            </a:prstTxWarp>
            <a:normAutofit/>
          </a:bodyPr>
          <a:lstStyle/>
          <a:p>
            <a:pPr marL="0" lvl="0" indent="0" eaLnBrk="0" fontAlgn="base" hangingPunct="0">
              <a:spcBef>
                <a:spcPct val="0"/>
              </a:spcBef>
              <a:spcAft>
                <a:spcPts val="600"/>
              </a:spcAft>
              <a:buClrTx/>
              <a:buSzTx/>
              <a:buNone/>
            </a:pPr>
            <a:r>
              <a:rPr lang="en-US" sz="2400" dirty="0"/>
              <a:t>Each interface should have a </a:t>
            </a:r>
            <a:r>
              <a:rPr lang="en-US" sz="2400" u="sng" dirty="0"/>
              <a:t>specific</a:t>
            </a:r>
            <a:r>
              <a:rPr lang="en-US" sz="2400" dirty="0"/>
              <a:t> purpose/responsibility. A class shouldn't be forced to implement an interface when the class doesn't share the interfaces purpose. The larger the interface, the more likely it includes methods that not all classes can implement. Clients should not be forced to depend upon interfaces that they don't use. </a:t>
            </a:r>
            <a:endParaRPr kumimoji="0" lang="en-US" altLang="en-US" sz="2400" b="0" i="0" u="none" strike="noStrike" cap="none" normalizeH="0" baseline="0" dirty="0">
              <a:ln>
                <a:noFill/>
              </a:ln>
              <a:effectLst/>
            </a:endParaRPr>
          </a:p>
        </p:txBody>
      </p:sp>
      <p:pic>
        <p:nvPicPr>
          <p:cNvPr id="1026" name="Picture 2" descr="Interface Segregation Principle">
            <a:extLst>
              <a:ext uri="{FF2B5EF4-FFF2-40B4-BE49-F238E27FC236}">
                <a16:creationId xmlns:a16="http://schemas.microsoft.com/office/drawing/2014/main" id="{D3701099-4080-4E0D-B6C8-FBA16AE4A96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54986" y="2120900"/>
            <a:ext cx="5141758" cy="4113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04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050" name="Picture 2" descr="Image result for dependency inversion">
            <a:extLst>
              <a:ext uri="{FF2B5EF4-FFF2-40B4-BE49-F238E27FC236}">
                <a16:creationId xmlns:a16="http://schemas.microsoft.com/office/drawing/2014/main" id="{64E3BB09-C9AD-4215-8820-8E2070562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0100" y="2321859"/>
            <a:ext cx="6339952" cy="44305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15B761F-3491-4495-85FE-BAFB6FF94B26}"/>
              </a:ext>
            </a:extLst>
          </p:cNvPr>
          <p:cNvSpPr>
            <a:spLocks noGrp="1"/>
          </p:cNvSpPr>
          <p:nvPr>
            <p:ph type="title"/>
          </p:nvPr>
        </p:nvSpPr>
        <p:spPr/>
        <p:txBody>
          <a:bodyPr>
            <a:normAutofit/>
          </a:bodyPr>
          <a:lstStyle/>
          <a:p>
            <a:r>
              <a:rPr lang="en-US" dirty="0"/>
              <a:t>Dependency Inversion Principle</a:t>
            </a:r>
            <a:br>
              <a:rPr lang="en-US" dirty="0"/>
            </a:br>
            <a:r>
              <a:rPr lang="en-US" sz="1400" dirty="0">
                <a:hlinkClick r:id="rId3"/>
              </a:rPr>
              <a:t>https://www.c-sharpcorner.com/UploadFile/damubetha/solid-principles-in-C-Sharp/</a:t>
            </a:r>
            <a:endParaRPr lang="en-US" dirty="0"/>
          </a:p>
        </p:txBody>
      </p:sp>
      <p:sp>
        <p:nvSpPr>
          <p:cNvPr id="3" name="Content Placeholder 2">
            <a:extLst>
              <a:ext uri="{FF2B5EF4-FFF2-40B4-BE49-F238E27FC236}">
                <a16:creationId xmlns:a16="http://schemas.microsoft.com/office/drawing/2014/main" id="{AC102FDC-F40C-4F6C-8E9F-BA4F7711637B}"/>
              </a:ext>
            </a:extLst>
          </p:cNvPr>
          <p:cNvSpPr>
            <a:spLocks noGrp="1"/>
          </p:cNvSpPr>
          <p:nvPr>
            <p:ph idx="1"/>
          </p:nvPr>
        </p:nvSpPr>
        <p:spPr>
          <a:xfrm>
            <a:off x="278143" y="2054712"/>
            <a:ext cx="6642609" cy="3924748"/>
          </a:xfrm>
        </p:spPr>
        <p:txBody>
          <a:bodyPr>
            <a:normAutofit fontScale="92500"/>
          </a:bodyPr>
          <a:lstStyle/>
          <a:p>
            <a:r>
              <a:rPr lang="en-US" dirty="0"/>
              <a:t>High-level modules/classes implement business rules or logic in a system (front-end). </a:t>
            </a:r>
          </a:p>
          <a:p>
            <a:r>
              <a:rPr lang="en-US" dirty="0"/>
              <a:t>Low-level modules/classes deal with more detailed operations. They may deal with writing information to databases or passing messages to the operating system or services.</a:t>
            </a:r>
          </a:p>
          <a:p>
            <a:r>
              <a:rPr lang="en-US" dirty="0"/>
              <a:t>When a class knows explicitly about the design and implementation of another class, it raises the risk that changes to one class will break the other class. So we must keep these high-level and low-level modules/classes </a:t>
            </a:r>
            <a:r>
              <a:rPr lang="en-US" b="1" i="1" dirty="0"/>
              <a:t>loosely coupled </a:t>
            </a:r>
            <a:r>
              <a:rPr lang="en-US" dirty="0"/>
              <a:t>as much as we can. </a:t>
            </a:r>
          </a:p>
          <a:p>
            <a:r>
              <a:rPr lang="en-US" dirty="0"/>
              <a:t>To do that, we need to make both of them dependent on abstractions instead of knowing each other.</a:t>
            </a:r>
          </a:p>
        </p:txBody>
      </p:sp>
    </p:spTree>
    <p:extLst>
      <p:ext uri="{BB962C8B-B14F-4D97-AF65-F5344CB8AC3E}">
        <p14:creationId xmlns:p14="http://schemas.microsoft.com/office/powerpoint/2010/main" val="25493728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0</TotalTime>
  <Words>703</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Franklin Gothic Book</vt:lpstr>
      <vt:lpstr>1_RetrospectVTI</vt:lpstr>
      <vt:lpstr>S.O.L.I.D.</vt:lpstr>
      <vt:lpstr>In object-oriented computer programming, S.O.L.I.D. is a mnemonic acronym for five design principles intended to make software designs more understandable, flexible and maintainable. </vt:lpstr>
      <vt:lpstr>Solid – Overview https://medium.com/better-programming/solid-principles-simple-and-easy-explanation-f57d86c47a7f https://www.c-sharpcorner.com/UploadFile/damubetha/solid-principles-in-C-Sharp/</vt:lpstr>
      <vt:lpstr>Single Responsibility Principle https://www.c-sharpcorner.com/UploadFile/damubetha/solid-principles-in-C-Sharp/</vt:lpstr>
      <vt:lpstr>Open-Closed Principle https://www.c-sharpcorner.com/UploadFile/damubetha/solid-principles-in-C-Sharp/</vt:lpstr>
      <vt:lpstr>Open-Closed Principle https://www.c-sharpcorner.com/UploadFile/damubetha/solid-principles-in-C-Sharp/</vt:lpstr>
      <vt:lpstr>Liskov Substitution Principle https://medium.com/better-programming/solid-principles-simple-and-easy-explanation-f57d86c47a7f https://www.c-sharpcorner.com/UploadFile/damubetha/solid-principles-in-C-Sharp/</vt:lpstr>
      <vt:lpstr>Interface Segregation Principle https://www.c-sharpcorner.com/UploadFile/damubetha/solid-principles-in-C-Sharp/</vt:lpstr>
      <vt:lpstr>Dependency Inversion Principle https://www.c-sharpcorner.com/UploadFile/damubetha/solid-principles-in-C-Sharp/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2020-03-12T03:02:10Z</dcterms:created>
  <dcterms:modified xsi:type="dcterms:W3CDTF">2020-03-12T03:12:38Z</dcterms:modified>
</cp:coreProperties>
</file>