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6" r:id="rId1"/>
  </p:sldMasterIdLst>
  <p:sldIdLst>
    <p:sldId id="257" r:id="rId2"/>
    <p:sldId id="258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71" r:id="rId11"/>
    <p:sldId id="27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21FBE3F-1011-4838-AF11-4FBD081E7BE5}" v="60" dt="2020-03-03T23:54:49.9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2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3/10/2020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3/10/2020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3/10/2020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3/10/2020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3/10/2020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3/10/2020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3/10/2020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3/10/2020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3/10/2020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3/10/2020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3/10/2020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3/10/2020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docs.microsoft.com/en-us/dotnet/csharp/language-reference/operators/type-testing-and-cast#typeof-operator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docs.microsoft.com/en-us/dotnet/csharp/language-reference/operators/type-testing-and-cast#typeof-operator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csharp/programming-guide/types/casting-and-type-conversions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docs.microsoft.com/en-us/dotnet/csharp/programming-guide/types/casting-and-type-conversions#implicit-conversion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docs.microsoft.com/en-us/dotnet/csharp/programming-guide/types/casting-and-type-conversions#explicit-conversion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csharp/language-reference/operators/type-testing-and-cast#is-operator" TargetMode="External"/><Relationship Id="rId2" Type="http://schemas.openxmlformats.org/officeDocument/2006/relationships/hyperlink" Target="https://docs.microsoft.com/en-us/dotnet/csharp/programming-guide/types/casting-and-type-conversions#type-conversion-exceptions-at-run-tim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docs.microsoft.com/en-us/dotnet/csharp/language-reference/operators/type-testing-and-cast#typeof-operator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csharp/language-reference/operators/type-testing-and-cast#typeof-operator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docs.microsoft.com/en-us/dotnet/csharp/language-reference/operators/type-testing-and-cast#as-operator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dirty="0"/>
              <a:t>Casting and Type Conversion</a:t>
            </a:r>
            <a:endParaRPr lang="en-US" sz="8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.net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/ Microsoft dynamics 365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D6F05-A6E5-409B-BE40-CBE8533CD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typeof</a:t>
            </a:r>
            <a:br>
              <a:rPr lang="en-US" dirty="0"/>
            </a:br>
            <a:r>
              <a:rPr lang="en-US" sz="1400" dirty="0">
                <a:hlinkClick r:id="rId2"/>
              </a:rPr>
              <a:t>https://docs.microsoft.com/en-us/dotnet/csharp/language-reference/operators/type-testing-and-cast#typeof-operator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856356-D07D-4420-8583-9E73F8267D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226084"/>
          </a:xfrm>
        </p:spPr>
        <p:txBody>
          <a:bodyPr>
            <a:normAutofit/>
          </a:bodyPr>
          <a:lstStyle/>
          <a:p>
            <a:r>
              <a:rPr lang="en-US" sz="2800" dirty="0"/>
              <a:t>The </a:t>
            </a:r>
            <a:r>
              <a:rPr lang="en-US" sz="2800" b="1" i="1" dirty="0" err="1"/>
              <a:t>typeof</a:t>
            </a:r>
            <a:r>
              <a:rPr lang="en-US" sz="2800" dirty="0"/>
              <a:t> operator obtains the </a:t>
            </a:r>
            <a:r>
              <a:rPr lang="en-US" sz="2800" dirty="0" err="1"/>
              <a:t>System.Type</a:t>
            </a:r>
            <a:r>
              <a:rPr lang="en-US" sz="2800" dirty="0"/>
              <a:t> instance type. The argument to the </a:t>
            </a:r>
            <a:r>
              <a:rPr lang="en-US" sz="2800" b="1" i="1" dirty="0" err="1"/>
              <a:t>typeof</a:t>
            </a:r>
            <a:r>
              <a:rPr lang="en-US" sz="2800" dirty="0"/>
              <a:t> operator must be the name of a </a:t>
            </a:r>
            <a:r>
              <a:rPr lang="en-US" sz="2800" b="1" i="1" dirty="0"/>
              <a:t>type</a:t>
            </a:r>
            <a:r>
              <a:rPr lang="en-US" sz="2800" dirty="0"/>
              <a:t> or a </a:t>
            </a:r>
            <a:r>
              <a:rPr lang="en-US" sz="2800" b="1" i="1" dirty="0"/>
              <a:t>type</a:t>
            </a:r>
            <a:r>
              <a:rPr lang="en-US" sz="2800" dirty="0"/>
              <a:t> </a:t>
            </a:r>
            <a:r>
              <a:rPr lang="en-US" sz="2800" b="1" i="1" dirty="0"/>
              <a:t>parameter.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06600D-992A-4A7E-B3F9-75C3C14303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1077" y="3580454"/>
            <a:ext cx="6930805" cy="2719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7495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C7B11-61D6-4091-A2D8-1381BC998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typeof</a:t>
            </a:r>
            <a:r>
              <a:rPr lang="en-US" dirty="0"/>
              <a:t> Operator</a:t>
            </a:r>
            <a:br>
              <a:rPr lang="en-US" dirty="0"/>
            </a:br>
            <a:r>
              <a:rPr lang="en-US" sz="1400" dirty="0">
                <a:hlinkClick r:id="rId2"/>
              </a:rPr>
              <a:t>https://docs.microsoft.com/en-us/dotnet/csharp/language-reference/operators/type-testing-and-cast#typeof-operator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BCB3B4-4BF1-43C9-AEDA-1C6757D5C8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93049"/>
            <a:ext cx="10058400" cy="3760891"/>
          </a:xfrm>
        </p:spPr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An expression cannot be an argument of the </a:t>
            </a:r>
            <a:r>
              <a:rPr lang="en-US" b="1" i="1" dirty="0" err="1"/>
              <a:t>typeof</a:t>
            </a:r>
            <a:r>
              <a:rPr lang="en-US" dirty="0"/>
              <a:t> operator. To get the </a:t>
            </a:r>
            <a:r>
              <a:rPr lang="en-US" dirty="0" err="1"/>
              <a:t>System.Type</a:t>
            </a:r>
            <a:r>
              <a:rPr lang="en-US" dirty="0"/>
              <a:t> instance for the runtime </a:t>
            </a:r>
            <a:r>
              <a:rPr lang="en-US" b="1" i="1" dirty="0"/>
              <a:t>type</a:t>
            </a:r>
            <a:r>
              <a:rPr lang="en-US" dirty="0"/>
              <a:t> of an expression result, use the </a:t>
            </a:r>
            <a:r>
              <a:rPr lang="en-US" dirty="0" err="1"/>
              <a:t>Object.GetType</a:t>
            </a:r>
            <a:r>
              <a:rPr lang="en-US" dirty="0"/>
              <a:t> method.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Use the </a:t>
            </a:r>
            <a:r>
              <a:rPr lang="en-US" b="1" i="1" dirty="0" err="1"/>
              <a:t>typeof</a:t>
            </a:r>
            <a:r>
              <a:rPr lang="en-US" dirty="0"/>
              <a:t> operator to check if the runtime </a:t>
            </a:r>
            <a:r>
              <a:rPr lang="en-US" b="1" i="1" dirty="0"/>
              <a:t>type</a:t>
            </a:r>
            <a:r>
              <a:rPr lang="en-US" dirty="0"/>
              <a:t> of the expression result exactly matches a given </a:t>
            </a:r>
            <a:r>
              <a:rPr lang="en-US" b="1" i="1" dirty="0"/>
              <a:t>type</a:t>
            </a:r>
            <a:r>
              <a:rPr lang="en-US" dirty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This example demonstrates the difference between type checking performed with the </a:t>
            </a:r>
            <a:r>
              <a:rPr lang="en-US" dirty="0" err="1"/>
              <a:t>typeof</a:t>
            </a:r>
            <a:r>
              <a:rPr lang="en-US" dirty="0"/>
              <a:t> operator and the </a:t>
            </a:r>
            <a:r>
              <a:rPr lang="en-US" b="1" i="1" dirty="0"/>
              <a:t>is</a:t>
            </a:r>
            <a:r>
              <a:rPr lang="en-US" dirty="0"/>
              <a:t> operator: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F0EE14-8874-4B92-9AD9-4F8BEF425E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2141" y="3190432"/>
            <a:ext cx="6716061" cy="3482771"/>
          </a:xfrm>
          <a:prstGeom prst="rect">
            <a:avLst/>
          </a:prstGeom>
          <a:effectLst>
            <a:glow rad="50800">
              <a:schemeClr val="accent1"/>
            </a:glow>
          </a:effectLst>
        </p:spPr>
      </p:pic>
    </p:spTree>
    <p:extLst>
      <p:ext uri="{BB962C8B-B14F-4D97-AF65-F5344CB8AC3E}">
        <p14:creationId xmlns:p14="http://schemas.microsoft.com/office/powerpoint/2010/main" val="723504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anchor="ctr">
            <a:normAutofit fontScale="90000"/>
          </a:bodyPr>
          <a:lstStyle/>
          <a:p>
            <a:r>
              <a:rPr lang="en-US" sz="4800" dirty="0"/>
              <a:t>Because C# is statically-typed at compile time, after a variable is declared, it cannot be declared again or assigned a value of another type unless that type is implicitly convertible to the variable's type.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hlinkClick r:id="rId2"/>
              </a:rPr>
              <a:t>https://docs.microsoft.com/en-us/dotnet/csharp/programming-guide/types/casting-and-type-conversions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651CF-7339-43BC-BAF8-367774AAC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Casting and Type Conversion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646762-0959-4C1B-9611-9DCAD1F5E5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910978"/>
            <a:ext cx="10058400" cy="4247775"/>
          </a:xfrm>
        </p:spPr>
        <p:txBody>
          <a:bodyPr>
            <a:normAutofit/>
          </a:bodyPr>
          <a:lstStyle/>
          <a:p>
            <a:r>
              <a:rPr lang="en-US" sz="3200" dirty="0"/>
              <a:t>There are 2 types of conversions in C#: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u="sng" dirty="0"/>
              <a:t>Implicit conversions</a:t>
            </a:r>
            <a:r>
              <a:rPr lang="en-US" sz="2800" dirty="0"/>
              <a:t>: No special syntax required, is type safe, no data loss.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u="sng" dirty="0"/>
              <a:t>Explicit conversions (casts)</a:t>
            </a:r>
            <a:r>
              <a:rPr lang="en-US" sz="2800" dirty="0"/>
              <a:t>: Explicit conversions require the cast operator (). Required when data might be lost in the conversion, or when failure could occur.</a:t>
            </a:r>
          </a:p>
        </p:txBody>
      </p:sp>
    </p:spTree>
    <p:extLst>
      <p:ext uri="{BB962C8B-B14F-4D97-AF65-F5344CB8AC3E}">
        <p14:creationId xmlns:p14="http://schemas.microsoft.com/office/powerpoint/2010/main" val="835106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AD590-557D-4C8B-B72A-3045887CA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Implicit Conversion</a:t>
            </a:r>
            <a:br>
              <a:rPr lang="en-US" dirty="0"/>
            </a:br>
            <a:r>
              <a:rPr lang="en-US" sz="1200" dirty="0">
                <a:hlinkClick r:id="rId2"/>
              </a:rPr>
              <a:t>https://docs.microsoft.com/en-us/dotnet/csharp/programming-guide/types/casting-and-type-conversions#implicit-conversions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50455-3974-4CF9-8F19-CAA1144B19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4527797" cy="238579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For built-in </a:t>
            </a:r>
            <a:r>
              <a:rPr lang="en-US" b="1" i="1" dirty="0"/>
              <a:t>numeric</a:t>
            </a:r>
            <a:r>
              <a:rPr lang="en-US" dirty="0"/>
              <a:t> types, an implicit conversion can be made when the value to be stored can fit into the variable without being truncated or rounded off. </a:t>
            </a:r>
          </a:p>
          <a:p>
            <a:r>
              <a:rPr lang="en-US" dirty="0"/>
              <a:t>For </a:t>
            </a:r>
            <a:r>
              <a:rPr lang="en-US" b="1" i="1" dirty="0"/>
              <a:t>integral</a:t>
            </a:r>
            <a:r>
              <a:rPr lang="en-US" dirty="0"/>
              <a:t> types, this means the range of the source </a:t>
            </a:r>
            <a:r>
              <a:rPr lang="en-US" b="1" i="1" dirty="0"/>
              <a:t>type</a:t>
            </a:r>
            <a:r>
              <a:rPr lang="en-US" dirty="0"/>
              <a:t> is a proper subset of the range for the target </a:t>
            </a:r>
            <a:r>
              <a:rPr lang="en-US" b="1" i="1" dirty="0"/>
              <a:t>type</a:t>
            </a:r>
            <a:r>
              <a:rPr lang="en-US" dirty="0"/>
              <a:t>. 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82F261-4082-46E2-833D-4F784088BB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4306" y="2533542"/>
            <a:ext cx="5539472" cy="131161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9EEED87-1523-43DC-8B55-0F228E4AE83A}"/>
              </a:ext>
            </a:extLst>
          </p:cNvPr>
          <p:cNvSpPr/>
          <p:nvPr/>
        </p:nvSpPr>
        <p:spPr>
          <a:xfrm>
            <a:off x="1097280" y="4493994"/>
            <a:ext cx="4527797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900" dirty="0"/>
              <a:t>For </a:t>
            </a:r>
            <a:r>
              <a:rPr lang="en-US" sz="1900" b="1" i="1" dirty="0"/>
              <a:t>reference</a:t>
            </a:r>
            <a:r>
              <a:rPr lang="en-US" sz="1900" dirty="0"/>
              <a:t> types, an implicit conversion always exists from a class to any one of its direct or indirect base classes or interfaces. No special syntax is necessary because a derived class always contains all the members of a base class.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600F75-05E8-4CF6-B53F-6C7BDFBC3F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9727" y="4941082"/>
            <a:ext cx="5544051" cy="1139028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F5D7676-0668-4AFC-B5D9-363090F96206}"/>
              </a:ext>
            </a:extLst>
          </p:cNvPr>
          <p:cNvCxnSpPr/>
          <p:nvPr/>
        </p:nvCxnSpPr>
        <p:spPr>
          <a:xfrm>
            <a:off x="390028" y="4463662"/>
            <a:ext cx="1139316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7773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3DD6A-C420-4748-8681-5F5D0FF36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Explicit Conversion</a:t>
            </a:r>
            <a:br>
              <a:rPr lang="en-US" dirty="0"/>
            </a:br>
            <a:r>
              <a:rPr lang="en-US" sz="1200" dirty="0">
                <a:hlinkClick r:id="rId2"/>
              </a:rPr>
              <a:t>https://docs.microsoft.com/en-us/dotnet/csharp/programming-guide/types/casting-and-type-conversions#explicit-conversions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5FD66C-8EEB-4D59-9B50-1E0C88DF5C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0076" y="1896939"/>
            <a:ext cx="5217714" cy="172707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dirty="0"/>
              <a:t>If a conversion cannot be made without a risk of losing information, you must perform a </a:t>
            </a:r>
            <a:r>
              <a:rPr lang="en-US" sz="2400" b="1" i="1" dirty="0"/>
              <a:t>Cast</a:t>
            </a:r>
            <a:r>
              <a:rPr lang="en-US" sz="2400" dirty="0"/>
              <a:t>. Specify the </a:t>
            </a:r>
            <a:r>
              <a:rPr lang="en-US" sz="2400" b="1" i="1" dirty="0"/>
              <a:t>type</a:t>
            </a:r>
            <a:r>
              <a:rPr lang="en-US" sz="2400" dirty="0"/>
              <a:t> that you are casting to in parentheses in front of the value or variable to be converted.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33CE2C-183C-44AF-95B9-962CA05774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5353" y="3555358"/>
            <a:ext cx="3510741" cy="280644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7396EEA-61A0-4777-B79D-CE9C9C24A017}"/>
              </a:ext>
            </a:extLst>
          </p:cNvPr>
          <p:cNvSpPr/>
          <p:nvPr/>
        </p:nvSpPr>
        <p:spPr>
          <a:xfrm>
            <a:off x="6257790" y="1908225"/>
            <a:ext cx="512959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For </a:t>
            </a:r>
            <a:r>
              <a:rPr lang="en-US" sz="2400" b="1" i="1" dirty="0"/>
              <a:t>reference</a:t>
            </a:r>
            <a:r>
              <a:rPr lang="en-US" sz="2400" dirty="0"/>
              <a:t> types, an explicit </a:t>
            </a:r>
            <a:r>
              <a:rPr lang="en-US" sz="2400" b="1" i="1" dirty="0"/>
              <a:t>cast</a:t>
            </a:r>
            <a:r>
              <a:rPr lang="en-US" sz="2400" dirty="0"/>
              <a:t> is required if you need to convert from a </a:t>
            </a:r>
            <a:r>
              <a:rPr lang="en-US" sz="2400" b="1" i="1" dirty="0"/>
              <a:t>base</a:t>
            </a:r>
            <a:r>
              <a:rPr lang="en-US" sz="2400" dirty="0"/>
              <a:t> type to a </a:t>
            </a:r>
            <a:r>
              <a:rPr lang="en-US" sz="2400" b="1" i="1" dirty="0"/>
              <a:t>derived</a:t>
            </a:r>
            <a:r>
              <a:rPr lang="en-US" sz="2400" dirty="0"/>
              <a:t> type.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111A20-B990-4AEB-8AD0-1F366C23BD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7896" y="3556418"/>
            <a:ext cx="5437233" cy="2805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03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8E579-8A80-4B64-8ED0-2C171CE9E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5251516" cy="1450757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Type conversion exceptions at run time</a:t>
            </a:r>
            <a:br>
              <a:rPr lang="en-US" dirty="0"/>
            </a:br>
            <a:r>
              <a:rPr lang="en-US" sz="1200" dirty="0">
                <a:hlinkClick r:id="rId2"/>
              </a:rPr>
              <a:t>https://docs.microsoft.com/en-us/dotnet/csharp/programming-guide/types/casting-and-type-conversions#type-conversion-exceptions-at-run-time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1EA9E5-68B2-4804-8F53-19288EF660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32686"/>
            <a:ext cx="4790696" cy="4450185"/>
          </a:xfrm>
        </p:spPr>
        <p:txBody>
          <a:bodyPr anchor="ctr">
            <a:normAutofit/>
          </a:bodyPr>
          <a:lstStyle/>
          <a:p>
            <a:r>
              <a:rPr lang="en-US" sz="2400" dirty="0"/>
              <a:t>In some </a:t>
            </a:r>
            <a:r>
              <a:rPr lang="en-US" sz="2400" b="1" i="1" dirty="0"/>
              <a:t>reference</a:t>
            </a:r>
            <a:r>
              <a:rPr lang="en-US" sz="2400" dirty="0"/>
              <a:t> type conversions, It is possible for a </a:t>
            </a:r>
            <a:r>
              <a:rPr lang="en-US" sz="2400" b="1" i="1" dirty="0"/>
              <a:t>cast</a:t>
            </a:r>
            <a:r>
              <a:rPr lang="en-US" sz="2400" dirty="0"/>
              <a:t> operation that compiles correctly to fail at run time. A </a:t>
            </a:r>
            <a:r>
              <a:rPr lang="en-US" sz="2400" b="1" i="1" dirty="0"/>
              <a:t>type</a:t>
            </a:r>
            <a:r>
              <a:rPr lang="en-US" sz="2400" dirty="0"/>
              <a:t> </a:t>
            </a:r>
            <a:r>
              <a:rPr lang="en-US" sz="2400" b="1" i="1" dirty="0"/>
              <a:t>cast</a:t>
            </a:r>
            <a:r>
              <a:rPr lang="en-US" sz="2400" dirty="0"/>
              <a:t> that fails at run time will cause an </a:t>
            </a:r>
            <a:r>
              <a:rPr lang="en-US" sz="2400" b="1" dirty="0" err="1"/>
              <a:t>InvalidCastException</a:t>
            </a:r>
            <a:r>
              <a:rPr lang="en-US" sz="2400" dirty="0"/>
              <a:t> to be thrown.</a:t>
            </a:r>
          </a:p>
          <a:p>
            <a:r>
              <a:rPr lang="en-US" sz="2400" dirty="0"/>
              <a:t>C# provides the </a:t>
            </a:r>
            <a:r>
              <a:rPr lang="en-US" sz="2400" u="sng" dirty="0">
                <a:hlinkClick r:id="rId3"/>
              </a:rPr>
              <a:t>is</a:t>
            </a:r>
            <a:r>
              <a:rPr lang="en-US" sz="2400" dirty="0"/>
              <a:t> operator to enable you to test for compatibility before actually performing a </a:t>
            </a:r>
            <a:r>
              <a:rPr lang="en-US" sz="2400" b="1" i="1" dirty="0"/>
              <a:t>cast</a:t>
            </a:r>
            <a:r>
              <a:rPr lang="en-US" sz="2400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D76CF0-FCB9-4D33-9B0D-5698C13F32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4025" y="91277"/>
            <a:ext cx="4946739" cy="6536762"/>
          </a:xfrm>
          <a:prstGeom prst="rect">
            <a:avLst/>
          </a:prstGeom>
          <a:effectLst>
            <a:glow rad="50800">
              <a:schemeClr val="accent1"/>
            </a:glow>
          </a:effectLst>
        </p:spPr>
      </p:pic>
    </p:spTree>
    <p:extLst>
      <p:ext uri="{BB962C8B-B14F-4D97-AF65-F5344CB8AC3E}">
        <p14:creationId xmlns:p14="http://schemas.microsoft.com/office/powerpoint/2010/main" val="384687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4ECE0-D090-4E26-A713-7EABD8343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Type-testing and cast operators – </a:t>
            </a:r>
            <a:br>
              <a:rPr lang="en-US" dirty="0"/>
            </a:br>
            <a:r>
              <a:rPr lang="en-US" dirty="0"/>
              <a:t>‘</a:t>
            </a:r>
            <a:r>
              <a:rPr lang="en-US" i="1" dirty="0"/>
              <a:t>is’</a:t>
            </a:r>
            <a:r>
              <a:rPr lang="en-US" dirty="0"/>
              <a:t> operator</a:t>
            </a:r>
            <a:br>
              <a:rPr lang="en-US" dirty="0"/>
            </a:br>
            <a:r>
              <a:rPr lang="en-US" sz="1400" dirty="0">
                <a:hlinkClick r:id="rId2"/>
              </a:rPr>
              <a:t>https://docs.microsoft.com/en-us/dotnet/csharp/language-reference/operators/type-testing-and-cast#typeof-operator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1325D-FAD5-4E48-9DFE-2F7E2F7E18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4597135" cy="3760891"/>
          </a:xfrm>
        </p:spPr>
        <p:txBody>
          <a:bodyPr anchor="ctr">
            <a:normAutofit lnSpcReduction="10000"/>
          </a:bodyPr>
          <a:lstStyle/>
          <a:p>
            <a:r>
              <a:rPr lang="en-US" sz="2400" dirty="0"/>
              <a:t>The </a:t>
            </a:r>
            <a:r>
              <a:rPr lang="en-US" sz="2400" b="1" i="1" dirty="0"/>
              <a:t>is</a:t>
            </a:r>
            <a:r>
              <a:rPr lang="en-US" sz="2400" dirty="0"/>
              <a:t> operator checks if the runtime </a:t>
            </a:r>
            <a:r>
              <a:rPr lang="en-US" sz="2400" b="1" i="1" dirty="0"/>
              <a:t>type</a:t>
            </a:r>
            <a:r>
              <a:rPr lang="en-US" sz="2400" dirty="0"/>
              <a:t> of an expression result is compatible with a given </a:t>
            </a:r>
            <a:r>
              <a:rPr lang="en-US" sz="2400" b="1" i="1" dirty="0"/>
              <a:t>type</a:t>
            </a:r>
            <a:r>
              <a:rPr lang="en-US" sz="2400" dirty="0"/>
              <a:t>. </a:t>
            </a:r>
          </a:p>
          <a:p>
            <a:r>
              <a:rPr lang="en-US" sz="2400" dirty="0"/>
              <a:t>            returns true if E is non-null and can be converted to </a:t>
            </a:r>
            <a:r>
              <a:rPr lang="en-US" sz="2400" b="1" i="1" dirty="0"/>
              <a:t>type</a:t>
            </a:r>
            <a:r>
              <a:rPr lang="en-US" sz="2400" dirty="0"/>
              <a:t> T by a reference conversion, a boxing conversion, or an unboxing conversion.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9F999D-55BA-45AC-8264-2421DE5665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3910996"/>
            <a:ext cx="937814" cy="38365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B0A2BAE-DCC0-420C-91D8-22941F16C1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6756" y="2076232"/>
            <a:ext cx="5910694" cy="4119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5913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3D543F-2B86-451E-8051-564CD3B4F8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/>
              <a:t>The </a:t>
            </a:r>
            <a:r>
              <a:rPr lang="en-US" sz="2800" b="1" i="1" dirty="0"/>
              <a:t>is</a:t>
            </a:r>
            <a:r>
              <a:rPr lang="en-US" sz="2800" dirty="0"/>
              <a:t> operator takes into account boxing and unboxing conversions but doesn't consider numeric conversions: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6ABB72-8267-42BF-BD46-18424FD816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6758" y="3348494"/>
            <a:ext cx="9598484" cy="240404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68C5020E-2D0A-46E1-8409-B551752C1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3" y="287338"/>
            <a:ext cx="10058400" cy="1449387"/>
          </a:xfrm>
        </p:spPr>
        <p:txBody>
          <a:bodyPr>
            <a:normAutofit fontScale="90000"/>
          </a:bodyPr>
          <a:lstStyle/>
          <a:p>
            <a:r>
              <a:rPr lang="en-US" dirty="0"/>
              <a:t>Type-testing and cast operators – </a:t>
            </a:r>
            <a:br>
              <a:rPr lang="en-US" dirty="0"/>
            </a:br>
            <a:r>
              <a:rPr lang="en-US" dirty="0"/>
              <a:t>‘</a:t>
            </a:r>
            <a:r>
              <a:rPr lang="en-US" i="1" dirty="0"/>
              <a:t>is’</a:t>
            </a:r>
            <a:r>
              <a:rPr lang="en-US" dirty="0"/>
              <a:t> operator</a:t>
            </a:r>
            <a:br>
              <a:rPr lang="en-US" dirty="0"/>
            </a:br>
            <a:r>
              <a:rPr lang="en-US" sz="1400" dirty="0">
                <a:hlinkClick r:id="rId3"/>
              </a:rPr>
              <a:t>https://docs.microsoft.com/en-us/dotnet/csharp/language-reference/operators/type-testing-and-cast#typeof-operator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7086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7707E5-2BBD-4EFD-A78E-D02FBD3EE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1220041"/>
          </a:xfrm>
        </p:spPr>
        <p:txBody>
          <a:bodyPr>
            <a:normAutofit fontScale="92500"/>
          </a:bodyPr>
          <a:lstStyle/>
          <a:p>
            <a:r>
              <a:rPr lang="en-US" sz="2400" dirty="0"/>
              <a:t>The </a:t>
            </a:r>
            <a:r>
              <a:rPr lang="en-US" sz="2400" b="1" i="1" dirty="0"/>
              <a:t>as</a:t>
            </a:r>
            <a:r>
              <a:rPr lang="en-US" sz="2400" dirty="0"/>
              <a:t> operator explicitly converts the result of an expression to a given reference or nullable value type. If the conversion is not possible, the </a:t>
            </a:r>
            <a:r>
              <a:rPr lang="en-US" sz="2400" b="1" i="1" dirty="0"/>
              <a:t>as</a:t>
            </a:r>
            <a:r>
              <a:rPr lang="en-US" sz="2400" dirty="0"/>
              <a:t> operator returns null. Unlike the </a:t>
            </a:r>
            <a:r>
              <a:rPr lang="en-US" sz="2400" b="1" i="1" dirty="0"/>
              <a:t>cast</a:t>
            </a:r>
            <a:r>
              <a:rPr lang="en-US" sz="2400" dirty="0"/>
              <a:t> operator </a:t>
            </a:r>
            <a:r>
              <a:rPr lang="en-US" sz="2400" b="1" i="1" dirty="0"/>
              <a:t>()</a:t>
            </a:r>
            <a:r>
              <a:rPr lang="en-US" sz="2400" dirty="0"/>
              <a:t>, the </a:t>
            </a:r>
            <a:r>
              <a:rPr lang="en-US" sz="2400" b="1" i="1" dirty="0"/>
              <a:t>as</a:t>
            </a:r>
            <a:r>
              <a:rPr lang="en-US" sz="2400" dirty="0"/>
              <a:t> operator never throws an exception.                         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1CCB2C2-C30D-4F98-8597-EAB15B01F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3" y="287338"/>
            <a:ext cx="10058400" cy="1449387"/>
          </a:xfrm>
        </p:spPr>
        <p:txBody>
          <a:bodyPr>
            <a:normAutofit fontScale="90000"/>
          </a:bodyPr>
          <a:lstStyle/>
          <a:p>
            <a:r>
              <a:rPr lang="en-US" dirty="0"/>
              <a:t>Type-testing and cast operators – </a:t>
            </a:r>
            <a:br>
              <a:rPr lang="en-US" dirty="0"/>
            </a:br>
            <a:r>
              <a:rPr lang="en-US" dirty="0"/>
              <a:t>‘</a:t>
            </a:r>
            <a:r>
              <a:rPr lang="en-US" i="1" dirty="0"/>
              <a:t>as’</a:t>
            </a:r>
            <a:r>
              <a:rPr lang="en-US" dirty="0"/>
              <a:t> operator</a:t>
            </a:r>
            <a:br>
              <a:rPr lang="en-US" dirty="0"/>
            </a:br>
            <a:r>
              <a:rPr lang="en-US" sz="1400" dirty="0">
                <a:hlinkClick r:id="rId2"/>
              </a:rPr>
              <a:t>https://docs.microsoft.com/en-us/dotnet/csharp/language-reference/operators/type-testing-and-cast#as-operator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2DE16D-806F-4C50-A291-2EEAD5EF1C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5616" y="3575126"/>
            <a:ext cx="1009879" cy="38724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3025841-2B79-4025-8028-05C30DD8B1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9909" y="3531999"/>
            <a:ext cx="3515595" cy="45558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537A650-4282-4C55-BF75-DFA25E6D377E}"/>
              </a:ext>
            </a:extLst>
          </p:cNvPr>
          <p:cNvSpPr/>
          <p:nvPr/>
        </p:nvSpPr>
        <p:spPr>
          <a:xfrm>
            <a:off x="2345495" y="3575126"/>
            <a:ext cx="29488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produces the same result as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5663C4D-457A-4A69-8E6F-E1B9014812E8}"/>
              </a:ext>
            </a:extLst>
          </p:cNvPr>
          <p:cNvSpPr/>
          <p:nvPr/>
        </p:nvSpPr>
        <p:spPr>
          <a:xfrm>
            <a:off x="1096963" y="4414950"/>
            <a:ext cx="10291867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/>
              <a:t>The </a:t>
            </a:r>
            <a:r>
              <a:rPr lang="en-US" sz="2200" b="1" i="1" dirty="0"/>
              <a:t>as</a:t>
            </a:r>
            <a:r>
              <a:rPr lang="en-US" sz="2200" dirty="0"/>
              <a:t> operator considers only reference, nullable, boxing, and unboxing conversions. You cannot use the </a:t>
            </a:r>
            <a:r>
              <a:rPr lang="en-US" sz="2200" b="1" i="1" dirty="0"/>
              <a:t>as</a:t>
            </a:r>
            <a:r>
              <a:rPr lang="en-US" sz="2200" dirty="0"/>
              <a:t> operator to perform a user-defined conversion. To do that, use the </a:t>
            </a:r>
            <a:r>
              <a:rPr lang="en-US" sz="2200" b="1" i="1" dirty="0"/>
              <a:t>cast </a:t>
            </a:r>
            <a:r>
              <a:rPr lang="en-US" sz="2200" dirty="0"/>
              <a:t>operator</a:t>
            </a:r>
            <a:r>
              <a:rPr lang="en-US" sz="2200" b="1" i="1" dirty="0"/>
              <a:t> ()</a:t>
            </a:r>
            <a:r>
              <a:rPr lang="en-US" sz="2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52502442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{5B3D16BE-15B3-47D8-84CE-9AE21D5E9D1A}tf56160789</Template>
  <TotalTime>0</TotalTime>
  <Words>810</Words>
  <Application>Microsoft Office PowerPoint</Application>
  <PresentationFormat>Widescreen</PresentationFormat>
  <Paragraphs>33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Bookman Old Style</vt:lpstr>
      <vt:lpstr>Calibri</vt:lpstr>
      <vt:lpstr>Franklin Gothic Book</vt:lpstr>
      <vt:lpstr>1_RetrospectVTI</vt:lpstr>
      <vt:lpstr>Casting and Type Conversion</vt:lpstr>
      <vt:lpstr>Because C# is statically-typed at compile time, after a variable is declared, it cannot be declared again or assigned a value of another type unless that type is implicitly convertible to the variable's type.</vt:lpstr>
      <vt:lpstr>Casting and Type Conversion</vt:lpstr>
      <vt:lpstr>Implicit Conversion https://docs.microsoft.com/en-us/dotnet/csharp/programming-guide/types/casting-and-type-conversions#implicit-conversions</vt:lpstr>
      <vt:lpstr>Explicit Conversion https://docs.microsoft.com/en-us/dotnet/csharp/programming-guide/types/casting-and-type-conversions#explicit-conversions</vt:lpstr>
      <vt:lpstr>Type conversion exceptions at run time https://docs.microsoft.com/en-us/dotnet/csharp/programming-guide/types/casting-and-type-conversions#type-conversion-exceptions-at-run-time</vt:lpstr>
      <vt:lpstr>Type-testing and cast operators –  ‘is’ operator https://docs.microsoft.com/en-us/dotnet/csharp/language-reference/operators/type-testing-and-cast#typeof-operator</vt:lpstr>
      <vt:lpstr>Type-testing and cast operators –  ‘is’ operator https://docs.microsoft.com/en-us/dotnet/csharp/language-reference/operators/type-testing-and-cast#typeof-operator</vt:lpstr>
      <vt:lpstr>Type-testing and cast operators –  ‘as’ operator https://docs.microsoft.com/en-us/dotnet/csharp/language-reference/operators/type-testing-and-cast#as-operator</vt:lpstr>
      <vt:lpstr>typeof https://docs.microsoft.com/en-us/dotnet/csharp/language-reference/operators/type-testing-and-cast#typeof-operator</vt:lpstr>
      <vt:lpstr>typeof Operator https://docs.microsoft.com/en-us/dotnet/csharp/language-reference/operators/type-testing-and-cast#typeof-operator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2020-03-03T22:37:19Z</dcterms:created>
  <dcterms:modified xsi:type="dcterms:W3CDTF">2020-03-11T02:39:08Z</dcterms:modified>
</cp:coreProperties>
</file>