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73" r:id="rId4"/>
    <p:sldId id="259" r:id="rId5"/>
    <p:sldId id="260" r:id="rId6"/>
    <p:sldId id="263" r:id="rId7"/>
    <p:sldId id="274"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CE8D0C-C21B-4600-9ECF-5F7408DA24DB}" v="72" dt="2020-03-03T23:30:22.2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4" autoAdjust="0"/>
    <p:restoredTop sz="94660"/>
  </p:normalViewPr>
  <p:slideViewPr>
    <p:cSldViewPr snapToGrid="0">
      <p:cViewPr varScale="1">
        <p:scale>
          <a:sx n="102" d="100"/>
          <a:sy n="102" d="100"/>
        </p:scale>
        <p:origin x="11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3/11/2020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3/11/2020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Covariance_and_contravariance_(computer_scienc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us/dotnet/csharp/programming-guide/concepts/covariance-contravarian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microsoft.com/en-us/dotnet/csharp/programming-guide/concepts/covariance-contravaria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dotnet/csharp/programming-guide/concepts/covariance-contravariance/"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dotnet/csharp/programming-guide/types/boxing-and-unboxing#unboxing" TargetMode="External"/><Relationship Id="rId2" Type="http://schemas.openxmlformats.org/officeDocument/2006/relationships/hyperlink" Target="https://docs.microsoft.com/en-us/dotnet/csharp/programming-guide/types/boxing-and-unboxing#boxing"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docs.microsoft.com/en-us/dotnet/csharp/programming-guide/types/boxing-and-unbox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hyperlink" Target="https://docs.microsoft.com/en-us/dotnet/csharp/programming-guide/types/boxing-and-unboxing"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dotnet/csharp/programming-guide/types/boxing-and-unboxing#unboxing"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Variance, Boxing</a:t>
            </a:r>
            <a:r>
              <a:rPr lang="en-US" dirty="0"/>
              <a:t>, and </a:t>
            </a:r>
            <a:r>
              <a:rPr lang="en-US" sz="8000" dirty="0"/>
              <a:t>Unboxing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err="1">
                <a:solidFill>
                  <a:schemeClr val="tx1">
                    <a:lumMod val="85000"/>
                    <a:lumOff val="15000"/>
                  </a:schemeClr>
                </a:solidFill>
              </a:rPr>
              <a:t>.net</a:t>
            </a:r>
            <a:r>
              <a:rPr lang="en-US" sz="2400" dirty="0">
                <a:solidFill>
                  <a:schemeClr val="tx1">
                    <a:lumMod val="85000"/>
                    <a:lumOff val="15000"/>
                  </a:schemeClr>
                </a:solidFill>
              </a:rPr>
              <a:t> / Microsoft dynamics 365</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pPr lvl="0"/>
            <a:r>
              <a:rPr lang="en-US" sz="4000" dirty="0"/>
              <a:t>Variance refers to how subtyping between more complex types relates to subtyping between their components. For instance, if the type </a:t>
            </a:r>
            <a:r>
              <a:rPr lang="en-US" sz="4000" b="1" i="1" dirty="0"/>
              <a:t>Cat</a:t>
            </a:r>
            <a:r>
              <a:rPr lang="en-US" sz="4000" dirty="0"/>
              <a:t> is a subtype of </a:t>
            </a:r>
            <a:r>
              <a:rPr lang="en-US" sz="4000" b="1" i="1" dirty="0"/>
              <a:t>Animal</a:t>
            </a:r>
            <a:r>
              <a:rPr lang="en-US" sz="4000" dirty="0"/>
              <a:t> , then an expression of type </a:t>
            </a:r>
            <a:r>
              <a:rPr lang="en-US" sz="4000" b="1" i="1" dirty="0"/>
              <a:t>Cat</a:t>
            </a:r>
            <a:r>
              <a:rPr lang="en-US" sz="4000" dirty="0"/>
              <a:t> should be substitutable wherever an expression of type </a:t>
            </a:r>
            <a:r>
              <a:rPr lang="en-US" sz="4000" b="1" i="1" dirty="0"/>
              <a:t>Animal</a:t>
            </a:r>
            <a:r>
              <a:rPr lang="en-US" sz="4000" b="1" i="1" u="sng" dirty="0"/>
              <a:t> </a:t>
            </a:r>
            <a:r>
              <a:rPr lang="en-US" sz="4000" dirty="0"/>
              <a:t>is used.</a:t>
            </a:r>
            <a:endParaRPr lang="en-US" sz="20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hlinkClick r:id="rId2"/>
              </a:rPr>
              <a:t>https://en.wikipedia.org/wiki/Covariance_and_contravariance_(computer_science)</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DC491-D396-45DA-A024-FBC0BCC0CC0F}"/>
              </a:ext>
            </a:extLst>
          </p:cNvPr>
          <p:cNvSpPr>
            <a:spLocks noGrp="1"/>
          </p:cNvSpPr>
          <p:nvPr>
            <p:ph type="title"/>
          </p:nvPr>
        </p:nvSpPr>
        <p:spPr/>
        <p:txBody>
          <a:bodyPr>
            <a:normAutofit/>
          </a:bodyPr>
          <a:lstStyle/>
          <a:p>
            <a:r>
              <a:rPr lang="en-US" dirty="0"/>
              <a:t>Variance</a:t>
            </a:r>
            <a:br>
              <a:rPr lang="en-US" dirty="0"/>
            </a:br>
            <a:r>
              <a:rPr lang="en-US" sz="1400" dirty="0">
                <a:hlinkClick r:id="rId2"/>
              </a:rPr>
              <a:t>https://docs.microsoft.com/en-us/dotnet/csharp/programming-guide/concepts/covariance-contravariance/</a:t>
            </a:r>
            <a:endParaRPr lang="en-US" dirty="0"/>
          </a:p>
        </p:txBody>
      </p:sp>
      <p:sp>
        <p:nvSpPr>
          <p:cNvPr id="3" name="Content Placeholder 2">
            <a:extLst>
              <a:ext uri="{FF2B5EF4-FFF2-40B4-BE49-F238E27FC236}">
                <a16:creationId xmlns:a16="http://schemas.microsoft.com/office/drawing/2014/main" id="{39C55DC6-ACF0-444E-B168-63E3E812DFAB}"/>
              </a:ext>
            </a:extLst>
          </p:cNvPr>
          <p:cNvSpPr>
            <a:spLocks noGrp="1"/>
          </p:cNvSpPr>
          <p:nvPr>
            <p:ph idx="1"/>
          </p:nvPr>
        </p:nvSpPr>
        <p:spPr/>
        <p:txBody>
          <a:bodyPr/>
          <a:lstStyle/>
          <a:p>
            <a:r>
              <a:rPr lang="en-US" sz="2400" b="1" i="1" dirty="0"/>
              <a:t>Covariance</a:t>
            </a:r>
            <a:r>
              <a:rPr lang="en-US" sz="2400" dirty="0"/>
              <a:t> and </a:t>
            </a:r>
            <a:r>
              <a:rPr lang="en-US" sz="2400" b="1" i="1" dirty="0"/>
              <a:t>contravariance</a:t>
            </a:r>
            <a:r>
              <a:rPr lang="en-US" sz="2400" dirty="0"/>
              <a:t> are collectively referred to as variance. </a:t>
            </a:r>
            <a:r>
              <a:rPr lang="en-US" sz="2400" b="1" i="1" dirty="0"/>
              <a:t>Covariance</a:t>
            </a:r>
            <a:r>
              <a:rPr lang="en-US" sz="2400" dirty="0"/>
              <a:t> and </a:t>
            </a:r>
            <a:r>
              <a:rPr lang="en-US" sz="2400" b="1" i="1" dirty="0"/>
              <a:t>contravariance</a:t>
            </a:r>
            <a:r>
              <a:rPr lang="en-US" sz="2400" dirty="0"/>
              <a:t> of generic </a:t>
            </a:r>
            <a:r>
              <a:rPr lang="en-US" sz="2400" b="1" i="1" dirty="0"/>
              <a:t>type </a:t>
            </a:r>
            <a:r>
              <a:rPr lang="en-US" sz="2400" dirty="0"/>
              <a:t>parameters</a:t>
            </a:r>
            <a:r>
              <a:rPr lang="en-US" sz="2400" b="1" i="1" dirty="0"/>
              <a:t> </a:t>
            </a:r>
            <a:r>
              <a:rPr lang="en-US" sz="2400" dirty="0"/>
              <a:t>enable the use of constructed generic types whose type arguments are more derived (</a:t>
            </a:r>
            <a:r>
              <a:rPr lang="en-US" sz="2400" b="1" i="1" dirty="0"/>
              <a:t>covariance</a:t>
            </a:r>
            <a:r>
              <a:rPr lang="en-US" sz="2400" dirty="0"/>
              <a:t>) or less derived (</a:t>
            </a:r>
            <a:r>
              <a:rPr lang="en-US" sz="2400" b="1" i="1" dirty="0"/>
              <a:t>contravariance</a:t>
            </a:r>
            <a:r>
              <a:rPr lang="en-US" sz="2400" dirty="0"/>
              <a:t>) than a target constructed type. </a:t>
            </a:r>
          </a:p>
          <a:p>
            <a:r>
              <a:rPr lang="en-US" sz="2400" b="1" i="1"/>
              <a:t>Covariance</a:t>
            </a:r>
            <a:r>
              <a:rPr lang="en-US" sz="2400"/>
              <a:t> </a:t>
            </a:r>
            <a:r>
              <a:rPr lang="en-US" sz="2400" dirty="0"/>
              <a:t>and </a:t>
            </a:r>
            <a:r>
              <a:rPr lang="en-US" sz="2400" b="1" i="1" dirty="0"/>
              <a:t>contravariance</a:t>
            </a:r>
            <a:r>
              <a:rPr lang="en-US" sz="2400" dirty="0"/>
              <a:t> enable implicit reference conversion for array types, delegate types, and generic type arguments. </a:t>
            </a:r>
          </a:p>
          <a:p>
            <a:r>
              <a:rPr lang="en-US" sz="2400" b="1" i="1" dirty="0"/>
              <a:t>Covariance</a:t>
            </a:r>
            <a:r>
              <a:rPr lang="en-US" sz="2400" dirty="0"/>
              <a:t> preserves assignment compatibility and </a:t>
            </a:r>
            <a:r>
              <a:rPr lang="en-US" sz="2400" b="1" i="1" dirty="0"/>
              <a:t>contravariance</a:t>
            </a:r>
            <a:r>
              <a:rPr lang="en-US" sz="2400" dirty="0"/>
              <a:t> reverses it.</a:t>
            </a:r>
          </a:p>
          <a:p>
            <a:endParaRPr lang="en-US" dirty="0"/>
          </a:p>
          <a:p>
            <a:endParaRPr lang="en-US" dirty="0"/>
          </a:p>
        </p:txBody>
      </p:sp>
    </p:spTree>
    <p:extLst>
      <p:ext uri="{BB962C8B-B14F-4D97-AF65-F5344CB8AC3E}">
        <p14:creationId xmlns:p14="http://schemas.microsoft.com/office/powerpoint/2010/main" val="3305218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4AADB-5191-4C1A-963A-2FC773D0910B}"/>
              </a:ext>
            </a:extLst>
          </p:cNvPr>
          <p:cNvSpPr>
            <a:spLocks noGrp="1"/>
          </p:cNvSpPr>
          <p:nvPr>
            <p:ph idx="1"/>
          </p:nvPr>
        </p:nvSpPr>
        <p:spPr>
          <a:xfrm>
            <a:off x="1097280" y="2108201"/>
            <a:ext cx="3323042" cy="3760891"/>
          </a:xfrm>
        </p:spPr>
        <p:txBody>
          <a:bodyPr anchor="ctr">
            <a:normAutofit/>
          </a:bodyPr>
          <a:lstStyle/>
          <a:p>
            <a:r>
              <a:rPr lang="en-US" sz="2800" dirty="0"/>
              <a:t>The difference between assignment compatibility, covariance, and contravariance.</a:t>
            </a:r>
          </a:p>
        </p:txBody>
      </p:sp>
      <p:sp>
        <p:nvSpPr>
          <p:cNvPr id="5" name="Title 1">
            <a:extLst>
              <a:ext uri="{FF2B5EF4-FFF2-40B4-BE49-F238E27FC236}">
                <a16:creationId xmlns:a16="http://schemas.microsoft.com/office/drawing/2014/main" id="{45C3C335-33D3-4D97-A1A3-0DBBAE8F490A}"/>
              </a:ext>
            </a:extLst>
          </p:cNvPr>
          <p:cNvSpPr txBox="1">
            <a:spLocks/>
          </p:cNvSpPr>
          <p:nvPr/>
        </p:nvSpPr>
        <p:spPr>
          <a:xfrm>
            <a:off x="1097280" y="286079"/>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Variance</a:t>
            </a:r>
            <a:br>
              <a:rPr lang="en-US" dirty="0"/>
            </a:br>
            <a:r>
              <a:rPr lang="en-US" sz="1400" dirty="0">
                <a:hlinkClick r:id="rId2"/>
              </a:rPr>
              <a:t>https://docs.microsoft.com/en-us/dotnet/csharp/programming-guide/concepts/covariance-contravariance/</a:t>
            </a:r>
            <a:endParaRPr lang="en-US" dirty="0"/>
          </a:p>
        </p:txBody>
      </p:sp>
      <p:pic>
        <p:nvPicPr>
          <p:cNvPr id="8" name="Picture 7">
            <a:extLst>
              <a:ext uri="{FF2B5EF4-FFF2-40B4-BE49-F238E27FC236}">
                <a16:creationId xmlns:a16="http://schemas.microsoft.com/office/drawing/2014/main" id="{8447E070-9B89-488B-8DC4-D965056A91B0}"/>
              </a:ext>
            </a:extLst>
          </p:cNvPr>
          <p:cNvPicPr>
            <a:picLocks noChangeAspect="1"/>
          </p:cNvPicPr>
          <p:nvPr/>
        </p:nvPicPr>
        <p:blipFill>
          <a:blip r:embed="rId3"/>
          <a:stretch>
            <a:fillRect/>
          </a:stretch>
        </p:blipFill>
        <p:spPr>
          <a:xfrm>
            <a:off x="4498328" y="2016741"/>
            <a:ext cx="7410539" cy="4314998"/>
          </a:xfrm>
          <a:prstGeom prst="rect">
            <a:avLst/>
          </a:prstGeom>
        </p:spPr>
      </p:pic>
    </p:spTree>
    <p:extLst>
      <p:ext uri="{BB962C8B-B14F-4D97-AF65-F5344CB8AC3E}">
        <p14:creationId xmlns:p14="http://schemas.microsoft.com/office/powerpoint/2010/main" val="3427974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387579-719A-42F6-9388-D99D4942CEB1}"/>
              </a:ext>
            </a:extLst>
          </p:cNvPr>
          <p:cNvSpPr>
            <a:spLocks noGrp="1"/>
          </p:cNvSpPr>
          <p:nvPr>
            <p:ph idx="1"/>
          </p:nvPr>
        </p:nvSpPr>
        <p:spPr>
          <a:xfrm>
            <a:off x="1097279" y="2108202"/>
            <a:ext cx="3431385" cy="1683742"/>
          </a:xfrm>
        </p:spPr>
        <p:txBody>
          <a:bodyPr/>
          <a:lstStyle/>
          <a:p>
            <a:r>
              <a:rPr lang="en-US" u="sng" dirty="0"/>
              <a:t>Covariance</a:t>
            </a:r>
            <a:r>
              <a:rPr lang="en-US" dirty="0"/>
              <a:t> for arrays enables implicit conversion of an array of a more </a:t>
            </a:r>
            <a:r>
              <a:rPr lang="en-US" b="1" i="1" dirty="0"/>
              <a:t>derived</a:t>
            </a:r>
            <a:r>
              <a:rPr lang="en-US" dirty="0"/>
              <a:t> type to an array of a less </a:t>
            </a:r>
            <a:r>
              <a:rPr lang="en-US" b="1" i="1" dirty="0"/>
              <a:t>derived</a:t>
            </a:r>
            <a:r>
              <a:rPr lang="en-US" dirty="0"/>
              <a:t> type. But this operation is not type safe.</a:t>
            </a:r>
          </a:p>
        </p:txBody>
      </p:sp>
      <p:sp>
        <p:nvSpPr>
          <p:cNvPr id="4" name="Title 1">
            <a:extLst>
              <a:ext uri="{FF2B5EF4-FFF2-40B4-BE49-F238E27FC236}">
                <a16:creationId xmlns:a16="http://schemas.microsoft.com/office/drawing/2014/main" id="{9A6F54F5-1B95-4BF8-8976-8CF0C7ACB151}"/>
              </a:ext>
            </a:extLst>
          </p:cNvPr>
          <p:cNvSpPr txBox="1">
            <a:spLocks noGrp="1"/>
          </p:cNvSpPr>
          <p:nvPr>
            <p:ph type="title"/>
          </p:nvPr>
        </p:nvSpPr>
        <p:spPr>
          <a:xfrm>
            <a:off x="1096963"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Variance</a:t>
            </a:r>
            <a:br>
              <a:rPr lang="en-US" dirty="0"/>
            </a:br>
            <a:r>
              <a:rPr lang="en-US" sz="1400" dirty="0">
                <a:hlinkClick r:id="rId2"/>
              </a:rPr>
              <a:t>https://docs.microsoft.com/en-us/dotnet/csharp/programming-guide/concepts/covariance-contravariance/</a:t>
            </a:r>
            <a:endParaRPr lang="en-US" dirty="0"/>
          </a:p>
        </p:txBody>
      </p:sp>
      <p:pic>
        <p:nvPicPr>
          <p:cNvPr id="5" name="Picture 4">
            <a:extLst>
              <a:ext uri="{FF2B5EF4-FFF2-40B4-BE49-F238E27FC236}">
                <a16:creationId xmlns:a16="http://schemas.microsoft.com/office/drawing/2014/main" id="{93198D8C-EBFE-4608-BBFA-93AFA5AE8B52}"/>
              </a:ext>
            </a:extLst>
          </p:cNvPr>
          <p:cNvPicPr>
            <a:picLocks noChangeAspect="1"/>
          </p:cNvPicPr>
          <p:nvPr/>
        </p:nvPicPr>
        <p:blipFill>
          <a:blip r:embed="rId3"/>
          <a:stretch>
            <a:fillRect/>
          </a:stretch>
        </p:blipFill>
        <p:spPr>
          <a:xfrm>
            <a:off x="4593668" y="2151330"/>
            <a:ext cx="7342712" cy="1222215"/>
          </a:xfrm>
          <a:prstGeom prst="rect">
            <a:avLst/>
          </a:prstGeom>
        </p:spPr>
      </p:pic>
      <p:sp>
        <p:nvSpPr>
          <p:cNvPr id="6" name="Rectangle 5">
            <a:extLst>
              <a:ext uri="{FF2B5EF4-FFF2-40B4-BE49-F238E27FC236}">
                <a16:creationId xmlns:a16="http://schemas.microsoft.com/office/drawing/2014/main" id="{22823871-6269-49BB-9D69-357FDD3C8192}"/>
              </a:ext>
            </a:extLst>
          </p:cNvPr>
          <p:cNvSpPr/>
          <p:nvPr/>
        </p:nvSpPr>
        <p:spPr>
          <a:xfrm>
            <a:off x="1027624" y="4011696"/>
            <a:ext cx="5689532" cy="2308324"/>
          </a:xfrm>
          <a:prstGeom prst="rect">
            <a:avLst/>
          </a:prstGeom>
        </p:spPr>
        <p:txBody>
          <a:bodyPr wrap="square">
            <a:spAutoFit/>
          </a:bodyPr>
          <a:lstStyle/>
          <a:p>
            <a:r>
              <a:rPr lang="en-US" u="sng" dirty="0"/>
              <a:t>Covariance</a:t>
            </a:r>
            <a:r>
              <a:rPr lang="en-US" dirty="0"/>
              <a:t> and </a:t>
            </a:r>
            <a:r>
              <a:rPr lang="en-US" u="sng" dirty="0"/>
              <a:t>contravariance</a:t>
            </a:r>
            <a:r>
              <a:rPr lang="en-US" dirty="0"/>
              <a:t> support for method groups allows for matching method signatures with delegate types. This enables you to assign to delegates not only methods that have matching signatures, but also methods that return more derived types (covariance) or that accept parameters that have less derived types (contravariance) than that specified by the delegate type.</a:t>
            </a:r>
          </a:p>
        </p:txBody>
      </p:sp>
      <p:pic>
        <p:nvPicPr>
          <p:cNvPr id="7" name="Picture 6">
            <a:extLst>
              <a:ext uri="{FF2B5EF4-FFF2-40B4-BE49-F238E27FC236}">
                <a16:creationId xmlns:a16="http://schemas.microsoft.com/office/drawing/2014/main" id="{C5867841-0F54-4964-861E-F16036111ECE}"/>
              </a:ext>
            </a:extLst>
          </p:cNvPr>
          <p:cNvPicPr>
            <a:picLocks noChangeAspect="1"/>
          </p:cNvPicPr>
          <p:nvPr/>
        </p:nvPicPr>
        <p:blipFill>
          <a:blip r:embed="rId4"/>
          <a:stretch>
            <a:fillRect/>
          </a:stretch>
        </p:blipFill>
        <p:spPr>
          <a:xfrm>
            <a:off x="6639152" y="3437367"/>
            <a:ext cx="5297228" cy="2908447"/>
          </a:xfrm>
          <a:prstGeom prst="rect">
            <a:avLst/>
          </a:prstGeom>
        </p:spPr>
      </p:pic>
      <p:cxnSp>
        <p:nvCxnSpPr>
          <p:cNvPr id="9" name="Straight Connector 8">
            <a:extLst>
              <a:ext uri="{FF2B5EF4-FFF2-40B4-BE49-F238E27FC236}">
                <a16:creationId xmlns:a16="http://schemas.microsoft.com/office/drawing/2014/main" id="{683F9219-A87C-4F9B-8278-B17E3473F694}"/>
              </a:ext>
            </a:extLst>
          </p:cNvPr>
          <p:cNvCxnSpPr>
            <a:cxnSpLocks/>
          </p:cNvCxnSpPr>
          <p:nvPr/>
        </p:nvCxnSpPr>
        <p:spPr>
          <a:xfrm>
            <a:off x="944736" y="3915922"/>
            <a:ext cx="565541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4600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EF2559D-D197-4295-9CFF-E6AFE024E53E}"/>
              </a:ext>
            </a:extLst>
          </p:cNvPr>
          <p:cNvCxnSpPr>
            <a:cxnSpLocks/>
          </p:cNvCxnSpPr>
          <p:nvPr/>
        </p:nvCxnSpPr>
        <p:spPr>
          <a:xfrm>
            <a:off x="6031140" y="286603"/>
            <a:ext cx="0" cy="6118531"/>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91EC74E-E0CA-4FB0-A816-5AA12935EF7C}"/>
              </a:ext>
            </a:extLst>
          </p:cNvPr>
          <p:cNvSpPr>
            <a:spLocks noGrp="1"/>
          </p:cNvSpPr>
          <p:nvPr>
            <p:ph type="title"/>
          </p:nvPr>
        </p:nvSpPr>
        <p:spPr/>
        <p:txBody>
          <a:bodyPr>
            <a:normAutofit/>
          </a:bodyPr>
          <a:lstStyle/>
          <a:p>
            <a:r>
              <a:rPr lang="en-US" dirty="0"/>
              <a:t>Boxing 					   Unboxing</a:t>
            </a:r>
            <a:br>
              <a:rPr lang="en-US" dirty="0"/>
            </a:br>
            <a:r>
              <a:rPr lang="en-US" sz="800" dirty="0">
                <a:hlinkClick r:id="rId2"/>
              </a:rPr>
              <a:t>https://docs.microsoft.com/en-us/dotnet/csharp/programming-guide/types/boxing-and-unboxing#boxing</a:t>
            </a:r>
            <a:r>
              <a:rPr lang="en-US" sz="800" dirty="0"/>
              <a:t>          </a:t>
            </a:r>
            <a:r>
              <a:rPr lang="en-US" sz="800" dirty="0">
                <a:hlinkClick r:id="rId3"/>
              </a:rPr>
              <a:t>https://docs.microsoft.com/en-us/dotnet/csharp/programming-guide/types/boxing-and-unboxing#unboxing</a:t>
            </a:r>
            <a:endParaRPr lang="en-US" dirty="0"/>
          </a:p>
        </p:txBody>
      </p:sp>
      <p:sp>
        <p:nvSpPr>
          <p:cNvPr id="3" name="Content Placeholder 2">
            <a:extLst>
              <a:ext uri="{FF2B5EF4-FFF2-40B4-BE49-F238E27FC236}">
                <a16:creationId xmlns:a16="http://schemas.microsoft.com/office/drawing/2014/main" id="{6E3C8444-37D6-4354-BCA1-B651E83F98F9}"/>
              </a:ext>
            </a:extLst>
          </p:cNvPr>
          <p:cNvSpPr>
            <a:spLocks noGrp="1"/>
          </p:cNvSpPr>
          <p:nvPr>
            <p:ph idx="1"/>
          </p:nvPr>
        </p:nvSpPr>
        <p:spPr>
          <a:xfrm>
            <a:off x="1097280" y="3575261"/>
            <a:ext cx="4933856" cy="2821205"/>
          </a:xfrm>
        </p:spPr>
        <p:txBody>
          <a:bodyPr>
            <a:noAutofit/>
          </a:bodyPr>
          <a:lstStyle/>
          <a:p>
            <a:r>
              <a:rPr lang="en-US" dirty="0"/>
              <a:t>Boxing converts a </a:t>
            </a:r>
            <a:r>
              <a:rPr lang="en-US" b="1" i="1" dirty="0"/>
              <a:t>value</a:t>
            </a:r>
            <a:r>
              <a:rPr lang="en-US" dirty="0"/>
              <a:t> type to a new </a:t>
            </a:r>
            <a:r>
              <a:rPr lang="en-US" b="1" i="1" dirty="0"/>
              <a:t>type</a:t>
            </a:r>
            <a:r>
              <a:rPr lang="en-US" dirty="0"/>
              <a:t> </a:t>
            </a:r>
            <a:r>
              <a:rPr lang="en-US" b="1" i="1" dirty="0"/>
              <a:t>object </a:t>
            </a:r>
            <a:r>
              <a:rPr lang="en-US" dirty="0"/>
              <a:t>which is stored in the garbage-collected heap. </a:t>
            </a:r>
          </a:p>
          <a:p>
            <a:endParaRPr lang="en-US" dirty="0"/>
          </a:p>
          <a:p>
            <a:endParaRPr lang="en-US" dirty="0"/>
          </a:p>
          <a:p>
            <a:r>
              <a:rPr lang="en-US" dirty="0"/>
              <a:t>BOXING is implicit </a:t>
            </a:r>
          </a:p>
        </p:txBody>
      </p:sp>
      <p:sp>
        <p:nvSpPr>
          <p:cNvPr id="5" name="Content Placeholder 2">
            <a:extLst>
              <a:ext uri="{FF2B5EF4-FFF2-40B4-BE49-F238E27FC236}">
                <a16:creationId xmlns:a16="http://schemas.microsoft.com/office/drawing/2014/main" id="{4D5EB805-E714-4F46-B642-8EFEDB3E8799}"/>
              </a:ext>
            </a:extLst>
          </p:cNvPr>
          <p:cNvSpPr txBox="1">
            <a:spLocks/>
          </p:cNvSpPr>
          <p:nvPr/>
        </p:nvSpPr>
        <p:spPr>
          <a:xfrm>
            <a:off x="6031136" y="3575261"/>
            <a:ext cx="5124544" cy="2821205"/>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dirty="0"/>
              <a:t>Unboxing extracts the </a:t>
            </a:r>
            <a:r>
              <a:rPr lang="en-US" b="1" i="1" dirty="0"/>
              <a:t>value</a:t>
            </a:r>
            <a:r>
              <a:rPr lang="en-US" dirty="0"/>
              <a:t> type from the object. </a:t>
            </a:r>
          </a:p>
          <a:p>
            <a:pPr algn="r"/>
            <a:endParaRPr lang="en-US" u="sng" dirty="0"/>
          </a:p>
          <a:p>
            <a:pPr marL="0" indent="0" algn="r">
              <a:buNone/>
            </a:pPr>
            <a:endParaRPr lang="en-US" u="sng" dirty="0"/>
          </a:p>
          <a:p>
            <a:pPr algn="r"/>
            <a:endParaRPr lang="en-US" u="sng" dirty="0"/>
          </a:p>
          <a:p>
            <a:pPr algn="r"/>
            <a:r>
              <a:rPr lang="en-US" dirty="0"/>
              <a:t>UNBOXING is explicit</a:t>
            </a:r>
          </a:p>
        </p:txBody>
      </p:sp>
      <p:sp>
        <p:nvSpPr>
          <p:cNvPr id="6" name="Rectangle 5">
            <a:extLst>
              <a:ext uri="{FF2B5EF4-FFF2-40B4-BE49-F238E27FC236}">
                <a16:creationId xmlns:a16="http://schemas.microsoft.com/office/drawing/2014/main" id="{5D85EABD-A979-417A-BDC7-FFB1D2225C02}"/>
              </a:ext>
            </a:extLst>
          </p:cNvPr>
          <p:cNvSpPr/>
          <p:nvPr/>
        </p:nvSpPr>
        <p:spPr>
          <a:xfrm>
            <a:off x="1097280" y="2000932"/>
            <a:ext cx="10058400" cy="1077218"/>
          </a:xfrm>
          <a:prstGeom prst="rect">
            <a:avLst/>
          </a:prstGeom>
          <a:solidFill>
            <a:schemeClr val="bg1"/>
          </a:solidFill>
          <a:ln>
            <a:solidFill>
              <a:schemeClr val="tx1"/>
            </a:solidFill>
          </a:ln>
        </p:spPr>
        <p:txBody>
          <a:bodyPr wrap="square">
            <a:spAutoFit/>
          </a:bodyPr>
          <a:lstStyle/>
          <a:p>
            <a:pPr algn="ctr"/>
            <a:r>
              <a:rPr lang="en-US" sz="2400" dirty="0"/>
              <a:t>The concept of boxing and unboxing underlies the C# unified view of the </a:t>
            </a:r>
            <a:r>
              <a:rPr lang="en-US" sz="2400" b="1" i="1" dirty="0"/>
              <a:t>type</a:t>
            </a:r>
            <a:r>
              <a:rPr lang="en-US" sz="2400" dirty="0"/>
              <a:t> system in which a value of any </a:t>
            </a:r>
            <a:r>
              <a:rPr lang="en-US" sz="2400" b="1" i="1" dirty="0"/>
              <a:t>type</a:t>
            </a:r>
            <a:r>
              <a:rPr lang="en-US" sz="2400" dirty="0"/>
              <a:t> can be treated as an object.</a:t>
            </a:r>
          </a:p>
          <a:p>
            <a:pPr algn="ctr"/>
            <a:r>
              <a:rPr lang="en-US" sz="1600" dirty="0">
                <a:hlinkClick r:id="rId4"/>
              </a:rPr>
              <a:t>https://docs.microsoft.com/en-us/dotnet/csharp/programming-guide/types/boxing-and-unboxing</a:t>
            </a:r>
            <a:endParaRPr lang="en-US" sz="1600" dirty="0"/>
          </a:p>
        </p:txBody>
      </p:sp>
      <p:pic>
        <p:nvPicPr>
          <p:cNvPr id="12" name="Picture 11">
            <a:extLst>
              <a:ext uri="{FF2B5EF4-FFF2-40B4-BE49-F238E27FC236}">
                <a16:creationId xmlns:a16="http://schemas.microsoft.com/office/drawing/2014/main" id="{E8DA7E50-EE28-4319-99A4-3FF51D634A4C}"/>
              </a:ext>
            </a:extLst>
          </p:cNvPr>
          <p:cNvPicPr>
            <a:picLocks noChangeAspect="1"/>
          </p:cNvPicPr>
          <p:nvPr/>
        </p:nvPicPr>
        <p:blipFill>
          <a:blip r:embed="rId5"/>
          <a:stretch>
            <a:fillRect/>
          </a:stretch>
        </p:blipFill>
        <p:spPr>
          <a:xfrm>
            <a:off x="1097276" y="4589135"/>
            <a:ext cx="3912008" cy="1139212"/>
          </a:xfrm>
          <a:prstGeom prst="rect">
            <a:avLst/>
          </a:prstGeom>
        </p:spPr>
      </p:pic>
      <p:pic>
        <p:nvPicPr>
          <p:cNvPr id="13" name="Picture 12">
            <a:extLst>
              <a:ext uri="{FF2B5EF4-FFF2-40B4-BE49-F238E27FC236}">
                <a16:creationId xmlns:a16="http://schemas.microsoft.com/office/drawing/2014/main" id="{6A3DCA29-358E-4105-803C-6FAEE6FBBD4C}"/>
              </a:ext>
            </a:extLst>
          </p:cNvPr>
          <p:cNvPicPr>
            <a:picLocks noChangeAspect="1"/>
          </p:cNvPicPr>
          <p:nvPr/>
        </p:nvPicPr>
        <p:blipFill>
          <a:blip r:embed="rId6"/>
          <a:stretch>
            <a:fillRect/>
          </a:stretch>
        </p:blipFill>
        <p:spPr>
          <a:xfrm>
            <a:off x="7270841" y="4592929"/>
            <a:ext cx="3884839" cy="1018272"/>
          </a:xfrm>
          <a:prstGeom prst="rect">
            <a:avLst/>
          </a:prstGeom>
        </p:spPr>
      </p:pic>
    </p:spTree>
    <p:extLst>
      <p:ext uri="{BB962C8B-B14F-4D97-AF65-F5344CB8AC3E}">
        <p14:creationId xmlns:p14="http://schemas.microsoft.com/office/powerpoint/2010/main" val="258353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B90623-F541-428E-ADAD-8AD50634D1C8}"/>
              </a:ext>
            </a:extLst>
          </p:cNvPr>
          <p:cNvPicPr>
            <a:picLocks noChangeAspect="1"/>
          </p:cNvPicPr>
          <p:nvPr/>
        </p:nvPicPr>
        <p:blipFill>
          <a:blip r:embed="rId2"/>
          <a:stretch>
            <a:fillRect/>
          </a:stretch>
        </p:blipFill>
        <p:spPr>
          <a:xfrm>
            <a:off x="331632" y="1218601"/>
            <a:ext cx="6049175" cy="5128425"/>
          </a:xfrm>
          <a:prstGeom prst="rect">
            <a:avLst/>
          </a:prstGeom>
        </p:spPr>
      </p:pic>
      <p:pic>
        <p:nvPicPr>
          <p:cNvPr id="5" name="Picture 4">
            <a:extLst>
              <a:ext uri="{FF2B5EF4-FFF2-40B4-BE49-F238E27FC236}">
                <a16:creationId xmlns:a16="http://schemas.microsoft.com/office/drawing/2014/main" id="{47592E35-4A27-45BA-8E08-A698BCAA5157}"/>
              </a:ext>
            </a:extLst>
          </p:cNvPr>
          <p:cNvPicPr>
            <a:picLocks noChangeAspect="1"/>
          </p:cNvPicPr>
          <p:nvPr/>
        </p:nvPicPr>
        <p:blipFill>
          <a:blip r:embed="rId3"/>
          <a:stretch>
            <a:fillRect/>
          </a:stretch>
        </p:blipFill>
        <p:spPr>
          <a:xfrm>
            <a:off x="6524107" y="427458"/>
            <a:ext cx="5229743" cy="5919568"/>
          </a:xfrm>
          <a:prstGeom prst="rect">
            <a:avLst/>
          </a:prstGeom>
        </p:spPr>
      </p:pic>
      <p:sp>
        <p:nvSpPr>
          <p:cNvPr id="8" name="TextBox 7">
            <a:extLst>
              <a:ext uri="{FF2B5EF4-FFF2-40B4-BE49-F238E27FC236}">
                <a16:creationId xmlns:a16="http://schemas.microsoft.com/office/drawing/2014/main" id="{E90BB8E2-D1A3-4084-824D-3418CEC59498}"/>
              </a:ext>
            </a:extLst>
          </p:cNvPr>
          <p:cNvSpPr txBox="1"/>
          <p:nvPr/>
        </p:nvSpPr>
        <p:spPr>
          <a:xfrm>
            <a:off x="103033" y="226022"/>
            <a:ext cx="6345392" cy="992579"/>
          </a:xfrm>
          <a:prstGeom prst="rect">
            <a:avLst/>
          </a:prstGeom>
          <a:noFill/>
        </p:spPr>
        <p:txBody>
          <a:bodyPr wrap="square" rtlCol="0">
            <a:spAutoFit/>
          </a:bodyPr>
          <a:lstStyle/>
          <a:p>
            <a:pPr algn="ctr"/>
            <a:r>
              <a:rPr lang="en-US" sz="2400" u="sng" dirty="0"/>
              <a:t>Boxing Activity</a:t>
            </a:r>
            <a:r>
              <a:rPr lang="en-US" sz="2400" dirty="0"/>
              <a:t> - </a:t>
            </a:r>
            <a:r>
              <a:rPr lang="en-US" sz="2400" b="1" i="1" dirty="0"/>
              <a:t>Boxing</a:t>
            </a:r>
            <a:r>
              <a:rPr lang="en-US" sz="2400" dirty="0"/>
              <a:t> to the object type allows different types to inhabit the same array.</a:t>
            </a:r>
          </a:p>
          <a:p>
            <a:pPr algn="ctr"/>
            <a:r>
              <a:rPr lang="en-US" sz="1050" dirty="0">
                <a:hlinkClick r:id="rId4"/>
              </a:rPr>
              <a:t>https://docs.microsoft.com/en-us/dotnet/csharp/programming-guide/types/boxing-and-unboxing</a:t>
            </a:r>
            <a:endParaRPr lang="en-US" sz="1050" dirty="0"/>
          </a:p>
        </p:txBody>
      </p:sp>
    </p:spTree>
    <p:extLst>
      <p:ext uri="{BB962C8B-B14F-4D97-AF65-F5344CB8AC3E}">
        <p14:creationId xmlns:p14="http://schemas.microsoft.com/office/powerpoint/2010/main" val="3478734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C7B398-7EED-425D-9318-F933AFDD0123}"/>
              </a:ext>
            </a:extLst>
          </p:cNvPr>
          <p:cNvPicPr>
            <a:picLocks noChangeAspect="1"/>
          </p:cNvPicPr>
          <p:nvPr/>
        </p:nvPicPr>
        <p:blipFill>
          <a:blip r:embed="rId2"/>
          <a:stretch>
            <a:fillRect/>
          </a:stretch>
        </p:blipFill>
        <p:spPr>
          <a:xfrm>
            <a:off x="4016055" y="238229"/>
            <a:ext cx="7875479" cy="6023390"/>
          </a:xfrm>
          <a:prstGeom prst="rect">
            <a:avLst/>
          </a:prstGeom>
        </p:spPr>
      </p:pic>
      <p:sp>
        <p:nvSpPr>
          <p:cNvPr id="2" name="TextBox 1">
            <a:extLst>
              <a:ext uri="{FF2B5EF4-FFF2-40B4-BE49-F238E27FC236}">
                <a16:creationId xmlns:a16="http://schemas.microsoft.com/office/drawing/2014/main" id="{AE1E80E3-1746-4A54-AAEB-1415835EE9A8}"/>
              </a:ext>
            </a:extLst>
          </p:cNvPr>
          <p:cNvSpPr txBox="1"/>
          <p:nvPr/>
        </p:nvSpPr>
        <p:spPr>
          <a:xfrm>
            <a:off x="910067" y="307689"/>
            <a:ext cx="2668936" cy="584775"/>
          </a:xfrm>
          <a:prstGeom prst="rect">
            <a:avLst/>
          </a:prstGeom>
          <a:noFill/>
        </p:spPr>
        <p:txBody>
          <a:bodyPr wrap="none" rtlCol="0">
            <a:spAutoFit/>
          </a:bodyPr>
          <a:lstStyle/>
          <a:p>
            <a:r>
              <a:rPr lang="en-US" sz="3200" u="sng" dirty="0"/>
              <a:t>Activity</a:t>
            </a:r>
            <a:r>
              <a:rPr lang="en-US" sz="3200" dirty="0"/>
              <a:t> Output</a:t>
            </a:r>
          </a:p>
        </p:txBody>
      </p:sp>
    </p:spTree>
    <p:extLst>
      <p:ext uri="{BB962C8B-B14F-4D97-AF65-F5344CB8AC3E}">
        <p14:creationId xmlns:p14="http://schemas.microsoft.com/office/powerpoint/2010/main" val="1927293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83C40DD-5125-4322-8C88-89C6D9B3CB2F}"/>
              </a:ext>
            </a:extLst>
          </p:cNvPr>
          <p:cNvPicPr>
            <a:picLocks noGrp="1" noChangeAspect="1"/>
          </p:cNvPicPr>
          <p:nvPr>
            <p:ph idx="1"/>
          </p:nvPr>
        </p:nvPicPr>
        <p:blipFill>
          <a:blip r:embed="rId2"/>
          <a:stretch>
            <a:fillRect/>
          </a:stretch>
        </p:blipFill>
        <p:spPr>
          <a:xfrm>
            <a:off x="5178711" y="1982175"/>
            <a:ext cx="6582409" cy="3781578"/>
          </a:xfrm>
          <a:prstGeom prst="rect">
            <a:avLst/>
          </a:prstGeom>
        </p:spPr>
      </p:pic>
      <p:sp>
        <p:nvSpPr>
          <p:cNvPr id="5" name="Rectangle 4">
            <a:extLst>
              <a:ext uri="{FF2B5EF4-FFF2-40B4-BE49-F238E27FC236}">
                <a16:creationId xmlns:a16="http://schemas.microsoft.com/office/drawing/2014/main" id="{0FF62408-7378-4BC7-A9A0-3E51ACD85398}"/>
              </a:ext>
            </a:extLst>
          </p:cNvPr>
          <p:cNvSpPr/>
          <p:nvPr/>
        </p:nvSpPr>
        <p:spPr>
          <a:xfrm>
            <a:off x="923066" y="1904165"/>
            <a:ext cx="4255644" cy="3293209"/>
          </a:xfrm>
          <a:prstGeom prst="rect">
            <a:avLst/>
          </a:prstGeom>
        </p:spPr>
        <p:txBody>
          <a:bodyPr wrap="square" anchor="ctr">
            <a:spAutoFit/>
          </a:bodyPr>
          <a:lstStyle/>
          <a:p>
            <a:r>
              <a:rPr lang="en-US" sz="2000" dirty="0"/>
              <a:t>Unboxing is an explicit conversion from the type </a:t>
            </a:r>
            <a:r>
              <a:rPr lang="en-US" sz="2000" b="1" i="1" dirty="0"/>
              <a:t>object</a:t>
            </a:r>
            <a:r>
              <a:rPr lang="en-US" sz="2000" dirty="0"/>
              <a:t> to a </a:t>
            </a:r>
            <a:r>
              <a:rPr lang="en-US" sz="2000" b="1" i="1" dirty="0"/>
              <a:t>value</a:t>
            </a:r>
            <a:r>
              <a:rPr lang="en-US" sz="2000" dirty="0"/>
              <a:t> type or from an </a:t>
            </a:r>
            <a:r>
              <a:rPr lang="en-US" sz="2000" b="1" i="1" dirty="0"/>
              <a:t>interface</a:t>
            </a:r>
            <a:r>
              <a:rPr lang="en-US" sz="2000" dirty="0"/>
              <a:t> type to a </a:t>
            </a:r>
            <a:r>
              <a:rPr lang="en-US" sz="2000" b="1" i="1" dirty="0"/>
              <a:t>value</a:t>
            </a:r>
            <a:r>
              <a:rPr lang="en-US" sz="2000" dirty="0"/>
              <a:t> type that implements the interface. An unboxing operation consists of:</a:t>
            </a:r>
          </a:p>
          <a:p>
            <a:pPr marL="742950" lvl="1" indent="-285750">
              <a:buFont typeface="Arial" panose="020B0604020202020204" pitchFamily="34" charset="0"/>
              <a:buChar char="•"/>
            </a:pPr>
            <a:r>
              <a:rPr lang="en-US" dirty="0"/>
              <a:t>Checking the object instance to make sure that it is a boxed value of the given value type.</a:t>
            </a:r>
          </a:p>
          <a:p>
            <a:pPr marL="742950" lvl="1" indent="-285750">
              <a:buFont typeface="Arial" panose="020B0604020202020204" pitchFamily="34" charset="0"/>
              <a:buChar char="•"/>
            </a:pPr>
            <a:r>
              <a:rPr lang="en-US" dirty="0"/>
              <a:t>Copying the value from the instance into the value-type variable.</a:t>
            </a:r>
          </a:p>
        </p:txBody>
      </p:sp>
      <p:sp>
        <p:nvSpPr>
          <p:cNvPr id="6" name="Title 1">
            <a:extLst>
              <a:ext uri="{FF2B5EF4-FFF2-40B4-BE49-F238E27FC236}">
                <a16:creationId xmlns:a16="http://schemas.microsoft.com/office/drawing/2014/main" id="{627F3616-4DCA-4D4F-8D71-C1267BC53066}"/>
              </a:ext>
            </a:extLst>
          </p:cNvPr>
          <p:cNvSpPr>
            <a:spLocks noGrp="1"/>
          </p:cNvSpPr>
          <p:nvPr>
            <p:ph type="title"/>
          </p:nvPr>
        </p:nvSpPr>
        <p:spPr>
          <a:xfrm>
            <a:off x="1096963" y="287338"/>
            <a:ext cx="10058400" cy="1449387"/>
          </a:xfrm>
        </p:spPr>
        <p:txBody>
          <a:bodyPr>
            <a:normAutofit/>
          </a:bodyPr>
          <a:lstStyle/>
          <a:p>
            <a:r>
              <a:rPr lang="en-US" dirty="0"/>
              <a:t>Unboxing</a:t>
            </a:r>
            <a:br>
              <a:rPr lang="en-US" dirty="0"/>
            </a:br>
            <a:r>
              <a:rPr lang="en-US" sz="1400" dirty="0">
                <a:hlinkClick r:id="rId3"/>
              </a:rPr>
              <a:t>https://docs.microsoft.com/en-us/dotnet/csharp/programming-guide/types/boxing-and-unboxing#unboxing</a:t>
            </a:r>
            <a:endParaRPr lang="en-US" dirty="0"/>
          </a:p>
        </p:txBody>
      </p:sp>
      <p:pic>
        <p:nvPicPr>
          <p:cNvPr id="8" name="Picture 7">
            <a:extLst>
              <a:ext uri="{FF2B5EF4-FFF2-40B4-BE49-F238E27FC236}">
                <a16:creationId xmlns:a16="http://schemas.microsoft.com/office/drawing/2014/main" id="{07EEC7CD-DCE2-4F91-A11A-FEB0E3555C60}"/>
              </a:ext>
            </a:extLst>
          </p:cNvPr>
          <p:cNvPicPr>
            <a:picLocks noChangeAspect="1"/>
          </p:cNvPicPr>
          <p:nvPr/>
        </p:nvPicPr>
        <p:blipFill>
          <a:blip r:embed="rId4"/>
          <a:stretch>
            <a:fillRect/>
          </a:stretch>
        </p:blipFill>
        <p:spPr>
          <a:xfrm>
            <a:off x="5399726" y="5561684"/>
            <a:ext cx="6582409" cy="403572"/>
          </a:xfrm>
          <a:prstGeom prst="rect">
            <a:avLst/>
          </a:prstGeom>
          <a:effectLst>
            <a:glow rad="25400">
              <a:schemeClr val="accent2"/>
            </a:glow>
          </a:effectLst>
        </p:spPr>
      </p:pic>
      <p:pic>
        <p:nvPicPr>
          <p:cNvPr id="9" name="Picture 8">
            <a:extLst>
              <a:ext uri="{FF2B5EF4-FFF2-40B4-BE49-F238E27FC236}">
                <a16:creationId xmlns:a16="http://schemas.microsoft.com/office/drawing/2014/main" id="{39AA4AE5-A842-46F5-9A58-26F0237483B0}"/>
              </a:ext>
            </a:extLst>
          </p:cNvPr>
          <p:cNvPicPr>
            <a:picLocks noChangeAspect="1"/>
          </p:cNvPicPr>
          <p:nvPr/>
        </p:nvPicPr>
        <p:blipFill>
          <a:blip r:embed="rId5"/>
          <a:stretch>
            <a:fillRect/>
          </a:stretch>
        </p:blipFill>
        <p:spPr>
          <a:xfrm>
            <a:off x="923065" y="5224666"/>
            <a:ext cx="4125113" cy="1077609"/>
          </a:xfrm>
          <a:prstGeom prst="rect">
            <a:avLst/>
          </a:prstGeom>
        </p:spPr>
      </p:pic>
    </p:spTree>
    <p:extLst>
      <p:ext uri="{BB962C8B-B14F-4D97-AF65-F5344CB8AC3E}">
        <p14:creationId xmlns:p14="http://schemas.microsoft.com/office/powerpoint/2010/main" val="75954339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{5B3D16BE-15B3-47D8-84CE-9AE21D5E9D1A}tf56160789</Template>
  <TotalTime>0</TotalTime>
  <Words>579</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Franklin Gothic Book</vt:lpstr>
      <vt:lpstr>1_RetrospectVTI</vt:lpstr>
      <vt:lpstr>Variance, Boxing, and Unboxing</vt:lpstr>
      <vt:lpstr>Variance refers to how subtyping between more complex types relates to subtyping between their components. For instance, if the type Cat is a subtype of Animal , then an expression of type Cat should be substitutable wherever an expression of type Animal is used.</vt:lpstr>
      <vt:lpstr>Variance https://docs.microsoft.com/en-us/dotnet/csharp/programming-guide/concepts/covariance-contravariance/</vt:lpstr>
      <vt:lpstr>PowerPoint Presentation</vt:lpstr>
      <vt:lpstr>Variance https://docs.microsoft.com/en-us/dotnet/csharp/programming-guide/concepts/covariance-contravariance/</vt:lpstr>
      <vt:lpstr>Boxing         Unboxing https://docs.microsoft.com/en-us/dotnet/csharp/programming-guide/types/boxing-and-unboxing#boxing          https://docs.microsoft.com/en-us/dotnet/csharp/programming-guide/types/boxing-and-unboxing#unboxing</vt:lpstr>
      <vt:lpstr>PowerPoint Presentation</vt:lpstr>
      <vt:lpstr>PowerPoint Presentation</vt:lpstr>
      <vt:lpstr>Unboxing https://docs.microsoft.com/en-us/dotnet/csharp/programming-guide/types/boxing-and-unboxing#unboxing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2020-02-23T17:02:47Z</dcterms:created>
  <dcterms:modified xsi:type="dcterms:W3CDTF">2020-03-11T11:50:36Z</dcterms:modified>
</cp:coreProperties>
</file>