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59" r:id="rId5"/>
    <p:sldId id="263" r:id="rId6"/>
    <p:sldId id="262" r:id="rId7"/>
    <p:sldId id="261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654D2-4D1E-4451-9642-5965D993C722}" v="66" dt="2020-03-18T04:12:36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6/commit#:~:text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ansaction-isolation-levels-dbms/#:~:text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sql/connect/jdbc/understanding-isolation-levels?view=sql-server-ver15#rema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Transactions and Isolation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3EC-8098-4646-8A3C-CE272F4D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– Commit/Rollback/</a:t>
            </a:r>
            <a:r>
              <a:rPr lang="en-US" dirty="0" err="1"/>
              <a:t>Savepoint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https://www.techopedia.com/definition/16/commit#:~:text=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03C-0459-4BFA-BA5C-DDD6688F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751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Commit</a:t>
            </a:r>
            <a:r>
              <a:rPr lang="en-US" sz="2400" dirty="0"/>
              <a:t> - Refers to the saving of data permanently after a set of tentative changes. A commit ends a transaction within a Relational Database and allows all other users to see the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Rollback</a:t>
            </a:r>
            <a:r>
              <a:rPr lang="en-US" sz="2400" dirty="0"/>
              <a:t> - In database technologies, a rollback is an operation which returns the database to some previous state. Rollbacks are important for database integrity, because they mean that the database can be restored to a clean copy even after erroneous operations are performed.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 err="1"/>
              <a:t>Savepoint</a:t>
            </a:r>
            <a:r>
              <a:rPr lang="en-US" sz="2400" dirty="0"/>
              <a:t> - A way of implementing nested transactions within a Relational Database Management System by indicating a point within a transaction that can be "rolled back to" without affecting any work done in the transaction before the </a:t>
            </a:r>
            <a:r>
              <a:rPr lang="en-US" sz="2400" dirty="0" err="1"/>
              <a:t>Savepoint</a:t>
            </a:r>
            <a:r>
              <a:rPr lang="en-US" sz="2400" dirty="0"/>
              <a:t> was created. Multiple </a:t>
            </a:r>
            <a:r>
              <a:rPr lang="en-US" sz="2400" dirty="0" err="1"/>
              <a:t>Savepoints</a:t>
            </a:r>
            <a:r>
              <a:rPr lang="en-US" sz="2400" dirty="0"/>
              <a:t> can exist within a single transaction.</a:t>
            </a:r>
          </a:p>
        </p:txBody>
      </p:sp>
    </p:spTree>
    <p:extLst>
      <p:ext uri="{BB962C8B-B14F-4D97-AF65-F5344CB8AC3E}">
        <p14:creationId xmlns:p14="http://schemas.microsoft.com/office/powerpoint/2010/main" val="13057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Transactions specify an isolation level that defines the degree to which one transaction must be isolated from a resource or from data modifications made by other transactions. Isolation levels are described in terms of which concurrency side effects are allowed.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https://docs.microsoft.com/en-us/sql/connect/jdbc/understanding-isolation-levels?view=sql-server-ver15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3E3B-98A2-451F-A616-668D161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Isolation Level and Read Errors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https://www.geeksforgeeks.org/transaction-isolation-levels-dbms/#:~:text=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A9D-2C32-4476-AE08-AB9844B9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1582"/>
          </a:xfrm>
        </p:spPr>
        <p:txBody>
          <a:bodyPr>
            <a:normAutofit lnSpcReduction="10000"/>
          </a:bodyPr>
          <a:lstStyle/>
          <a:p>
            <a:r>
              <a:rPr lang="en-US" sz="2800" b="1" i="1" dirty="0"/>
              <a:t>Isolation levels </a:t>
            </a:r>
            <a:r>
              <a:rPr lang="en-US" sz="2800" dirty="0"/>
              <a:t>define the degree to which a transaction must be isolated from other data modifications made by any other transaction. A </a:t>
            </a:r>
            <a:r>
              <a:rPr lang="en-US" sz="2800" b="1" i="1" dirty="0"/>
              <a:t>transaction isolation level </a:t>
            </a:r>
            <a:r>
              <a:rPr lang="en-US" sz="2800" dirty="0"/>
              <a:t>is determined by its permissiveness of the following.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Dirty Read </a:t>
            </a:r>
            <a:r>
              <a:rPr lang="en-US" sz="2400" dirty="0"/>
              <a:t>– When a transaction reads data that is new and has not yet been committed by another transaction.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Non-Repeatable read </a:t>
            </a:r>
            <a:r>
              <a:rPr lang="en-US" sz="2400" dirty="0"/>
              <a:t>– When a transaction reads the same row twice, and gets a different value each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Phantom Read </a:t>
            </a:r>
            <a:r>
              <a:rPr lang="en-US" sz="2400" dirty="0"/>
              <a:t>– When two identical queries are executed but the rows retrieved by the two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925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8FD2-DFD1-434F-9FE3-26C2B8D8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Isolation Levels 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https://docs.microsoft.com/en-us/sql/connect/jdbc/understanding-isolation-levels?view=sql-server-ver15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E3B1-6410-4FF5-AAA2-4262AD0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85"/>
            <a:ext cx="10058400" cy="4538950"/>
          </a:xfrm>
        </p:spPr>
        <p:txBody>
          <a:bodyPr>
            <a:normAutofit/>
          </a:bodyPr>
          <a:lstStyle/>
          <a:p>
            <a:r>
              <a:rPr lang="en-US" sz="2400" dirty="0"/>
              <a:t>Transaction isolation levels control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i="1" dirty="0"/>
              <a:t>locks</a:t>
            </a:r>
            <a:r>
              <a:rPr lang="en-US" sz="2000" dirty="0"/>
              <a:t>, and what type, are enacted when data is read.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long read locks are held.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a read operation references rows modified by another transaction: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Block until the exclusive lock on the row is freed.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Retrieve the committed version of the row that existed at the time the statement or transaction started.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Read the uncommitted data modification.</a:t>
            </a:r>
          </a:p>
          <a:p>
            <a:r>
              <a:rPr lang="en-US" sz="2400" dirty="0"/>
              <a:t>Choosing a transaction isolation level </a:t>
            </a:r>
            <a:r>
              <a:rPr lang="en-US" sz="2400" u="sng" dirty="0"/>
              <a:t>doesn't</a:t>
            </a:r>
            <a:r>
              <a:rPr lang="en-US" sz="2400" dirty="0"/>
              <a:t> affect the locks that are acquired to protect data modifications. A transaction always gets an exclusive lock on any data it modifies and holds that lock until the transaction completes, regardless of its isolation level. </a:t>
            </a:r>
          </a:p>
        </p:txBody>
      </p:sp>
    </p:spTree>
    <p:extLst>
      <p:ext uri="{BB962C8B-B14F-4D97-AF65-F5344CB8AC3E}">
        <p14:creationId xmlns:p14="http://schemas.microsoft.com/office/powerpoint/2010/main" val="7050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8FB-218A-46C4-A689-B27CC58F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Isolation Levels – Serializable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5C23-4471-49AA-B70E-34354622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031372"/>
          </a:xfrm>
        </p:spPr>
        <p:txBody>
          <a:bodyPr>
            <a:normAutofit/>
          </a:bodyPr>
          <a:lstStyle/>
          <a:p>
            <a:r>
              <a:rPr lang="en-US" sz="2800" dirty="0"/>
              <a:t>The only transaction isolation level that provides </a:t>
            </a:r>
            <a:r>
              <a:rPr lang="en-US" sz="2800" u="sng" dirty="0"/>
              <a:t>complete</a:t>
            </a:r>
            <a:r>
              <a:rPr lang="en-US" sz="2800" dirty="0"/>
              <a:t> isolation from concurrency effects is </a:t>
            </a:r>
            <a:r>
              <a:rPr lang="en-US" sz="2800" b="1" i="1" dirty="0"/>
              <a:t>serializable</a:t>
            </a:r>
            <a:r>
              <a:rPr lang="en-US" sz="2800" dirty="0"/>
              <a:t>. The SQL Server implementation of the serializable isolation level means a transaction will see the latest committed data. The set of data encountered under </a:t>
            </a:r>
            <a:r>
              <a:rPr lang="en-US" sz="2800" b="1" i="1" dirty="0"/>
              <a:t>serializable</a:t>
            </a:r>
            <a:r>
              <a:rPr lang="en-US" sz="2800" dirty="0"/>
              <a:t> isolation is guaranteed not to change before the transaction ends.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9249-95C4-444D-9671-5C7B1C71C686}"/>
              </a:ext>
            </a:extLst>
          </p:cNvPr>
          <p:cNvGrpSpPr/>
          <p:nvPr/>
        </p:nvGrpSpPr>
        <p:grpSpPr>
          <a:xfrm>
            <a:off x="768610" y="5376231"/>
            <a:ext cx="7890648" cy="946074"/>
            <a:chOff x="738130" y="3104365"/>
            <a:chExt cx="10715740" cy="12016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2136B9-1994-45ED-9ACD-BE5189ED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30" y="3104365"/>
              <a:ext cx="10715740" cy="6492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9A5157-9CA6-4563-93DE-E91936E9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130" y="3675691"/>
              <a:ext cx="10715740" cy="630338"/>
            </a:xfrm>
            <a:prstGeom prst="rect">
              <a:avLst/>
            </a:prstGeom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4E2021C-0C3A-42C3-A2F9-447A5348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787C-7539-45FA-8638-37E65698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17062" cy="1450757"/>
          </a:xfrm>
        </p:spPr>
        <p:txBody>
          <a:bodyPr>
            <a:normAutofit/>
          </a:bodyPr>
          <a:lstStyle/>
          <a:p>
            <a:r>
              <a:rPr lang="en-US" sz="3200" dirty="0"/>
              <a:t>Isolation Levels – Repeatable-Read</a:t>
            </a:r>
            <a:br>
              <a:rPr lang="en-US" dirty="0"/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F406-2DCD-4A08-B7CF-BC113DE1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45075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Repeatable Read isolation level is guaranteed to read </a:t>
            </a:r>
            <a:r>
              <a:rPr lang="en-US" sz="3200" u="sng" dirty="0"/>
              <a:t>only</a:t>
            </a:r>
            <a:r>
              <a:rPr lang="en-US" sz="3200" dirty="0"/>
              <a:t> committed data. If two identical queries are enacted simultaneously, they may return different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DB1FFF-A1E4-4576-AF1F-F0FE4F95BDEF}"/>
              </a:ext>
            </a:extLst>
          </p:cNvPr>
          <p:cNvGrpSpPr/>
          <p:nvPr/>
        </p:nvGrpSpPr>
        <p:grpSpPr>
          <a:xfrm>
            <a:off x="914400" y="5288095"/>
            <a:ext cx="7590622" cy="988651"/>
            <a:chOff x="883920" y="3113198"/>
            <a:chExt cx="10424160" cy="12579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CF8744-D9A3-459E-B59F-487CAFD1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20" y="3113198"/>
              <a:ext cx="10424160" cy="6316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5BDB2B-A5C0-473F-BA3F-C3004352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" y="3744802"/>
              <a:ext cx="10424160" cy="626322"/>
            </a:xfrm>
            <a:prstGeom prst="rect">
              <a:avLst/>
            </a:prstGeom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8ABCF26C-F91D-485A-9120-CA3A1E8CC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EB7A-7E02-4734-83A3-641877D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/>
          </a:bodyPr>
          <a:lstStyle/>
          <a:p>
            <a:r>
              <a:rPr lang="en-US" sz="3600" dirty="0"/>
              <a:t>Isolation Levels – Read-Committed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CA48-61A2-4451-A308-67D951D0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617062" cy="293752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Read committed can see committed data from different points in time – even for a single row if, for example, the query plan uses techniques like index intersection.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5F5D2E-FACB-47C8-AA37-BACC1B1DE293}"/>
              </a:ext>
            </a:extLst>
          </p:cNvPr>
          <p:cNvGrpSpPr/>
          <p:nvPr/>
        </p:nvGrpSpPr>
        <p:grpSpPr>
          <a:xfrm>
            <a:off x="1189822" y="5045725"/>
            <a:ext cx="7425368" cy="1194208"/>
            <a:chOff x="1298154" y="3037607"/>
            <a:chExt cx="9595692" cy="11400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63B3D3-20A4-4146-B2A3-EF4097856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154" y="3037607"/>
              <a:ext cx="9595692" cy="5814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FB962-2587-4E85-912E-D6AAF888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154" y="3593859"/>
              <a:ext cx="9595692" cy="583825"/>
            </a:xfrm>
            <a:prstGeom prst="rect">
              <a:avLst/>
            </a:prstGeom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500A6D0-30DD-48AD-8C32-D0000EC5D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1C99-CEFD-4718-9EFF-3D09EC91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Isolation Levels – Read-Uncommitted</a:t>
            </a:r>
            <a:br>
              <a:rPr lang="en-US" dirty="0"/>
            </a:br>
            <a:r>
              <a:rPr lang="en-US" sz="16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FA35-E5E8-4DBC-9219-FC3A0CFD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655255" cy="3155659"/>
          </a:xfrm>
        </p:spPr>
        <p:txBody>
          <a:bodyPr anchor="ctr">
            <a:normAutofit/>
          </a:bodyPr>
          <a:lstStyle/>
          <a:p>
            <a:r>
              <a:rPr lang="en-US" sz="3200" b="1" i="1" dirty="0"/>
              <a:t>Read uncommitted </a:t>
            </a:r>
            <a:r>
              <a:rPr lang="en-US" sz="3200" dirty="0"/>
              <a:t>is the weakest of the four transaction isolation levels. It allows all three "concurrency phenomena“; </a:t>
            </a:r>
            <a:r>
              <a:rPr lang="en-US" sz="3200" b="1" i="1" dirty="0"/>
              <a:t>dirty reads</a:t>
            </a:r>
            <a:r>
              <a:rPr lang="en-US" sz="3200" dirty="0"/>
              <a:t>, </a:t>
            </a:r>
            <a:r>
              <a:rPr lang="en-US" sz="3200" b="1" i="1" dirty="0"/>
              <a:t>non-repeatable reads</a:t>
            </a:r>
            <a:r>
              <a:rPr lang="en-US" sz="3200" dirty="0"/>
              <a:t>, and </a:t>
            </a:r>
            <a:r>
              <a:rPr lang="en-US" sz="3200" b="1" i="1" dirty="0"/>
              <a:t>phantom reads</a:t>
            </a:r>
            <a:r>
              <a:rPr lang="en-US" sz="3200" dirty="0"/>
              <a:t>.</a:t>
            </a:r>
          </a:p>
        </p:txBody>
      </p:sp>
      <p:pic>
        <p:nvPicPr>
          <p:cNvPr id="4" name="Picture 2" descr="Image result for isolated coder">
            <a:extLst>
              <a:ext uri="{FF2B5EF4-FFF2-40B4-BE49-F238E27FC236}">
                <a16:creationId xmlns:a16="http://schemas.microsoft.com/office/drawing/2014/main" id="{7A786840-DE75-4F48-99A5-5CCAEC90C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A4EC8-2893-4CFC-90B6-5AB4E9D7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53" y="5263860"/>
            <a:ext cx="8038082" cy="10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FEF-0468-41DD-AF1E-B5774DD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Isolation Levels – In context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https://docs.microsoft.com/en-us/sql/connect/jdbc/understanding-isolation-levels?view=sql-server-ver15#remarks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C3117-D091-430A-9CA0-6DD1347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4" y="2010670"/>
            <a:ext cx="8850951" cy="4580558"/>
          </a:xfrm>
          <a:prstGeom prst="rect">
            <a:avLst/>
          </a:prstGeom>
          <a:effectLst>
            <a:glow rad="76200">
              <a:schemeClr val="accent2"/>
            </a:glo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0C0F8-D0A9-4689-AF88-3C9B28E0877A}"/>
              </a:ext>
            </a:extLst>
          </p:cNvPr>
          <p:cNvCxnSpPr>
            <a:cxnSpLocks/>
          </p:cNvCxnSpPr>
          <p:nvPr/>
        </p:nvCxnSpPr>
        <p:spPr>
          <a:xfrm>
            <a:off x="3933022" y="3922005"/>
            <a:ext cx="6213513" cy="14542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96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715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Transactions and Isolation Levels</vt:lpstr>
      <vt:lpstr>Transactions specify an isolation level that defines the degree to which one transaction must be isolated from a resource or from data modifications made by other transactions. Isolation levels are described in terms of which concurrency side effects are allowed.</vt:lpstr>
      <vt:lpstr>Isolation Level and Read Errors https://www.geeksforgeeks.org/transaction-isolation-levels-dbms/#:~:text=</vt:lpstr>
      <vt:lpstr>Isolation Levels  https://docs.microsoft.com/en-us/sql/connect/jdbc/understanding-isolation-levels?view=sql-server-ver15</vt:lpstr>
      <vt:lpstr>Isolation Levels – Serializable https://sqlperformance.com/2015/04/t-sql-queries/the-read-uncommitted-isolation-level</vt:lpstr>
      <vt:lpstr>Isolation Levels – Repeatable-Read https://sqlperformance.com/2015/04/t-sql-queries/the-read-uncommitted-isolation-level</vt:lpstr>
      <vt:lpstr>Isolation Levels – Read-Committed https://sqlperformance.com/2015/04/t-sql-queries/the-read-uncommitted-isolation-level</vt:lpstr>
      <vt:lpstr>Isolation Levels – Read-Uncommitted https://sqlperformance.com/2015/04/t-sql-queries/the-read-uncommitted-isolation-level</vt:lpstr>
      <vt:lpstr>Isolation Levels – In context https://docs.microsoft.com/en-us/sql/connect/jdbc/understanding-isolation-levels?view=sql-server-ver15#remarks</vt:lpstr>
      <vt:lpstr>Transactions – Commit/Rollback/Savepoint https://www.techopedia.com/definition/16/commit#:~:text=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2020-03-15T00:58:55Z</dcterms:created>
  <dcterms:modified xsi:type="dcterms:W3CDTF">2020-03-18T04:14:58Z</dcterms:modified>
</cp:coreProperties>
</file>