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66" r:id="rId4"/>
    <p:sldId id="263" r:id="rId5"/>
    <p:sldId id="264" r:id="rId6"/>
    <p:sldId id="265" r:id="rId7"/>
    <p:sldId id="259"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F36B55-E843-4001-9AB1-383782F28EC2}" v="182" dt="2020-03-15T18:34:59.0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07" d="100"/>
          <a:sy n="107" d="100"/>
        </p:scale>
        <p:origin x="138"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3/15/2020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3/15/2020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3/15/2020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3/15/2020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3/15/2020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3/15/2020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3/15/2020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3/15/2020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3/15/2020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3/15/2020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3/15/2020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3/15/2020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Test-driven_development"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microsoft.com/en-us/visualstudio/cross-platform/tools-for-cordova/debug-test/test-driven-development?view=toolsforcordova-2017#test-driven-development" TargetMode="External"/><Relationship Id="rId2" Type="http://schemas.openxmlformats.org/officeDocument/2006/relationships/image" Target="../media/image3.jpeg"/><Relationship Id="rId1" Type="http://schemas.openxmlformats.org/officeDocument/2006/relationships/slideLayout" Target="../slideLayouts/slideLayout4.xml"/><Relationship Id="rId4" Type="http://schemas.openxmlformats.org/officeDocument/2006/relationships/hyperlink" Target="https://www.tutorialspoint.com/software_testing_dictionary/code_driven_testing.ht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visualstudio/cross-platform/tools-for-cordova/debug-test/test-driven-development?view=toolsforcordova-2017#test-driven-development" TargetMode="External"/><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www.whizlabs.com/blog/what-is-tdd-and-its-phases/" TargetMode="External"/><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dotnet/core/testing/"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docs.microsoft.com/en-us/dotnet/core/testing/#what-are-unit-tests"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7200" dirty="0"/>
              <a:t>Test Driven Development</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err="1">
                <a:solidFill>
                  <a:schemeClr val="tx1">
                    <a:lumMod val="85000"/>
                    <a:lumOff val="15000"/>
                  </a:schemeClr>
                </a:solidFill>
              </a:rPr>
              <a:t>.net</a:t>
            </a:r>
            <a:r>
              <a:rPr lang="en-US" sz="2400" dirty="0">
                <a:solidFill>
                  <a:schemeClr val="tx1">
                    <a:lumMod val="85000"/>
                    <a:lumOff val="15000"/>
                  </a:schemeClr>
                </a:solidFill>
              </a:rPr>
              <a:t> / Microsoft dynamics 365</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Autofit/>
          </a:bodyPr>
          <a:lstStyle/>
          <a:p>
            <a:r>
              <a:rPr lang="en-US" sz="3600" dirty="0"/>
              <a:t>Test-driven development (TDD) is a software development process that relies on the repetition of a very short development cycle: requirements are turned into very specific test cases, then the code is improved so that the tests pass. This is opposed to software development that allows code to be added that is not proven to meet requirements.</a:t>
            </a:r>
            <a:endParaRPr lang="en-US" sz="6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hlinkClick r:id="rId2"/>
              </a:rPr>
              <a:t>https://en.wikipedia.org/wiki/Test-driven_development</a:t>
            </a:r>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result for why we fight">
            <a:extLst>
              <a:ext uri="{FF2B5EF4-FFF2-40B4-BE49-F238E27FC236}">
                <a16:creationId xmlns:a16="http://schemas.microsoft.com/office/drawing/2014/main" id="{B434507A-97B0-41BF-8B13-0C72191936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7423" y="0"/>
            <a:ext cx="8597153" cy="644786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B512032-590C-4C71-BA6B-8C520DC9A000}"/>
              </a:ext>
            </a:extLst>
          </p:cNvPr>
          <p:cNvSpPr txBox="1"/>
          <p:nvPr/>
        </p:nvSpPr>
        <p:spPr>
          <a:xfrm rot="20108767">
            <a:off x="6909504" y="1493898"/>
            <a:ext cx="1912705" cy="1107996"/>
          </a:xfrm>
          <a:prstGeom prst="rect">
            <a:avLst/>
          </a:prstGeom>
          <a:solidFill>
            <a:schemeClr val="accent1">
              <a:alpha val="86000"/>
            </a:schemeClr>
          </a:solidFill>
        </p:spPr>
        <p:txBody>
          <a:bodyPr wrap="square" rtlCol="0">
            <a:spAutoFit/>
          </a:bodyPr>
          <a:lstStyle/>
          <a:p>
            <a:r>
              <a:rPr lang="en-US" sz="6600" dirty="0">
                <a:solidFill>
                  <a:srgbClr val="FF0000"/>
                </a:solidFill>
                <a:latin typeface="Aharoni" panose="02010803020104030203" pitchFamily="2" charset="-79"/>
                <a:cs typeface="Aharoni" panose="02010803020104030203" pitchFamily="2" charset="-79"/>
              </a:rPr>
              <a:t>TEST</a:t>
            </a:r>
          </a:p>
        </p:txBody>
      </p:sp>
    </p:spTree>
    <p:extLst>
      <p:ext uri="{BB962C8B-B14F-4D97-AF65-F5344CB8AC3E}">
        <p14:creationId xmlns:p14="http://schemas.microsoft.com/office/powerpoint/2010/main" val="2672121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ode Driven Testing">
            <a:extLst>
              <a:ext uri="{FF2B5EF4-FFF2-40B4-BE49-F238E27FC236}">
                <a16:creationId xmlns:a16="http://schemas.microsoft.com/office/drawing/2014/main" id="{EBF2E0EF-0239-4A73-B125-441DBF30C3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7624" y="344947"/>
            <a:ext cx="4872317" cy="641640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9F04FD1-7289-4E77-91C3-C0EC9E138934}"/>
              </a:ext>
            </a:extLst>
          </p:cNvPr>
          <p:cNvSpPr>
            <a:spLocks noGrp="1"/>
          </p:cNvSpPr>
          <p:nvPr>
            <p:ph type="title"/>
          </p:nvPr>
        </p:nvSpPr>
        <p:spPr>
          <a:xfrm>
            <a:off x="398031" y="286603"/>
            <a:ext cx="7616416" cy="1450757"/>
          </a:xfrm>
        </p:spPr>
        <p:txBody>
          <a:bodyPr anchor="b">
            <a:normAutofit fontScale="90000"/>
          </a:bodyPr>
          <a:lstStyle/>
          <a:p>
            <a:r>
              <a:rPr lang="en-US" sz="4000" dirty="0"/>
              <a:t>TDD – Test Driven Development</a:t>
            </a:r>
            <a:br>
              <a:rPr lang="en-US" sz="1900" dirty="0"/>
            </a:br>
            <a:r>
              <a:rPr lang="en-US" sz="1600" dirty="0">
                <a:hlinkClick r:id="rId3"/>
              </a:rPr>
              <a:t>https://docs.microsoft.com/en-us/visualstudio/cross-platform/tools-for-cordova/debug-test/test-driven-development?view=toolsforcordova-2017#test-driven-development</a:t>
            </a:r>
            <a:br>
              <a:rPr lang="en-US" sz="1600" dirty="0"/>
            </a:br>
            <a:r>
              <a:rPr lang="en-US" sz="1600" dirty="0">
                <a:hlinkClick r:id="rId4"/>
              </a:rPr>
              <a:t>https://www.tutorialspoint.com/software_testing_dictionary/code_driven_testing.htm</a:t>
            </a:r>
            <a:endParaRPr lang="en-US" sz="1600" dirty="0"/>
          </a:p>
        </p:txBody>
      </p:sp>
      <p:sp>
        <p:nvSpPr>
          <p:cNvPr id="3" name="Content Placeholder 2">
            <a:extLst>
              <a:ext uri="{FF2B5EF4-FFF2-40B4-BE49-F238E27FC236}">
                <a16:creationId xmlns:a16="http://schemas.microsoft.com/office/drawing/2014/main" id="{34E3CF3D-1E04-4776-AE9E-92FA53EC0408}"/>
              </a:ext>
            </a:extLst>
          </p:cNvPr>
          <p:cNvSpPr>
            <a:spLocks noGrp="1"/>
          </p:cNvSpPr>
          <p:nvPr>
            <p:ph sz="half" idx="1"/>
          </p:nvPr>
        </p:nvSpPr>
        <p:spPr>
          <a:xfrm>
            <a:off x="580912" y="1900518"/>
            <a:ext cx="6626712" cy="4478767"/>
          </a:xfrm>
        </p:spPr>
        <p:txBody>
          <a:bodyPr anchor="ctr">
            <a:normAutofit fontScale="92500" lnSpcReduction="20000"/>
          </a:bodyPr>
          <a:lstStyle/>
          <a:p>
            <a:pPr>
              <a:lnSpc>
                <a:spcPct val="100000"/>
              </a:lnSpc>
            </a:pPr>
            <a:r>
              <a:rPr lang="en-US" sz="2400" dirty="0"/>
              <a:t>Developers who define their role as “writing code” usually jump right into writing methods that handle different kinds of data that might get thrown at them. </a:t>
            </a:r>
          </a:p>
          <a:p>
            <a:pPr>
              <a:lnSpc>
                <a:spcPct val="100000"/>
              </a:lnSpc>
            </a:pPr>
            <a:r>
              <a:rPr lang="en-US" sz="2400" dirty="0"/>
              <a:t>Then they write tests. After writing a few tests, they’ll see that some of those tests still fail because of certain code cases that their methods can’t handle. They improve those methods to handle those cases, and write a few more tests, which then reveal </a:t>
            </a:r>
            <a:r>
              <a:rPr lang="en-US" sz="2400" u="sng" dirty="0"/>
              <a:t>additional</a:t>
            </a:r>
            <a:r>
              <a:rPr lang="en-US" sz="2400" dirty="0"/>
              <a:t> issues in the unit code. </a:t>
            </a:r>
          </a:p>
          <a:p>
            <a:pPr>
              <a:lnSpc>
                <a:spcPct val="100000"/>
              </a:lnSpc>
            </a:pPr>
            <a:r>
              <a:rPr lang="en-US" sz="2400" dirty="0"/>
              <a:t>This puts them into a pattern of bouncing back and forth between thinking about coding and thinking about data for test cases. </a:t>
            </a:r>
          </a:p>
          <a:p>
            <a:pPr>
              <a:lnSpc>
                <a:spcPct val="100000"/>
              </a:lnSpc>
            </a:pPr>
            <a:r>
              <a:rPr lang="en-US" sz="2400" dirty="0"/>
              <a:t>This results in missed test cases and faulty code.</a:t>
            </a:r>
          </a:p>
        </p:txBody>
      </p:sp>
    </p:spTree>
    <p:extLst>
      <p:ext uri="{BB962C8B-B14F-4D97-AF65-F5344CB8AC3E}">
        <p14:creationId xmlns:p14="http://schemas.microsoft.com/office/powerpoint/2010/main" val="3574784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DD">
            <a:extLst>
              <a:ext uri="{FF2B5EF4-FFF2-40B4-BE49-F238E27FC236}">
                <a16:creationId xmlns:a16="http://schemas.microsoft.com/office/drawing/2014/main" id="{CB142BDB-3339-42E1-9A25-572D9633AB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9459" y="1622366"/>
            <a:ext cx="6212541" cy="476947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C7262AA-9825-4CE5-A227-CE1DCD3B59EB}"/>
              </a:ext>
            </a:extLst>
          </p:cNvPr>
          <p:cNvSpPr>
            <a:spLocks noGrp="1"/>
          </p:cNvSpPr>
          <p:nvPr>
            <p:ph sz="half" idx="1"/>
          </p:nvPr>
        </p:nvSpPr>
        <p:spPr>
          <a:xfrm>
            <a:off x="1097279" y="1891554"/>
            <a:ext cx="5366274" cy="4500282"/>
          </a:xfrm>
        </p:spPr>
        <p:txBody>
          <a:bodyPr>
            <a:normAutofit lnSpcReduction="10000"/>
          </a:bodyPr>
          <a:lstStyle/>
          <a:p>
            <a:pPr marL="0" indent="0">
              <a:buNone/>
            </a:pPr>
            <a:r>
              <a:rPr lang="en-US" sz="2800" dirty="0"/>
              <a:t>Testing is just as important as coding, if not more so.</a:t>
            </a:r>
          </a:p>
          <a:p>
            <a:r>
              <a:rPr lang="en-US" sz="2800" dirty="0"/>
              <a:t>Thinking through variations of good and bad data is a </a:t>
            </a:r>
            <a:r>
              <a:rPr lang="en-US" sz="2800" u="sng" dirty="0"/>
              <a:t>different mental process </a:t>
            </a:r>
            <a:r>
              <a:rPr lang="en-US" sz="2800" dirty="0"/>
              <a:t>than thinking about how to handle those variations in code. </a:t>
            </a:r>
          </a:p>
          <a:p>
            <a:pPr lvl="1">
              <a:buFont typeface="Arial" panose="020B0604020202020204" pitchFamily="34" charset="0"/>
              <a:buChar char="•"/>
            </a:pPr>
            <a:r>
              <a:rPr lang="en-US" sz="2400" dirty="0"/>
              <a:t>TTD asks, “How do I challenge the unit under test to fail?” </a:t>
            </a:r>
          </a:p>
          <a:p>
            <a:pPr lvl="1">
              <a:buFont typeface="Arial" panose="020B0604020202020204" pitchFamily="34" charset="0"/>
              <a:buChar char="•"/>
            </a:pPr>
            <a:r>
              <a:rPr lang="en-US" sz="2400" dirty="0"/>
              <a:t>“Coding” asks “How do I write this method to work properly?”</a:t>
            </a:r>
          </a:p>
        </p:txBody>
      </p:sp>
      <p:sp>
        <p:nvSpPr>
          <p:cNvPr id="5" name="Title 1">
            <a:extLst>
              <a:ext uri="{FF2B5EF4-FFF2-40B4-BE49-F238E27FC236}">
                <a16:creationId xmlns:a16="http://schemas.microsoft.com/office/drawing/2014/main" id="{CDFEAB7A-CFC6-456E-A5B0-CB8DA28DB879}"/>
              </a:ext>
            </a:extLst>
          </p:cNvPr>
          <p:cNvSpPr>
            <a:spLocks noGrp="1"/>
          </p:cNvSpPr>
          <p:nvPr>
            <p:ph type="title"/>
          </p:nvPr>
        </p:nvSpPr>
        <p:spPr>
          <a:xfrm>
            <a:off x="1096963" y="287338"/>
            <a:ext cx="10058400" cy="1449387"/>
          </a:xfrm>
        </p:spPr>
        <p:txBody>
          <a:bodyPr anchor="b">
            <a:normAutofit/>
          </a:bodyPr>
          <a:lstStyle/>
          <a:p>
            <a:r>
              <a:rPr lang="en-US" sz="4800" dirty="0"/>
              <a:t>TDD – Test Driven Development</a:t>
            </a:r>
            <a:br>
              <a:rPr lang="en-US" sz="1900" dirty="0"/>
            </a:br>
            <a:r>
              <a:rPr lang="en-US" sz="1400" dirty="0">
                <a:hlinkClick r:id="rId3"/>
              </a:rPr>
              <a:t>https://docs.microsoft.com/en-us/visualstudio/cross-platform/tools-for-cordova/debug-test/test-driven-development?view=toolsforcordova-2017#test-driven-development</a:t>
            </a:r>
            <a:endParaRPr lang="en-US" sz="1900" dirty="0"/>
          </a:p>
        </p:txBody>
      </p:sp>
    </p:spTree>
    <p:extLst>
      <p:ext uri="{BB962C8B-B14F-4D97-AF65-F5344CB8AC3E}">
        <p14:creationId xmlns:p14="http://schemas.microsoft.com/office/powerpoint/2010/main" val="842381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DD">
            <a:extLst>
              <a:ext uri="{FF2B5EF4-FFF2-40B4-BE49-F238E27FC236}">
                <a16:creationId xmlns:a16="http://schemas.microsoft.com/office/drawing/2014/main" id="{CB142BDB-3339-42E1-9A25-572D9633AB1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202" t="6664" r="13043" b="2983"/>
          <a:stretch/>
        </p:blipFill>
        <p:spPr bwMode="auto">
          <a:xfrm>
            <a:off x="6866965" y="1376565"/>
            <a:ext cx="5325035" cy="501527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C7262AA-9825-4CE5-A227-CE1DCD3B59EB}"/>
              </a:ext>
            </a:extLst>
          </p:cNvPr>
          <p:cNvSpPr>
            <a:spLocks noGrp="1"/>
          </p:cNvSpPr>
          <p:nvPr>
            <p:ph sz="half" idx="1"/>
          </p:nvPr>
        </p:nvSpPr>
        <p:spPr>
          <a:xfrm>
            <a:off x="475130" y="1891554"/>
            <a:ext cx="6902824" cy="4500282"/>
          </a:xfrm>
        </p:spPr>
        <p:txBody>
          <a:bodyPr anchor="ctr">
            <a:normAutofit/>
          </a:bodyPr>
          <a:lstStyle/>
          <a:p>
            <a:pPr marL="457200" indent="-457200">
              <a:buFont typeface="+mj-lt"/>
              <a:buAutoNum type="arabicPeriod"/>
            </a:pPr>
            <a:r>
              <a:rPr lang="en-US" sz="2000" u="sng" dirty="0"/>
              <a:t>Create a test case</a:t>
            </a:r>
            <a:r>
              <a:rPr lang="en-US" sz="2000" dirty="0"/>
              <a:t> - </a:t>
            </a:r>
            <a:r>
              <a:rPr lang="en-US" sz="1800" dirty="0"/>
              <a:t>Write a test case before writing  any code. This ensures you write the test to a methods expected functionality and the test case is not biased to show code merely works.</a:t>
            </a:r>
          </a:p>
          <a:p>
            <a:pPr marL="457200" indent="-457200">
              <a:buFont typeface="+mj-lt"/>
              <a:buAutoNum type="arabicPeriod"/>
            </a:pPr>
            <a:r>
              <a:rPr lang="en-US" sz="2000" u="sng" dirty="0"/>
              <a:t>Red </a:t>
            </a:r>
            <a:r>
              <a:rPr lang="en-US" sz="1800" u="sng" dirty="0"/>
              <a:t>Failure of test case</a:t>
            </a:r>
            <a:r>
              <a:rPr lang="en-US" sz="1800" dirty="0"/>
              <a:t> - There’s no code. You get a compile error.</a:t>
            </a:r>
          </a:p>
          <a:p>
            <a:pPr marL="457200" indent="-457200">
              <a:buFont typeface="+mj-lt"/>
              <a:buAutoNum type="arabicPeriod"/>
            </a:pPr>
            <a:r>
              <a:rPr lang="en-US" sz="2000" u="sng" dirty="0"/>
              <a:t>Green</a:t>
            </a:r>
            <a:r>
              <a:rPr lang="en-US" sz="2000" dirty="0"/>
              <a:t> – Write c</a:t>
            </a:r>
            <a:r>
              <a:rPr lang="en-US" sz="1800" dirty="0"/>
              <a:t>ode so the new test case to passes. Write only the minimum required to pass the test case. The “just enough” concept helps ensure that no extra bit of code goes in.</a:t>
            </a:r>
          </a:p>
          <a:p>
            <a:pPr marL="457200" indent="-457200">
              <a:buFont typeface="+mj-lt"/>
              <a:buAutoNum type="arabicPeriod"/>
            </a:pPr>
            <a:r>
              <a:rPr lang="en-US" sz="2000" u="sng" dirty="0"/>
              <a:t>Green</a:t>
            </a:r>
            <a:r>
              <a:rPr lang="en-US" sz="2000" dirty="0"/>
              <a:t> - </a:t>
            </a:r>
            <a:r>
              <a:rPr lang="en-US" sz="1800" dirty="0"/>
              <a:t>Ensure all old test cases still pass.</a:t>
            </a:r>
          </a:p>
          <a:p>
            <a:pPr marL="457200" indent="-457200">
              <a:buFont typeface="+mj-lt"/>
              <a:buAutoNum type="arabicPeriod"/>
            </a:pPr>
            <a:r>
              <a:rPr lang="en-US" sz="2000" u="sng" dirty="0"/>
              <a:t>Refactor the code to clean it</a:t>
            </a:r>
            <a:r>
              <a:rPr lang="en-US" sz="2000" dirty="0"/>
              <a:t> - </a:t>
            </a:r>
            <a:r>
              <a:rPr lang="en-US" sz="1800" dirty="0"/>
              <a:t>Ensure that all functionality is intact and the code is refined.</a:t>
            </a:r>
          </a:p>
          <a:p>
            <a:r>
              <a:rPr lang="en-US" sz="2000" dirty="0"/>
              <a:t>Repeat the cycle.</a:t>
            </a:r>
            <a:endParaRPr lang="en-US" sz="1800" dirty="0"/>
          </a:p>
        </p:txBody>
      </p:sp>
      <p:sp>
        <p:nvSpPr>
          <p:cNvPr id="5" name="Title 1">
            <a:extLst>
              <a:ext uri="{FF2B5EF4-FFF2-40B4-BE49-F238E27FC236}">
                <a16:creationId xmlns:a16="http://schemas.microsoft.com/office/drawing/2014/main" id="{CDFEAB7A-CFC6-456E-A5B0-CB8DA28DB879}"/>
              </a:ext>
            </a:extLst>
          </p:cNvPr>
          <p:cNvSpPr>
            <a:spLocks noGrp="1"/>
          </p:cNvSpPr>
          <p:nvPr>
            <p:ph type="title"/>
          </p:nvPr>
        </p:nvSpPr>
        <p:spPr>
          <a:xfrm>
            <a:off x="1096963" y="287338"/>
            <a:ext cx="10058400" cy="1449387"/>
          </a:xfrm>
        </p:spPr>
        <p:txBody>
          <a:bodyPr anchor="b">
            <a:normAutofit/>
          </a:bodyPr>
          <a:lstStyle/>
          <a:p>
            <a:r>
              <a:rPr lang="en-US" sz="4800" dirty="0"/>
              <a:t>TDD – Test Driven Development</a:t>
            </a:r>
            <a:br>
              <a:rPr lang="en-US" sz="1900" dirty="0"/>
            </a:br>
            <a:r>
              <a:rPr lang="en-US" sz="1400" dirty="0">
                <a:hlinkClick r:id="rId3"/>
              </a:rPr>
              <a:t>https://www.whizlabs.com/blog/what-is-tdd-and-its-phases/</a:t>
            </a:r>
            <a:endParaRPr lang="en-US" sz="1900" dirty="0"/>
          </a:p>
        </p:txBody>
      </p:sp>
    </p:spTree>
    <p:extLst>
      <p:ext uri="{BB962C8B-B14F-4D97-AF65-F5344CB8AC3E}">
        <p14:creationId xmlns:p14="http://schemas.microsoft.com/office/powerpoint/2010/main" val="1962835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unit testing">
            <a:extLst>
              <a:ext uri="{FF2B5EF4-FFF2-40B4-BE49-F238E27FC236}">
                <a16:creationId xmlns:a16="http://schemas.microsoft.com/office/drawing/2014/main" id="{8529E07B-BF49-4A33-8610-3BFB751A82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195"/>
          <a:stretch/>
        </p:blipFill>
        <p:spPr bwMode="auto">
          <a:xfrm>
            <a:off x="5898778" y="2108202"/>
            <a:ext cx="6329082" cy="429309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7687414-A4F6-427B-BD3F-1482C5D7AC16}"/>
              </a:ext>
            </a:extLst>
          </p:cNvPr>
          <p:cNvSpPr>
            <a:spLocks noGrp="1"/>
          </p:cNvSpPr>
          <p:nvPr>
            <p:ph type="title"/>
          </p:nvPr>
        </p:nvSpPr>
        <p:spPr/>
        <p:txBody>
          <a:bodyPr>
            <a:normAutofit/>
          </a:bodyPr>
          <a:lstStyle/>
          <a:p>
            <a:r>
              <a:rPr lang="en-US" dirty="0"/>
              <a:t>Unit Testing</a:t>
            </a:r>
            <a:br>
              <a:rPr lang="en-US" sz="4800" dirty="0"/>
            </a:br>
            <a:r>
              <a:rPr lang="en-US" sz="1400" dirty="0">
                <a:hlinkClick r:id="rId3"/>
              </a:rPr>
              <a:t>https://docs.microsoft.com/en-us/dotnet/core/testing/</a:t>
            </a:r>
            <a:br>
              <a:rPr lang="en-US" sz="1400" dirty="0"/>
            </a:br>
            <a:r>
              <a:rPr lang="en-US" sz="1400" dirty="0">
                <a:hlinkClick r:id="rId4"/>
              </a:rPr>
              <a:t>https://docs.microsoft.com/en-us/dotnet/core/testing/#what-are-unit-tests</a:t>
            </a:r>
            <a:endParaRPr lang="en-US" sz="1400" dirty="0"/>
          </a:p>
        </p:txBody>
      </p:sp>
      <p:sp>
        <p:nvSpPr>
          <p:cNvPr id="3" name="Content Placeholder 2">
            <a:extLst>
              <a:ext uri="{FF2B5EF4-FFF2-40B4-BE49-F238E27FC236}">
                <a16:creationId xmlns:a16="http://schemas.microsoft.com/office/drawing/2014/main" id="{29366743-34B9-4CDB-9BFE-03105CC14DEB}"/>
              </a:ext>
            </a:extLst>
          </p:cNvPr>
          <p:cNvSpPr>
            <a:spLocks noGrp="1"/>
          </p:cNvSpPr>
          <p:nvPr>
            <p:ph idx="1"/>
          </p:nvPr>
        </p:nvSpPr>
        <p:spPr>
          <a:xfrm>
            <a:off x="555812" y="2108202"/>
            <a:ext cx="7377953" cy="1450758"/>
          </a:xfrm>
        </p:spPr>
        <p:txBody>
          <a:bodyPr>
            <a:normAutofit/>
          </a:bodyPr>
          <a:lstStyle/>
          <a:p>
            <a:pPr marL="0" indent="0">
              <a:buNone/>
            </a:pPr>
            <a:r>
              <a:rPr lang="en-US" sz="2400" dirty="0"/>
              <a:t>Automated tests are a great way to ensure an application does what’s intended. There are multiple types of tests (</a:t>
            </a:r>
            <a:r>
              <a:rPr lang="en-US" sz="2400" b="1" i="1" dirty="0"/>
              <a:t>integration</a:t>
            </a:r>
            <a:r>
              <a:rPr lang="en-US" sz="2400" dirty="0"/>
              <a:t> tests, </a:t>
            </a:r>
            <a:r>
              <a:rPr lang="en-US" sz="2400" b="1" i="1" dirty="0"/>
              <a:t>web</a:t>
            </a:r>
            <a:r>
              <a:rPr lang="en-US" sz="2400" dirty="0"/>
              <a:t> tests, </a:t>
            </a:r>
            <a:r>
              <a:rPr lang="en-US" sz="2400" b="1" i="1" dirty="0"/>
              <a:t>load</a:t>
            </a:r>
            <a:r>
              <a:rPr lang="en-US" sz="2400" dirty="0"/>
              <a:t> tests). </a:t>
            </a:r>
          </a:p>
        </p:txBody>
      </p:sp>
      <p:sp>
        <p:nvSpPr>
          <p:cNvPr id="4" name="Rectangle 3">
            <a:extLst>
              <a:ext uri="{FF2B5EF4-FFF2-40B4-BE49-F238E27FC236}">
                <a16:creationId xmlns:a16="http://schemas.microsoft.com/office/drawing/2014/main" id="{DCC72132-4338-4228-8632-5527DAD145C5}"/>
              </a:ext>
            </a:extLst>
          </p:cNvPr>
          <p:cNvSpPr/>
          <p:nvPr/>
        </p:nvSpPr>
        <p:spPr>
          <a:xfrm>
            <a:off x="385484" y="3369845"/>
            <a:ext cx="6409764" cy="2739211"/>
          </a:xfrm>
          <a:prstGeom prst="rect">
            <a:avLst/>
          </a:prstGeom>
        </p:spPr>
        <p:txBody>
          <a:bodyPr wrap="square" anchor="ctr">
            <a:spAutoFit/>
          </a:bodyPr>
          <a:lstStyle/>
          <a:p>
            <a:r>
              <a:rPr lang="en-US" sz="2800" b="1" i="1" dirty="0"/>
              <a:t>Unit</a:t>
            </a:r>
            <a:r>
              <a:rPr lang="en-US" sz="2800" dirty="0"/>
              <a:t> tests:</a:t>
            </a:r>
          </a:p>
          <a:p>
            <a:pPr lvl="1">
              <a:buFont typeface="Arial" panose="020B0604020202020204" pitchFamily="34" charset="0"/>
              <a:buChar char="•"/>
            </a:pPr>
            <a:r>
              <a:rPr lang="en-US" sz="2400" dirty="0"/>
              <a:t>primarily test methods. </a:t>
            </a:r>
          </a:p>
          <a:p>
            <a:pPr lvl="1">
              <a:buFont typeface="Arial" panose="020B0604020202020204" pitchFamily="34" charset="0"/>
              <a:buChar char="•"/>
            </a:pPr>
            <a:r>
              <a:rPr lang="en-US" sz="2400" dirty="0"/>
              <a:t>should </a:t>
            </a:r>
            <a:r>
              <a:rPr lang="en-US" sz="2400" u="sng" dirty="0"/>
              <a:t>only</a:t>
            </a:r>
            <a:r>
              <a:rPr lang="en-US" sz="2400" dirty="0"/>
              <a:t> test code within the developer’s control. </a:t>
            </a:r>
          </a:p>
          <a:p>
            <a:pPr lvl="1">
              <a:buFont typeface="Arial" panose="020B0604020202020204" pitchFamily="34" charset="0"/>
              <a:buChar char="•"/>
            </a:pPr>
            <a:r>
              <a:rPr lang="en-US" sz="2400" dirty="0"/>
              <a:t>should not test infrastructure concerns (databases, file systems, network resources).</a:t>
            </a:r>
          </a:p>
        </p:txBody>
      </p:sp>
    </p:spTree>
    <p:extLst>
      <p:ext uri="{BB962C8B-B14F-4D97-AF65-F5344CB8AC3E}">
        <p14:creationId xmlns:p14="http://schemas.microsoft.com/office/powerpoint/2010/main" val="2577915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unit testing">
            <a:extLst>
              <a:ext uri="{FF2B5EF4-FFF2-40B4-BE49-F238E27FC236}">
                <a16:creationId xmlns:a16="http://schemas.microsoft.com/office/drawing/2014/main" id="{02562EA9-5018-4727-A19A-6F3D2749CC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3565" y="0"/>
            <a:ext cx="7144870" cy="6395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2928905"/>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otalTime>0</TotalTime>
  <Words>597</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Aharoni</vt:lpstr>
      <vt:lpstr>Arial</vt:lpstr>
      <vt:lpstr>Bookman Old Style</vt:lpstr>
      <vt:lpstr>Calibri</vt:lpstr>
      <vt:lpstr>Franklin Gothic Book</vt:lpstr>
      <vt:lpstr>1_RetrospectVTI</vt:lpstr>
      <vt:lpstr>Test Driven Development</vt:lpstr>
      <vt:lpstr>Test-driven development (TDD) is a software development process that relies on the repetition of a very short development cycle: requirements are turned into very specific test cases, then the code is improved so that the tests pass. This is opposed to software development that allows code to be added that is not proven to meet requirements.</vt:lpstr>
      <vt:lpstr>PowerPoint Presentation</vt:lpstr>
      <vt:lpstr>TDD – Test Driven Development https://docs.microsoft.com/en-us/visualstudio/cross-platform/tools-for-cordova/debug-test/test-driven-development?view=toolsforcordova-2017#test-driven-development https://www.tutorialspoint.com/software_testing_dictionary/code_driven_testing.htm</vt:lpstr>
      <vt:lpstr>TDD – Test Driven Development https://docs.microsoft.com/en-us/visualstudio/cross-platform/tools-for-cordova/debug-test/test-driven-development?view=toolsforcordova-2017#test-driven-development</vt:lpstr>
      <vt:lpstr>TDD – Test Driven Development https://www.whizlabs.com/blog/what-is-tdd-and-its-phases/</vt:lpstr>
      <vt:lpstr>Unit Testing https://docs.microsoft.com/en-us/dotnet/core/testing/ https://docs.microsoft.com/en-us/dotnet/core/testing/#what-are-unit-tests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2020-03-15T17:28:51Z</dcterms:created>
  <dcterms:modified xsi:type="dcterms:W3CDTF">2020-03-15T18:37:16Z</dcterms:modified>
</cp:coreProperties>
</file>