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8" r:id="rId4"/>
    <p:sldId id="267" r:id="rId5"/>
    <p:sldId id="269" r:id="rId6"/>
    <p:sldId id="270" r:id="rId7"/>
    <p:sldId id="278" r:id="rId8"/>
    <p:sldId id="279" r:id="rId9"/>
    <p:sldId id="265" r:id="rId10"/>
    <p:sldId id="271" r:id="rId11"/>
    <p:sldId id="26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EA6C8-D6CD-4FEC-A727-87FDB20086F4}" v="123" dt="2020-03-08T05:52:54.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9" d="100"/>
          <a:sy n="89" d="100"/>
        </p:scale>
        <p:origin x="96"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using?view=netframework-4.8" TargetMode="External"/><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cs.microsoft.com/en-us/dotnet/api/system.idisposable.dispose?view=netframework-4.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standard/garbage-colle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standard/garbage-collection/fundamentals#fundamentals-of-memor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garbage-collection/large-object-heap" TargetMode="External"/><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ocs.microsoft.com/en-us/dotnet/standard/garbage-collection/fundamentals#gener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standard/managed-co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ponent_Object_Model" TargetMode="External"/><Relationship Id="rId2" Type="http://schemas.openxmlformats.org/officeDocument/2006/relationships/hyperlink" Target="https://docs.microsoft.com/en-us/dotnet/framework/intero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Garbage Collection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C909-2F04-46AE-9835-97A34FA70BE3}"/>
              </a:ext>
            </a:extLst>
          </p:cNvPr>
          <p:cNvSpPr>
            <a:spLocks noGrp="1"/>
          </p:cNvSpPr>
          <p:nvPr>
            <p:ph idx="1"/>
          </p:nvPr>
        </p:nvSpPr>
        <p:spPr>
          <a:xfrm>
            <a:off x="1097280" y="2108201"/>
            <a:ext cx="10058400" cy="4271084"/>
          </a:xfrm>
        </p:spPr>
        <p:txBody>
          <a:bodyPr>
            <a:normAutofit fontScale="85000" lnSpcReduction="10000"/>
          </a:bodyPr>
          <a:lstStyle/>
          <a:p>
            <a:r>
              <a:rPr lang="en-US" sz="2400" dirty="0"/>
              <a:t>Provides a convenient syntax that ensures the correct use of </a:t>
            </a:r>
            <a:r>
              <a:rPr lang="en-US" sz="2400" b="1" i="1" dirty="0"/>
              <a:t>IDisposable</a:t>
            </a:r>
            <a:r>
              <a:rPr lang="en-US" sz="2400" dirty="0"/>
              <a:t> objects.</a:t>
            </a:r>
          </a:p>
          <a:p>
            <a:endParaRPr lang="en-US" sz="2400" dirty="0"/>
          </a:p>
          <a:p>
            <a:pPr marL="0" indent="0">
              <a:buNone/>
            </a:pPr>
            <a:endParaRPr lang="en-US" sz="2400" dirty="0"/>
          </a:p>
          <a:p>
            <a:endParaRPr lang="en-US" sz="2400" dirty="0"/>
          </a:p>
          <a:p>
            <a:endParaRPr lang="en-US" sz="2400" dirty="0"/>
          </a:p>
          <a:p>
            <a:r>
              <a:rPr lang="en-US" sz="2400" dirty="0"/>
              <a:t>When the lifetime of an </a:t>
            </a:r>
            <a:r>
              <a:rPr lang="en-US" sz="2400" b="1" i="1" dirty="0"/>
              <a:t>IDisposable</a:t>
            </a:r>
            <a:r>
              <a:rPr lang="en-US" sz="2400" dirty="0"/>
              <a:t> object is limited to a single method, you should declare and instantiate it in the </a:t>
            </a:r>
            <a:r>
              <a:rPr lang="en-US" sz="2400" b="1" i="1" dirty="0"/>
              <a:t>using</a:t>
            </a:r>
            <a:r>
              <a:rPr lang="en-US" sz="2400" dirty="0"/>
              <a:t> statement. The </a:t>
            </a:r>
            <a:r>
              <a:rPr lang="en-US" sz="2400" b="1" i="1" dirty="0"/>
              <a:t>using</a:t>
            </a:r>
            <a:r>
              <a:rPr lang="en-US" sz="2400" dirty="0"/>
              <a:t> statement calls the </a:t>
            </a:r>
            <a:r>
              <a:rPr lang="en-US" sz="2400" b="1" i="1" dirty="0"/>
              <a:t>Dispose</a:t>
            </a:r>
            <a:r>
              <a:rPr lang="en-US" sz="2400" dirty="0"/>
              <a:t> method on the object in the correct way, and (when you use it as shown earlier) it also causes the object itself to go out of scope as soon as </a:t>
            </a:r>
            <a:r>
              <a:rPr lang="en-US" sz="2400" b="1" i="1" dirty="0"/>
              <a:t>Dispose</a:t>
            </a:r>
            <a:r>
              <a:rPr lang="en-US" sz="2400" dirty="0"/>
              <a:t> is called. Within the </a:t>
            </a:r>
            <a:r>
              <a:rPr lang="en-US" sz="2400" b="1" i="1" dirty="0"/>
              <a:t>using</a:t>
            </a:r>
            <a:r>
              <a:rPr lang="en-US" sz="2400" dirty="0"/>
              <a:t> block, the object is read-only and cannot be modified or reassigned.</a:t>
            </a:r>
          </a:p>
        </p:txBody>
      </p:sp>
      <p:sp>
        <p:nvSpPr>
          <p:cNvPr id="4" name="Title 1">
            <a:extLst>
              <a:ext uri="{FF2B5EF4-FFF2-40B4-BE49-F238E27FC236}">
                <a16:creationId xmlns:a16="http://schemas.microsoft.com/office/drawing/2014/main" id="{3ABDED6E-9C88-4521-AB1F-E71FEFC8B125}"/>
              </a:ext>
            </a:extLst>
          </p:cNvPr>
          <p:cNvSpPr>
            <a:spLocks noGrp="1"/>
          </p:cNvSpPr>
          <p:nvPr>
            <p:ph type="title"/>
          </p:nvPr>
        </p:nvSpPr>
        <p:spPr>
          <a:xfrm>
            <a:off x="1096963" y="283004"/>
            <a:ext cx="10058400" cy="1449387"/>
          </a:xfrm>
        </p:spPr>
        <p:txBody>
          <a:bodyPr>
            <a:normAutofit/>
          </a:bodyPr>
          <a:lstStyle/>
          <a:p>
            <a:r>
              <a:rPr lang="en-US" dirty="0"/>
              <a:t>Using Block</a:t>
            </a:r>
            <a:br>
              <a:rPr lang="en-US" sz="1200" dirty="0"/>
            </a:br>
            <a:r>
              <a:rPr lang="en-US" sz="1400" dirty="0">
                <a:hlinkClick r:id="rId2"/>
              </a:rPr>
              <a:t>https://docs.microsoft.com/en-us/dotnet/csharp/language-reference/keywords/using-statement</a:t>
            </a:r>
            <a:endParaRPr lang="en-US" sz="1400" dirty="0"/>
          </a:p>
        </p:txBody>
      </p:sp>
      <p:pic>
        <p:nvPicPr>
          <p:cNvPr id="5" name="Picture 4">
            <a:extLst>
              <a:ext uri="{FF2B5EF4-FFF2-40B4-BE49-F238E27FC236}">
                <a16:creationId xmlns:a16="http://schemas.microsoft.com/office/drawing/2014/main" id="{1E83D5E8-72A3-479F-9274-672854BED8DE}"/>
              </a:ext>
            </a:extLst>
          </p:cNvPr>
          <p:cNvPicPr>
            <a:picLocks noChangeAspect="1"/>
          </p:cNvPicPr>
          <p:nvPr/>
        </p:nvPicPr>
        <p:blipFill>
          <a:blip r:embed="rId3"/>
          <a:stretch>
            <a:fillRect/>
          </a:stretch>
        </p:blipFill>
        <p:spPr>
          <a:xfrm>
            <a:off x="2691475" y="2500331"/>
            <a:ext cx="7388439" cy="1857337"/>
          </a:xfrm>
          <a:prstGeom prst="rect">
            <a:avLst/>
          </a:prstGeom>
        </p:spPr>
      </p:pic>
    </p:spTree>
    <p:extLst>
      <p:ext uri="{BB962C8B-B14F-4D97-AF65-F5344CB8AC3E}">
        <p14:creationId xmlns:p14="http://schemas.microsoft.com/office/powerpoint/2010/main" val="30967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8366-8222-445A-92EF-526706052D4E}"/>
              </a:ext>
            </a:extLst>
          </p:cNvPr>
          <p:cNvSpPr>
            <a:spLocks noGrp="1"/>
          </p:cNvSpPr>
          <p:nvPr>
            <p:ph type="title"/>
          </p:nvPr>
        </p:nvSpPr>
        <p:spPr/>
        <p:txBody>
          <a:bodyPr>
            <a:normAutofit/>
          </a:bodyPr>
          <a:lstStyle/>
          <a:p>
            <a:r>
              <a:rPr lang="en-US" dirty="0">
                <a:latin typeface="+mn-lt"/>
              </a:rPr>
              <a:t>Using Block</a:t>
            </a:r>
            <a:br>
              <a:rPr lang="en-US" dirty="0">
                <a:latin typeface="+mn-lt"/>
              </a:rPr>
            </a:br>
            <a:r>
              <a:rPr lang="en-US" sz="1400" dirty="0">
                <a:latin typeface="+mn-lt"/>
                <a:hlinkClick r:id="rId2"/>
              </a:rPr>
              <a:t>https://docs.microsoft.com/en-us/dotnet/api/system.idisposable?view=netframework-4.8</a:t>
            </a:r>
            <a:endParaRPr lang="en-US" sz="1400" dirty="0">
              <a:latin typeface="+mn-lt"/>
            </a:endParaRPr>
          </a:p>
        </p:txBody>
      </p:sp>
      <p:sp>
        <p:nvSpPr>
          <p:cNvPr id="6" name="Rectangle 2">
            <a:extLst>
              <a:ext uri="{FF2B5EF4-FFF2-40B4-BE49-F238E27FC236}">
                <a16:creationId xmlns:a16="http://schemas.microsoft.com/office/drawing/2014/main" id="{9C3BD4BC-2905-4759-8059-C8C8AE0E0F27}"/>
              </a:ext>
            </a:extLst>
          </p:cNvPr>
          <p:cNvSpPr>
            <a:spLocks noGrp="1" noChangeArrowheads="1"/>
          </p:cNvSpPr>
          <p:nvPr>
            <p:ph idx="1"/>
          </p:nvPr>
        </p:nvSpPr>
        <p:spPr bwMode="auto">
          <a:xfrm>
            <a:off x="774551" y="2540168"/>
            <a:ext cx="4118139"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cs typeface="Segoe UI" panose="020B0502040204020203" pitchFamily="34" charset="0"/>
              </a:rPr>
              <a:t>If your language supports a construct such as the </a:t>
            </a:r>
            <a:r>
              <a:rPr kumimoji="0" lang="en-US" altLang="en-US" sz="2800" b="1" i="1" u="sng" strike="noStrike" cap="none" normalizeH="0" baseline="0" dirty="0">
                <a:ln>
                  <a:noFill/>
                </a:ln>
                <a:effectLst/>
                <a:latin typeface="+mn-lt"/>
                <a:cs typeface="Segoe UI" panose="020B0502040204020203" pitchFamily="34" charset="0"/>
                <a:hlinkClick r:id="rId3">
                  <a:extLst>
                    <a:ext uri="{A12FA001-AC4F-418D-AE19-62706E023703}">
                      <ahyp:hlinkClr xmlns:ahyp="http://schemas.microsoft.com/office/drawing/2018/hyperlinkcolor" val="tx"/>
                    </a:ext>
                  </a:extLst>
                </a:hlinkClick>
              </a:rPr>
              <a:t>using</a:t>
            </a:r>
            <a:r>
              <a:rPr lang="en-US" altLang="en-US" sz="2800" dirty="0">
                <a:latin typeface="+mn-lt"/>
                <a:cs typeface="Segoe UI" panose="020B0502040204020203" pitchFamily="34" charset="0"/>
              </a:rPr>
              <a:t> s</a:t>
            </a:r>
            <a:r>
              <a:rPr kumimoji="0" lang="en-US" altLang="en-US" sz="2800" b="0" i="0" u="none" strike="noStrike" cap="none" normalizeH="0" baseline="0" dirty="0">
                <a:ln>
                  <a:noFill/>
                </a:ln>
                <a:effectLst/>
                <a:latin typeface="+mn-lt"/>
                <a:cs typeface="Segoe UI" panose="020B0502040204020203" pitchFamily="34" charset="0"/>
              </a:rPr>
              <a:t>tatement in C#, you can use it instead of explicitly calling </a:t>
            </a:r>
            <a:r>
              <a:rPr kumimoji="0" lang="en-US" altLang="en-US" sz="2800" b="1" i="1" strike="noStrike" cap="none" normalizeH="0" baseline="0" dirty="0">
                <a:ln>
                  <a:noFill/>
                </a:ln>
                <a:effectLst/>
                <a:latin typeface="+mn-lt"/>
                <a:cs typeface="Segoe UI" panose="020B0502040204020203" pitchFamily="34" charset="0"/>
                <a:hlinkClick r:id="rId4">
                  <a:extLst>
                    <a:ext uri="{A12FA001-AC4F-418D-AE19-62706E023703}">
                      <ahyp:hlinkClr xmlns:ahyp="http://schemas.microsoft.com/office/drawing/2018/hyperlinkcolor" val="tx"/>
                    </a:ext>
                  </a:extLst>
                </a:hlinkClick>
              </a:rPr>
              <a:t>IDisposable.Dispose</a:t>
            </a:r>
            <a:r>
              <a:rPr kumimoji="0" lang="en-US" altLang="en-US" sz="2800" b="1" i="1" strike="noStrike" cap="none" normalizeH="0" baseline="0" dirty="0">
                <a:ln>
                  <a:noFill/>
                </a:ln>
                <a:effectLst/>
                <a:latin typeface="+mn-lt"/>
                <a:cs typeface="Segoe UI" panose="020B0502040204020203" pitchFamily="34" charset="0"/>
              </a:rPr>
              <a:t> </a:t>
            </a:r>
            <a:r>
              <a:rPr kumimoji="0" lang="en-US" altLang="en-US" sz="2800" b="0" i="0" u="none" strike="noStrike" cap="none" normalizeH="0" baseline="0" dirty="0">
                <a:ln>
                  <a:noFill/>
                </a:ln>
                <a:effectLst/>
                <a:latin typeface="+mn-lt"/>
                <a:cs typeface="Segoe UI" panose="020B0502040204020203" pitchFamily="34" charset="0"/>
              </a:rPr>
              <a:t>yourself.</a:t>
            </a:r>
          </a:p>
        </p:txBody>
      </p:sp>
      <p:pic>
        <p:nvPicPr>
          <p:cNvPr id="7" name="Picture 6">
            <a:extLst>
              <a:ext uri="{FF2B5EF4-FFF2-40B4-BE49-F238E27FC236}">
                <a16:creationId xmlns:a16="http://schemas.microsoft.com/office/drawing/2014/main" id="{72A16738-BE7B-4FAA-ADEF-866E744A69C0}"/>
              </a:ext>
            </a:extLst>
          </p:cNvPr>
          <p:cNvPicPr>
            <a:picLocks noChangeAspect="1"/>
          </p:cNvPicPr>
          <p:nvPr/>
        </p:nvPicPr>
        <p:blipFill>
          <a:blip r:embed="rId5"/>
          <a:stretch>
            <a:fillRect/>
          </a:stretch>
        </p:blipFill>
        <p:spPr>
          <a:xfrm>
            <a:off x="4808668" y="2002867"/>
            <a:ext cx="6939056" cy="3200228"/>
          </a:xfrm>
          <a:prstGeom prst="rect">
            <a:avLst/>
          </a:prstGeom>
          <a:ln>
            <a:noFill/>
          </a:ln>
          <a:effectLst/>
        </p:spPr>
      </p:pic>
      <p:sp>
        <p:nvSpPr>
          <p:cNvPr id="8" name="Rectangle 3">
            <a:extLst>
              <a:ext uri="{FF2B5EF4-FFF2-40B4-BE49-F238E27FC236}">
                <a16:creationId xmlns:a16="http://schemas.microsoft.com/office/drawing/2014/main" id="{FD9B6288-1C3E-43C3-8FED-F8C0DF447C13}"/>
              </a:ext>
            </a:extLst>
          </p:cNvPr>
          <p:cNvSpPr>
            <a:spLocks noChangeArrowheads="1"/>
          </p:cNvSpPr>
          <p:nvPr/>
        </p:nvSpPr>
        <p:spPr bwMode="auto">
          <a:xfrm>
            <a:off x="4808669" y="5217136"/>
            <a:ext cx="693905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Segoe UI" panose="020B0502040204020203" pitchFamily="34" charset="0"/>
              </a:rPr>
              <a:t>The </a:t>
            </a:r>
            <a:r>
              <a:rPr kumimoji="0" lang="en-US" altLang="en-US" b="1" i="1" u="none" strike="noStrike" cap="none" normalizeH="0" baseline="0" dirty="0">
                <a:ln>
                  <a:noFill/>
                </a:ln>
                <a:effectLst/>
                <a:cs typeface="Segoe UI" panose="020B0502040204020203" pitchFamily="34" charset="0"/>
              </a:rPr>
              <a:t>using</a:t>
            </a:r>
            <a:r>
              <a:rPr kumimoji="0" lang="en-US" altLang="en-US" b="0" i="0" u="none" strike="noStrike" cap="none" normalizeH="0" baseline="0" dirty="0">
                <a:ln>
                  <a:noFill/>
                </a:ln>
                <a:effectLst/>
                <a:cs typeface="Segoe UI" panose="020B0502040204020203" pitchFamily="34" charset="0"/>
              </a:rPr>
              <a:t> statement is a syntactic convenience. At compile time, the language compiler implements the intermediate language (IL) for a </a:t>
            </a:r>
            <a:r>
              <a:rPr kumimoji="0" lang="en-US" altLang="en-US" b="1" i="0" strike="noStrike" cap="none" normalizeH="0" baseline="0" dirty="0">
                <a:ln>
                  <a:noFill/>
                </a:ln>
                <a:effectLst/>
                <a:cs typeface="Segoe UI" panose="020B0502040204020203" pitchFamily="34" charset="0"/>
              </a:rPr>
              <a:t>try/finally </a:t>
            </a:r>
            <a:r>
              <a:rPr kumimoji="0" lang="en-US" altLang="en-US" b="0" i="0" u="none" strike="noStrike" cap="none" normalizeH="0" baseline="0" dirty="0">
                <a:ln>
                  <a:noFill/>
                </a:ln>
                <a:effectLst/>
                <a:cs typeface="Segoe UI" panose="020B0502040204020203" pitchFamily="34" charset="0"/>
              </a:rPr>
              <a:t>block.</a:t>
            </a:r>
          </a:p>
        </p:txBody>
      </p:sp>
    </p:spTree>
    <p:extLst>
      <p:ext uri="{BB962C8B-B14F-4D97-AF65-F5344CB8AC3E}">
        <p14:creationId xmlns:p14="http://schemas.microsoft.com/office/powerpoint/2010/main" val="36461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0BC4C-C960-4D13-8B54-2B2090617A9F}"/>
              </a:ext>
            </a:extLst>
          </p:cNvPr>
          <p:cNvSpPr>
            <a:spLocks noGrp="1"/>
          </p:cNvSpPr>
          <p:nvPr>
            <p:ph idx="1"/>
          </p:nvPr>
        </p:nvSpPr>
        <p:spPr>
          <a:xfrm>
            <a:off x="785308" y="2366682"/>
            <a:ext cx="6013525" cy="4029535"/>
          </a:xfrm>
        </p:spPr>
        <p:txBody>
          <a:bodyPr anchor="ctr">
            <a:normAutofit/>
          </a:bodyPr>
          <a:lstStyle/>
          <a:p>
            <a:r>
              <a:rPr lang="en-US" sz="2400" dirty="0"/>
              <a:t>The </a:t>
            </a:r>
            <a:r>
              <a:rPr lang="en-US" sz="2400" b="1" i="1" dirty="0"/>
              <a:t>using</a:t>
            </a:r>
            <a:r>
              <a:rPr lang="en-US" sz="2400" dirty="0"/>
              <a:t> statement ensures that </a:t>
            </a:r>
            <a:r>
              <a:rPr lang="en-US" sz="2400" b="1" i="1" dirty="0"/>
              <a:t>.Dispose</a:t>
            </a:r>
            <a:r>
              <a:rPr lang="en-US" sz="2400" dirty="0"/>
              <a:t> is called even if an exception occurs within the </a:t>
            </a:r>
            <a:r>
              <a:rPr lang="en-US" sz="2400" b="1" i="1" dirty="0"/>
              <a:t>using</a:t>
            </a:r>
            <a:r>
              <a:rPr lang="en-US" sz="2400" dirty="0"/>
              <a:t> block. You can achieve the same result by putting the object inside a </a:t>
            </a:r>
            <a:r>
              <a:rPr lang="en-US" sz="2400" b="1" i="1" dirty="0"/>
              <a:t>try</a:t>
            </a:r>
            <a:r>
              <a:rPr lang="en-US" sz="2400" dirty="0"/>
              <a:t> block and then calling </a:t>
            </a:r>
            <a:r>
              <a:rPr lang="en-US" sz="2400" b="1" i="1" dirty="0"/>
              <a:t>Dispose</a:t>
            </a:r>
            <a:r>
              <a:rPr lang="en-US" sz="2400" dirty="0"/>
              <a:t> in a finally block. </a:t>
            </a:r>
          </a:p>
          <a:p>
            <a:r>
              <a:rPr lang="en-US" sz="2400" dirty="0"/>
              <a:t>A </a:t>
            </a:r>
            <a:r>
              <a:rPr lang="en-US" sz="2400" b="1" i="1" dirty="0"/>
              <a:t>using </a:t>
            </a:r>
            <a:r>
              <a:rPr lang="en-US" sz="2400" dirty="0"/>
              <a:t>block is expanded to a </a:t>
            </a:r>
            <a:r>
              <a:rPr lang="en-US" sz="2400" b="1" i="1" dirty="0"/>
              <a:t>try/catch </a:t>
            </a:r>
            <a:r>
              <a:rPr lang="en-US" sz="2400" dirty="0"/>
              <a:t>block at compile time (note the extra curly braces to create the limited scope for the object).</a:t>
            </a:r>
          </a:p>
        </p:txBody>
      </p:sp>
      <p:sp>
        <p:nvSpPr>
          <p:cNvPr id="5" name="Title 1">
            <a:extLst>
              <a:ext uri="{FF2B5EF4-FFF2-40B4-BE49-F238E27FC236}">
                <a16:creationId xmlns:a16="http://schemas.microsoft.com/office/drawing/2014/main" id="{88AE7B89-D32B-4C03-AD66-41FF6FDD29AA}"/>
              </a:ext>
            </a:extLst>
          </p:cNvPr>
          <p:cNvSpPr>
            <a:spLocks noGrp="1"/>
          </p:cNvSpPr>
          <p:nvPr>
            <p:ph type="title"/>
          </p:nvPr>
        </p:nvSpPr>
        <p:spPr>
          <a:xfrm>
            <a:off x="1096963" y="287338"/>
            <a:ext cx="4597560" cy="1449387"/>
          </a:xfrm>
        </p:spPr>
        <p:txBody>
          <a:bodyPr>
            <a:normAutofit/>
          </a:bodyPr>
          <a:lstStyle/>
          <a:p>
            <a:r>
              <a:rPr lang="en-US" dirty="0">
                <a:latin typeface="+mn-lt"/>
              </a:rPr>
              <a:t>Using Block</a:t>
            </a:r>
            <a:br>
              <a:rPr lang="en-US" sz="1200" dirty="0">
                <a:latin typeface="+mn-lt"/>
              </a:rPr>
            </a:br>
            <a:r>
              <a:rPr lang="en-US" sz="1400" dirty="0">
                <a:latin typeface="+mn-lt"/>
                <a:hlinkClick r:id="rId2"/>
              </a:rPr>
              <a:t>https://docs.microsoft.com/en-us/dotnet/csharp/language-reference/keywords/using-statement</a:t>
            </a:r>
            <a:endParaRPr lang="en-US" sz="1400" dirty="0">
              <a:latin typeface="+mn-lt"/>
            </a:endParaRPr>
          </a:p>
        </p:txBody>
      </p:sp>
      <p:pic>
        <p:nvPicPr>
          <p:cNvPr id="6" name="Picture 5">
            <a:extLst>
              <a:ext uri="{FF2B5EF4-FFF2-40B4-BE49-F238E27FC236}">
                <a16:creationId xmlns:a16="http://schemas.microsoft.com/office/drawing/2014/main" id="{45A90388-30AD-487D-B1E6-A467773CE5AF}"/>
              </a:ext>
            </a:extLst>
          </p:cNvPr>
          <p:cNvPicPr>
            <a:picLocks noChangeAspect="1"/>
          </p:cNvPicPr>
          <p:nvPr/>
        </p:nvPicPr>
        <p:blipFill>
          <a:blip r:embed="rId3"/>
          <a:stretch>
            <a:fillRect/>
          </a:stretch>
        </p:blipFill>
        <p:spPr>
          <a:xfrm>
            <a:off x="6798833" y="3040062"/>
            <a:ext cx="5093761" cy="3767131"/>
          </a:xfrm>
          <a:prstGeom prst="rect">
            <a:avLst/>
          </a:prstGeom>
        </p:spPr>
      </p:pic>
      <p:pic>
        <p:nvPicPr>
          <p:cNvPr id="7" name="Picture 6">
            <a:extLst>
              <a:ext uri="{FF2B5EF4-FFF2-40B4-BE49-F238E27FC236}">
                <a16:creationId xmlns:a16="http://schemas.microsoft.com/office/drawing/2014/main" id="{1DDB9BD7-7DF4-4D1F-A42A-5C5E40F9C049}"/>
              </a:ext>
            </a:extLst>
          </p:cNvPr>
          <p:cNvPicPr>
            <a:picLocks noChangeAspect="1"/>
          </p:cNvPicPr>
          <p:nvPr/>
        </p:nvPicPr>
        <p:blipFill>
          <a:blip r:embed="rId4"/>
          <a:stretch>
            <a:fillRect/>
          </a:stretch>
        </p:blipFill>
        <p:spPr>
          <a:xfrm>
            <a:off x="5421854" y="1008685"/>
            <a:ext cx="6470740" cy="1626641"/>
          </a:xfrm>
          <a:prstGeom prst="rect">
            <a:avLst/>
          </a:prstGeom>
        </p:spPr>
      </p:pic>
    </p:spTree>
    <p:extLst>
      <p:ext uri="{BB962C8B-B14F-4D97-AF65-F5344CB8AC3E}">
        <p14:creationId xmlns:p14="http://schemas.microsoft.com/office/powerpoint/2010/main" val="302818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489760"/>
            <a:ext cx="9858185" cy="3892168"/>
          </a:xfrm>
        </p:spPr>
        <p:txBody>
          <a:bodyPr anchor="ctr">
            <a:noAutofit/>
          </a:bodyPr>
          <a:lstStyle/>
          <a:p>
            <a:r>
              <a:rPr lang="en-US" sz="3200" dirty="0"/>
              <a:t>.NET's garbage collector manages the allocation and release of memory for your application. The garbage collector's optimizing engine determines the best time to perform a collection, based upon the allocations being made. It checks for objects in the managed heap that are no longer being used by the application and performs the necessary operations to reclaim their memory.</a:t>
            </a: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chor="ctr">
            <a:normAutofit/>
          </a:bodyPr>
          <a:lstStyle/>
          <a:p>
            <a:r>
              <a:rPr lang="en-US" sz="1600" dirty="0">
                <a:hlinkClick r:id="rId2"/>
              </a:rPr>
              <a:t>https://docs.microsoft.com/en-us/dotnet/standard/garbage-collection/</a:t>
            </a:r>
            <a:endParaRPr lang="en-US" sz="16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rbage-collection">
            <a:extLst>
              <a:ext uri="{FF2B5EF4-FFF2-40B4-BE49-F238E27FC236}">
                <a16:creationId xmlns:a16="http://schemas.microsoft.com/office/drawing/2014/main" id="{2A6A3D6F-24E6-4D3B-A4B1-21B4C5B5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65" y="3092825"/>
            <a:ext cx="6718853" cy="34155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7225F3-585F-4011-AEF9-04975FB10764}"/>
              </a:ext>
            </a:extLst>
          </p:cNvPr>
          <p:cNvSpPr>
            <a:spLocks noGrp="1"/>
          </p:cNvSpPr>
          <p:nvPr>
            <p:ph type="title"/>
          </p:nvPr>
        </p:nvSpPr>
        <p:spPr/>
        <p:txBody>
          <a:bodyPr>
            <a:normAutofit/>
          </a:bodyPr>
          <a:lstStyle/>
          <a:p>
            <a:r>
              <a:rPr lang="en-US" dirty="0"/>
              <a:t>Fundamentals of memory</a:t>
            </a:r>
            <a:br>
              <a:rPr lang="en-US" dirty="0"/>
            </a:br>
            <a:r>
              <a:rPr lang="en-US" sz="1400" dirty="0">
                <a:hlinkClick r:id="rId3"/>
              </a:rPr>
              <a:t>https://docs.microsoft.com/en-us/dotnet/standard/garbage-collection/fundamentals#fundamentals-of-memory</a:t>
            </a:r>
            <a:endParaRPr lang="en-US" dirty="0"/>
          </a:p>
        </p:txBody>
      </p:sp>
      <p:sp>
        <p:nvSpPr>
          <p:cNvPr id="3" name="Content Placeholder 2">
            <a:extLst>
              <a:ext uri="{FF2B5EF4-FFF2-40B4-BE49-F238E27FC236}">
                <a16:creationId xmlns:a16="http://schemas.microsoft.com/office/drawing/2014/main" id="{C3C03A54-56B4-4652-A1B2-297B6164072E}"/>
              </a:ext>
            </a:extLst>
          </p:cNvPr>
          <p:cNvSpPr>
            <a:spLocks noGrp="1"/>
          </p:cNvSpPr>
          <p:nvPr>
            <p:ph idx="1"/>
          </p:nvPr>
        </p:nvSpPr>
        <p:spPr>
          <a:xfrm>
            <a:off x="1097280" y="1882589"/>
            <a:ext cx="10058399" cy="1210236"/>
          </a:xfrm>
        </p:spPr>
        <p:txBody>
          <a:bodyPr anchor="t">
            <a:normAutofit/>
          </a:bodyPr>
          <a:lstStyle/>
          <a:p>
            <a:pPr lvl="1">
              <a:buFont typeface="Arial" panose="020B0604020202020204" pitchFamily="34" charset="0"/>
              <a:buChar char="•"/>
            </a:pPr>
            <a:r>
              <a:rPr lang="en-US" sz="2000" dirty="0"/>
              <a:t>Each </a:t>
            </a:r>
            <a:r>
              <a:rPr lang="en-US" sz="2000" b="1" i="1" dirty="0"/>
              <a:t>process </a:t>
            </a:r>
            <a:r>
              <a:rPr lang="en-US" sz="2000" dirty="0"/>
              <a:t>(program) has 2GB of virtual memory allocated.</a:t>
            </a:r>
          </a:p>
          <a:p>
            <a:pPr lvl="1">
              <a:buFont typeface="Arial" panose="020B0604020202020204" pitchFamily="34" charset="0"/>
              <a:buChar char="•"/>
            </a:pPr>
            <a:r>
              <a:rPr lang="en-US" sz="2000" dirty="0"/>
              <a:t>In C#, you cannot decide where or how memory is allocated during the process.</a:t>
            </a:r>
          </a:p>
          <a:p>
            <a:pPr lvl="1">
              <a:buFont typeface="Arial" panose="020B0604020202020204" pitchFamily="34" charset="0"/>
              <a:buChar char="•"/>
            </a:pPr>
            <a:r>
              <a:rPr lang="en-US" sz="2000" dirty="0"/>
              <a:t>The </a:t>
            </a:r>
            <a:r>
              <a:rPr lang="en-US" sz="2000" u="sng" dirty="0"/>
              <a:t>Garbage Collector</a:t>
            </a:r>
            <a:r>
              <a:rPr lang="en-US" sz="2000" dirty="0"/>
              <a:t> allocates and frees memory.</a:t>
            </a:r>
          </a:p>
        </p:txBody>
      </p:sp>
      <p:sp>
        <p:nvSpPr>
          <p:cNvPr id="4" name="Rectangle 3">
            <a:extLst>
              <a:ext uri="{FF2B5EF4-FFF2-40B4-BE49-F238E27FC236}">
                <a16:creationId xmlns:a16="http://schemas.microsoft.com/office/drawing/2014/main" id="{E4D97EC9-9B50-4440-8B32-E0DF93472124}"/>
              </a:ext>
            </a:extLst>
          </p:cNvPr>
          <p:cNvSpPr/>
          <p:nvPr/>
        </p:nvSpPr>
        <p:spPr>
          <a:xfrm>
            <a:off x="1097280" y="3108355"/>
            <a:ext cx="4353261" cy="3293209"/>
          </a:xfrm>
          <a:prstGeom prst="rect">
            <a:avLst/>
          </a:prstGeom>
        </p:spPr>
        <p:txBody>
          <a:bodyPr wrap="square" anchor="ctr">
            <a:spAutoFit/>
          </a:bodyPr>
          <a:lstStyle/>
          <a:p>
            <a:pPr marL="285750" indent="-285750">
              <a:buFont typeface="Arial" panose="020B0604020202020204" pitchFamily="34" charset="0"/>
              <a:buChar char="•"/>
            </a:pPr>
            <a:r>
              <a:rPr lang="en-US" sz="1600" dirty="0"/>
              <a:t>Virtual memory has three states: </a:t>
            </a:r>
          </a:p>
          <a:p>
            <a:pPr marL="742950" lvl="1" indent="-285750">
              <a:buFont typeface="Arial" panose="020B0604020202020204" pitchFamily="34" charset="0"/>
              <a:buChar char="•"/>
            </a:pPr>
            <a:r>
              <a:rPr lang="en-US" sz="1600" dirty="0"/>
              <a:t>free(unallocated, available), </a:t>
            </a:r>
          </a:p>
          <a:p>
            <a:pPr marL="742950" lvl="1" indent="-285750">
              <a:buFont typeface="Arial" panose="020B0604020202020204" pitchFamily="34" charset="0"/>
              <a:buChar char="•"/>
            </a:pPr>
            <a:r>
              <a:rPr lang="en-US" sz="1600" dirty="0"/>
              <a:t>Reserved</a:t>
            </a:r>
          </a:p>
          <a:p>
            <a:pPr marL="1200150" lvl="2" indent="-285750">
              <a:buFont typeface="Arial" panose="020B0604020202020204" pitchFamily="34" charset="0"/>
              <a:buChar char="•"/>
            </a:pPr>
            <a:r>
              <a:rPr lang="en-US" sz="1600" dirty="0"/>
              <a:t>available, </a:t>
            </a:r>
          </a:p>
          <a:p>
            <a:pPr marL="1200150" lvl="2" indent="-285750">
              <a:buFont typeface="Arial" panose="020B0604020202020204" pitchFamily="34" charset="0"/>
              <a:buChar char="•"/>
            </a:pPr>
            <a:r>
              <a:rPr lang="en-US" sz="1600" dirty="0"/>
              <a:t>Unusable for other processes, </a:t>
            </a:r>
          </a:p>
          <a:p>
            <a:pPr marL="1200150" lvl="2" indent="-285750">
              <a:buFont typeface="Arial" panose="020B0604020202020204" pitchFamily="34" charset="0"/>
              <a:buChar char="•"/>
            </a:pPr>
            <a:r>
              <a:rPr lang="en-US" sz="1600" dirty="0"/>
              <a:t>must be committed in order to store data </a:t>
            </a:r>
          </a:p>
          <a:p>
            <a:pPr marL="742950" lvl="1" indent="-285750">
              <a:buFont typeface="Arial" panose="020B0604020202020204" pitchFamily="34" charset="0"/>
              <a:buChar char="•"/>
            </a:pPr>
            <a:r>
              <a:rPr lang="en-US" sz="1600" dirty="0"/>
              <a:t>Committed</a:t>
            </a:r>
          </a:p>
          <a:p>
            <a:pPr marL="1200150" lvl="2" indent="-285750">
              <a:buFont typeface="Arial" panose="020B0604020202020204" pitchFamily="34" charset="0"/>
              <a:buChar char="•"/>
            </a:pPr>
            <a:r>
              <a:rPr lang="en-US" sz="1600" dirty="0"/>
              <a:t>assigned to physical storage</a:t>
            </a:r>
          </a:p>
          <a:p>
            <a:pPr marL="285750" indent="-285750">
              <a:buFont typeface="Arial" panose="020B0604020202020204" pitchFamily="34" charset="0"/>
              <a:buChar char="•"/>
            </a:pPr>
            <a:r>
              <a:rPr lang="en-US" sz="1600" dirty="0"/>
              <a:t>The frequency of garbage collection is the result of the volume of allocations and the amount of survived memory on the managed heap.</a:t>
            </a:r>
          </a:p>
        </p:txBody>
      </p:sp>
    </p:spTree>
    <p:extLst>
      <p:ext uri="{BB962C8B-B14F-4D97-AF65-F5344CB8AC3E}">
        <p14:creationId xmlns:p14="http://schemas.microsoft.com/office/powerpoint/2010/main" val="30915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E7C-7A3F-430B-AA8B-31494AC19C6E}"/>
              </a:ext>
            </a:extLst>
          </p:cNvPr>
          <p:cNvSpPr>
            <a:spLocks noGrp="1"/>
          </p:cNvSpPr>
          <p:nvPr>
            <p:ph type="title"/>
          </p:nvPr>
        </p:nvSpPr>
        <p:spPr/>
        <p:txBody>
          <a:bodyPr>
            <a:normAutofit/>
          </a:bodyPr>
          <a:lstStyle/>
          <a:p>
            <a:r>
              <a:rPr lang="en-US" dirty="0"/>
              <a:t>Benefits of Garbage Collection</a:t>
            </a:r>
            <a:br>
              <a:rPr lang="en-US" dirty="0"/>
            </a:br>
            <a:r>
              <a:rPr lang="en-US" sz="1400" dirty="0">
                <a:hlinkClick r:id="rId2"/>
              </a:rPr>
              <a:t>https://docs.microsoft.com/en-us/dotnet/standard/garbage-collection/fundamentals</a:t>
            </a:r>
            <a:endParaRPr lang="en-US" dirty="0"/>
          </a:p>
        </p:txBody>
      </p:sp>
      <p:sp>
        <p:nvSpPr>
          <p:cNvPr id="3" name="Content Placeholder 2">
            <a:extLst>
              <a:ext uri="{FF2B5EF4-FFF2-40B4-BE49-F238E27FC236}">
                <a16:creationId xmlns:a16="http://schemas.microsoft.com/office/drawing/2014/main" id="{B4EC7EB5-16AD-482F-BFF4-D62B13A2C4A3}"/>
              </a:ext>
            </a:extLst>
          </p:cNvPr>
          <p:cNvSpPr>
            <a:spLocks noGrp="1"/>
          </p:cNvSpPr>
          <p:nvPr>
            <p:ph idx="1"/>
          </p:nvPr>
        </p:nvSpPr>
        <p:spPr>
          <a:xfrm>
            <a:off x="1097279" y="1900518"/>
            <a:ext cx="5620917" cy="4482353"/>
          </a:xfrm>
        </p:spPr>
        <p:txBody>
          <a:bodyPr anchor="ctr">
            <a:normAutofit/>
          </a:bodyPr>
          <a:lstStyle/>
          <a:p>
            <a:pPr lvl="1">
              <a:buFont typeface="Arial" panose="020B0604020202020204" pitchFamily="34" charset="0"/>
              <a:buChar char="•"/>
            </a:pPr>
            <a:r>
              <a:rPr lang="en-US" sz="2600" dirty="0"/>
              <a:t>Don’t worry about memory leaks.</a:t>
            </a:r>
          </a:p>
          <a:p>
            <a:pPr lvl="1">
              <a:buFont typeface="Arial" panose="020B0604020202020204" pitchFamily="34" charset="0"/>
              <a:buChar char="•"/>
            </a:pPr>
            <a:r>
              <a:rPr lang="en-US" sz="2600" dirty="0"/>
              <a:t>Efficient memory allocation.</a:t>
            </a:r>
          </a:p>
          <a:p>
            <a:pPr lvl="1">
              <a:buFont typeface="Arial" panose="020B0604020202020204" pitchFamily="34" charset="0"/>
              <a:buChar char="•"/>
            </a:pPr>
            <a:r>
              <a:rPr lang="en-US" sz="2600" dirty="0"/>
              <a:t>Automatically reclaims unused objects, clears memory, and makes memory available.</a:t>
            </a:r>
          </a:p>
          <a:p>
            <a:pPr lvl="1">
              <a:buFont typeface="Arial" panose="020B0604020202020204" pitchFamily="34" charset="0"/>
              <a:buChar char="•"/>
            </a:pPr>
            <a:r>
              <a:rPr lang="en-US" sz="2600" dirty="0"/>
              <a:t>Constructors do not have to initialize every data field.</a:t>
            </a:r>
          </a:p>
          <a:p>
            <a:pPr lvl="1">
              <a:buFont typeface="Arial" panose="020B0604020202020204" pitchFamily="34" charset="0"/>
              <a:buChar char="•"/>
            </a:pPr>
            <a:r>
              <a:rPr lang="en-US" sz="2600" dirty="0"/>
              <a:t>Makes sure that an object cannot use the contents of another object.</a:t>
            </a:r>
          </a:p>
        </p:txBody>
      </p:sp>
      <p:pic>
        <p:nvPicPr>
          <p:cNvPr id="4" name="Picture 3">
            <a:extLst>
              <a:ext uri="{FF2B5EF4-FFF2-40B4-BE49-F238E27FC236}">
                <a16:creationId xmlns:a16="http://schemas.microsoft.com/office/drawing/2014/main" id="{3A604F78-BCEC-46DB-9934-15E24BD7E009}"/>
              </a:ext>
            </a:extLst>
          </p:cNvPr>
          <p:cNvPicPr>
            <a:picLocks noChangeAspect="1"/>
          </p:cNvPicPr>
          <p:nvPr/>
        </p:nvPicPr>
        <p:blipFill>
          <a:blip r:embed="rId3"/>
          <a:stretch>
            <a:fillRect/>
          </a:stretch>
        </p:blipFill>
        <p:spPr>
          <a:xfrm>
            <a:off x="6718197" y="1980427"/>
            <a:ext cx="4376523" cy="4778962"/>
          </a:xfrm>
          <a:prstGeom prst="rect">
            <a:avLst/>
          </a:prstGeom>
        </p:spPr>
      </p:pic>
    </p:spTree>
    <p:extLst>
      <p:ext uri="{BB962C8B-B14F-4D97-AF65-F5344CB8AC3E}">
        <p14:creationId xmlns:p14="http://schemas.microsoft.com/office/powerpoint/2010/main" val="348620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91C8-1719-49EC-BB3A-85B7C9AAB7BD}"/>
              </a:ext>
            </a:extLst>
          </p:cNvPr>
          <p:cNvSpPr>
            <a:spLocks noGrp="1"/>
          </p:cNvSpPr>
          <p:nvPr>
            <p:ph type="title"/>
          </p:nvPr>
        </p:nvSpPr>
        <p:spPr>
          <a:xfrm>
            <a:off x="1097280" y="286603"/>
            <a:ext cx="4702885" cy="1450757"/>
          </a:xfrm>
        </p:spPr>
        <p:txBody>
          <a:bodyPr>
            <a:normAutofit/>
          </a:bodyPr>
          <a:lstStyle/>
          <a:p>
            <a:r>
              <a:rPr lang="en-US" dirty="0"/>
              <a:t>Managed Heap</a:t>
            </a:r>
            <a:br>
              <a:rPr lang="en-US" dirty="0"/>
            </a:br>
            <a:r>
              <a:rPr lang="en-US" sz="900" dirty="0">
                <a:hlinkClick r:id="rId2"/>
              </a:rPr>
              <a:t>https://docs.microsoft.com/en-us/dotnet/standard/garbage-collection/fundamentals</a:t>
            </a:r>
            <a:br>
              <a:rPr lang="en-US" sz="900" dirty="0"/>
            </a:br>
            <a:r>
              <a:rPr lang="en-US" sz="900" dirty="0">
                <a:hlinkClick r:id="rId3"/>
              </a:rPr>
              <a:t>https://docs.microsoft.com/en-us/dotnet/standard/garbage-collection/large-object-heap</a:t>
            </a:r>
            <a:endParaRPr lang="en-US" sz="900" dirty="0"/>
          </a:p>
        </p:txBody>
      </p:sp>
      <p:sp>
        <p:nvSpPr>
          <p:cNvPr id="3" name="Content Placeholder 2">
            <a:extLst>
              <a:ext uri="{FF2B5EF4-FFF2-40B4-BE49-F238E27FC236}">
                <a16:creationId xmlns:a16="http://schemas.microsoft.com/office/drawing/2014/main" id="{74CDD667-5E14-4A46-B24D-F0F9B487762F}"/>
              </a:ext>
            </a:extLst>
          </p:cNvPr>
          <p:cNvSpPr>
            <a:spLocks noGrp="1"/>
          </p:cNvSpPr>
          <p:nvPr>
            <p:ph idx="1"/>
          </p:nvPr>
        </p:nvSpPr>
        <p:spPr>
          <a:xfrm>
            <a:off x="1097280" y="1904071"/>
            <a:ext cx="4860201" cy="4523623"/>
          </a:xfrm>
        </p:spPr>
        <p:txBody>
          <a:bodyPr anchor="ctr">
            <a:normAutofit fontScale="92500" lnSpcReduction="20000"/>
          </a:bodyPr>
          <a:lstStyle/>
          <a:p>
            <a:pPr lvl="1">
              <a:buFont typeface="Arial" panose="020B0604020202020204" pitchFamily="34" charset="0"/>
              <a:buChar char="•"/>
            </a:pPr>
            <a:r>
              <a:rPr lang="en-US" sz="2400" dirty="0"/>
              <a:t>The </a:t>
            </a:r>
            <a:r>
              <a:rPr lang="en-US" sz="2400" b="1" i="1" dirty="0"/>
              <a:t>GC</a:t>
            </a:r>
            <a:r>
              <a:rPr lang="en-US" sz="2400" dirty="0"/>
              <a:t> allocates a segment of memory (</a:t>
            </a:r>
            <a:r>
              <a:rPr lang="en-US" sz="2400" b="1" i="1" dirty="0"/>
              <a:t>Managed Heap</a:t>
            </a:r>
            <a:r>
              <a:rPr lang="en-US" sz="2400" dirty="0"/>
              <a:t>) to store and manage objects.</a:t>
            </a:r>
          </a:p>
          <a:p>
            <a:pPr lvl="1">
              <a:buFont typeface="Arial" panose="020B0604020202020204" pitchFamily="34" charset="0"/>
              <a:buChar char="•"/>
            </a:pPr>
            <a:r>
              <a:rPr lang="en-US" sz="2400" dirty="0"/>
              <a:t>There is one </a:t>
            </a:r>
            <a:r>
              <a:rPr lang="en-US" sz="2400" b="1" i="1" dirty="0"/>
              <a:t>Managed Heap</a:t>
            </a:r>
            <a:r>
              <a:rPr lang="en-US" sz="2400" dirty="0"/>
              <a:t> for each managed process.</a:t>
            </a:r>
          </a:p>
          <a:p>
            <a:pPr lvl="1">
              <a:buFont typeface="Arial" panose="020B0604020202020204" pitchFamily="34" charset="0"/>
              <a:buChar char="•"/>
            </a:pPr>
            <a:r>
              <a:rPr lang="en-US" sz="2400" dirty="0"/>
              <a:t>The </a:t>
            </a:r>
            <a:r>
              <a:rPr lang="en-US" sz="2400" b="1" i="1" dirty="0"/>
              <a:t>GC</a:t>
            </a:r>
            <a:r>
              <a:rPr lang="en-US" sz="2400" dirty="0"/>
              <a:t> calls the Windows </a:t>
            </a:r>
            <a:r>
              <a:rPr lang="en-US" sz="2400" b="1" i="1" dirty="0" err="1"/>
              <a:t>VirtualAlloc</a:t>
            </a:r>
            <a:r>
              <a:rPr lang="en-US" sz="2400" dirty="0"/>
              <a:t> function to reserve memory and </a:t>
            </a:r>
            <a:r>
              <a:rPr lang="en-US" sz="2400" b="1" i="1" dirty="0" err="1"/>
              <a:t>VirtualFree</a:t>
            </a:r>
            <a:r>
              <a:rPr lang="en-US" sz="2400" dirty="0"/>
              <a:t> function to release memory.</a:t>
            </a:r>
          </a:p>
          <a:p>
            <a:pPr lvl="1">
              <a:buFont typeface="Arial" panose="020B0604020202020204" pitchFamily="34" charset="0"/>
              <a:buChar char="•"/>
            </a:pPr>
            <a:r>
              <a:rPr lang="en-US" sz="2400" dirty="0"/>
              <a:t>The GC divides objects up into small and large objects. Large Objects (arrays) go on the Large Object Heap (LOH), Small objects(instances) go on the Small Object Heap (SOH).</a:t>
            </a:r>
          </a:p>
        </p:txBody>
      </p:sp>
      <p:pic>
        <p:nvPicPr>
          <p:cNvPr id="4" name="Picture 3">
            <a:extLst>
              <a:ext uri="{FF2B5EF4-FFF2-40B4-BE49-F238E27FC236}">
                <a16:creationId xmlns:a16="http://schemas.microsoft.com/office/drawing/2014/main" id="{3BD5B028-662E-4A69-B7DD-39CB9B8F9A1B}"/>
              </a:ext>
            </a:extLst>
          </p:cNvPr>
          <p:cNvPicPr>
            <a:picLocks noChangeAspect="1"/>
          </p:cNvPicPr>
          <p:nvPr/>
        </p:nvPicPr>
        <p:blipFill>
          <a:blip r:embed="rId4"/>
          <a:stretch>
            <a:fillRect/>
          </a:stretch>
        </p:blipFill>
        <p:spPr>
          <a:xfrm>
            <a:off x="5957481" y="286602"/>
            <a:ext cx="6099543" cy="6463821"/>
          </a:xfrm>
          <a:prstGeom prst="rect">
            <a:avLst/>
          </a:prstGeom>
        </p:spPr>
      </p:pic>
    </p:spTree>
    <p:extLst>
      <p:ext uri="{BB962C8B-B14F-4D97-AF65-F5344CB8AC3E}">
        <p14:creationId xmlns:p14="http://schemas.microsoft.com/office/powerpoint/2010/main" val="30779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108E-E30C-4225-9BA1-A4E7C678A3E9}"/>
              </a:ext>
            </a:extLst>
          </p:cNvPr>
          <p:cNvSpPr>
            <a:spLocks noGrp="1"/>
          </p:cNvSpPr>
          <p:nvPr>
            <p:ph type="title"/>
          </p:nvPr>
        </p:nvSpPr>
        <p:spPr/>
        <p:txBody>
          <a:bodyPr>
            <a:normAutofit/>
          </a:bodyPr>
          <a:lstStyle/>
          <a:p>
            <a:r>
              <a:rPr lang="en-US" dirty="0"/>
              <a:t>Heap Object Generations</a:t>
            </a:r>
            <a:br>
              <a:rPr lang="en-US" dirty="0"/>
            </a:br>
            <a:r>
              <a:rPr lang="en-US" sz="1400" dirty="0">
                <a:hlinkClick r:id="rId2"/>
              </a:rPr>
              <a:t>https://docs.microsoft.com/en-us/dotnet/standard/garbage-collection/fundamentals#generations</a:t>
            </a:r>
            <a:endParaRPr lang="en-US" sz="1400" dirty="0"/>
          </a:p>
        </p:txBody>
      </p:sp>
      <p:sp>
        <p:nvSpPr>
          <p:cNvPr id="3" name="Content Placeholder 2">
            <a:extLst>
              <a:ext uri="{FF2B5EF4-FFF2-40B4-BE49-F238E27FC236}">
                <a16:creationId xmlns:a16="http://schemas.microsoft.com/office/drawing/2014/main" id="{FC70899E-5965-46F8-B5BE-CD3FEC8846F6}"/>
              </a:ext>
            </a:extLst>
          </p:cNvPr>
          <p:cNvSpPr>
            <a:spLocks noGrp="1"/>
          </p:cNvSpPr>
          <p:nvPr>
            <p:ph idx="1"/>
          </p:nvPr>
        </p:nvSpPr>
        <p:spPr>
          <a:xfrm>
            <a:off x="340660" y="3487426"/>
            <a:ext cx="3361764" cy="2969010"/>
          </a:xfrm>
          <a:solidFill>
            <a:schemeClr val="accent2">
              <a:alpha val="22000"/>
            </a:schemeClr>
          </a:solidFill>
        </p:spPr>
        <p:txBody>
          <a:bodyPr anchor="ctr">
            <a:normAutofit fontScale="92500" lnSpcReduction="20000"/>
          </a:bodyPr>
          <a:lstStyle/>
          <a:p>
            <a:pPr lvl="1">
              <a:buFont typeface="Arial" panose="020B0604020202020204" pitchFamily="34" charset="0"/>
              <a:buChar char="•"/>
            </a:pPr>
            <a:r>
              <a:rPr lang="en-US" sz="2400" dirty="0"/>
              <a:t>Generation 0 – New objects, temp. variables, most objects live and die here.</a:t>
            </a:r>
          </a:p>
          <a:p>
            <a:pPr lvl="1">
              <a:buFont typeface="Arial" panose="020B0604020202020204" pitchFamily="34" charset="0"/>
              <a:buChar char="•"/>
            </a:pPr>
            <a:r>
              <a:rPr lang="en-US" sz="2400" dirty="0"/>
              <a:t>Generation 1 – Short-Lived objects, this serves as a buffer between G0 and G2.</a:t>
            </a:r>
          </a:p>
          <a:p>
            <a:pPr lvl="1">
              <a:buFont typeface="Arial" panose="020B0604020202020204" pitchFamily="34" charset="0"/>
              <a:buChar char="•"/>
            </a:pPr>
            <a:r>
              <a:rPr lang="en-US" sz="2400" dirty="0"/>
              <a:t>Generation 2 – Long-Lived objects.</a:t>
            </a:r>
          </a:p>
        </p:txBody>
      </p:sp>
      <p:pic>
        <p:nvPicPr>
          <p:cNvPr id="2050" name="Picture 2" descr="Image 9">
            <a:extLst>
              <a:ext uri="{FF2B5EF4-FFF2-40B4-BE49-F238E27FC236}">
                <a16:creationId xmlns:a16="http://schemas.microsoft.com/office/drawing/2014/main" id="{EBADED78-D76B-49B5-AFD3-8568AEA06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729" y="3223605"/>
            <a:ext cx="8319247" cy="35653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FA9D16-FCC5-4435-932D-FE5743AC5304}"/>
              </a:ext>
            </a:extLst>
          </p:cNvPr>
          <p:cNvSpPr/>
          <p:nvPr/>
        </p:nvSpPr>
        <p:spPr>
          <a:xfrm>
            <a:off x="340660" y="1938378"/>
            <a:ext cx="10815020" cy="1631216"/>
          </a:xfrm>
          <a:prstGeom prst="rect">
            <a:avLst/>
          </a:prstGeom>
        </p:spPr>
        <p:txBody>
          <a:bodyPr wrap="square">
            <a:spAutoFit/>
          </a:bodyPr>
          <a:lstStyle/>
          <a:p>
            <a:pPr lvl="1">
              <a:buFont typeface="Arial" panose="020B0604020202020204" pitchFamily="34" charset="0"/>
              <a:buChar char="•"/>
            </a:pPr>
            <a:r>
              <a:rPr lang="en-US" sz="2000" dirty="0"/>
              <a:t>Garbage collection happens on a whole generation at once.</a:t>
            </a:r>
          </a:p>
          <a:p>
            <a:pPr lvl="1">
              <a:buFont typeface="Arial" panose="020B0604020202020204" pitchFamily="34" charset="0"/>
              <a:buChar char="•"/>
            </a:pPr>
            <a:r>
              <a:rPr lang="en-US" sz="2000" dirty="0"/>
              <a:t>Objects that survive a garbage collection (‘survivors’) are promoted to the next generation.</a:t>
            </a:r>
          </a:p>
          <a:p>
            <a:pPr lvl="1">
              <a:buFont typeface="Arial" panose="020B0604020202020204" pitchFamily="34" charset="0"/>
              <a:buChar char="•"/>
            </a:pPr>
            <a:r>
              <a:rPr lang="en-US" sz="2000" dirty="0"/>
              <a:t>When GC sees that survival rate is high, it allocates more memory to that generation.</a:t>
            </a:r>
          </a:p>
          <a:p>
            <a:pPr lvl="1">
              <a:buFont typeface="Arial" panose="020B0604020202020204" pitchFamily="34" charset="0"/>
              <a:buChar char="•"/>
            </a:pPr>
            <a:r>
              <a:rPr lang="en-US" sz="2000" dirty="0"/>
              <a:t>After Garbage Collection, survivors are ‘compacted’ (defragmentation) to the older end of the memory segment.</a:t>
            </a:r>
          </a:p>
        </p:txBody>
      </p:sp>
    </p:spTree>
    <p:extLst>
      <p:ext uri="{BB962C8B-B14F-4D97-AF65-F5344CB8AC3E}">
        <p14:creationId xmlns:p14="http://schemas.microsoft.com/office/powerpoint/2010/main" val="166603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C9D52-A54C-4F77-88DF-5429EAB6FD91}"/>
              </a:ext>
            </a:extLst>
          </p:cNvPr>
          <p:cNvPicPr>
            <a:picLocks noChangeAspect="1"/>
          </p:cNvPicPr>
          <p:nvPr/>
        </p:nvPicPr>
        <p:blipFill>
          <a:blip r:embed="rId2"/>
          <a:stretch>
            <a:fillRect/>
          </a:stretch>
        </p:blipFill>
        <p:spPr>
          <a:xfrm>
            <a:off x="5571778" y="2108201"/>
            <a:ext cx="6521493" cy="4651187"/>
          </a:xfrm>
          <a:prstGeom prst="rect">
            <a:avLst/>
          </a:prstGeom>
        </p:spPr>
      </p:pic>
      <p:sp>
        <p:nvSpPr>
          <p:cNvPr id="2" name="Title 1">
            <a:extLst>
              <a:ext uri="{FF2B5EF4-FFF2-40B4-BE49-F238E27FC236}">
                <a16:creationId xmlns:a16="http://schemas.microsoft.com/office/drawing/2014/main" id="{B74225A5-E482-4D9D-B0F1-635ADDC5B6DF}"/>
              </a:ext>
            </a:extLst>
          </p:cNvPr>
          <p:cNvSpPr>
            <a:spLocks noGrp="1"/>
          </p:cNvSpPr>
          <p:nvPr>
            <p:ph type="title"/>
          </p:nvPr>
        </p:nvSpPr>
        <p:spPr/>
        <p:txBody>
          <a:bodyPr>
            <a:normAutofit/>
          </a:bodyPr>
          <a:lstStyle/>
          <a:p>
            <a:r>
              <a:rPr lang="en-US" dirty="0"/>
              <a:t>Managed Code</a:t>
            </a:r>
            <a:br>
              <a:rPr lang="en-US" dirty="0"/>
            </a:br>
            <a:r>
              <a:rPr lang="en-US" sz="1600" dirty="0">
                <a:hlinkClick r:id="rId3"/>
              </a:rPr>
              <a:t>https://docs.microsoft.com/en-us/dotnet/standard/managed-code</a:t>
            </a:r>
            <a:endParaRPr lang="en-US" sz="1600" dirty="0"/>
          </a:p>
        </p:txBody>
      </p:sp>
      <p:sp>
        <p:nvSpPr>
          <p:cNvPr id="3" name="Content Placeholder 2">
            <a:extLst>
              <a:ext uri="{FF2B5EF4-FFF2-40B4-BE49-F238E27FC236}">
                <a16:creationId xmlns:a16="http://schemas.microsoft.com/office/drawing/2014/main" id="{69934FDD-5F40-436B-A354-DC7AB61FD9BD}"/>
              </a:ext>
            </a:extLst>
          </p:cNvPr>
          <p:cNvSpPr>
            <a:spLocks noGrp="1"/>
          </p:cNvSpPr>
          <p:nvPr>
            <p:ph idx="1"/>
          </p:nvPr>
        </p:nvSpPr>
        <p:spPr>
          <a:xfrm>
            <a:off x="1097280" y="1891553"/>
            <a:ext cx="4568414" cy="4509247"/>
          </a:xfrm>
        </p:spPr>
        <p:txBody>
          <a:bodyPr anchor="ctr">
            <a:normAutofit/>
          </a:bodyPr>
          <a:lstStyle/>
          <a:p>
            <a:pPr lvl="1">
              <a:buFont typeface="Arial" panose="020B0604020202020204" pitchFamily="34" charset="0"/>
              <a:buChar char="•"/>
            </a:pPr>
            <a:r>
              <a:rPr lang="en-US" sz="1800" u="sng" dirty="0"/>
              <a:t>Managed code</a:t>
            </a:r>
            <a:r>
              <a:rPr lang="en-US" sz="1800" dirty="0"/>
              <a:t> managed by the </a:t>
            </a:r>
            <a:r>
              <a:rPr lang="en-US" sz="1800" b="1" dirty="0"/>
              <a:t>Common Language Runtime</a:t>
            </a:r>
            <a:r>
              <a:rPr lang="en-US" sz="1800" dirty="0"/>
              <a:t> (</a:t>
            </a:r>
            <a:r>
              <a:rPr lang="en-US" sz="1800" b="1" i="1" dirty="0"/>
              <a:t>CLR</a:t>
            </a:r>
            <a:r>
              <a:rPr lang="en-US" sz="1800" dirty="0"/>
              <a:t>) at runtime. </a:t>
            </a:r>
          </a:p>
          <a:p>
            <a:pPr lvl="1">
              <a:buFont typeface="Arial" panose="020B0604020202020204" pitchFamily="34" charset="0"/>
              <a:buChar char="•"/>
            </a:pPr>
            <a:r>
              <a:rPr lang="en-US" sz="1800" dirty="0"/>
              <a:t>The </a:t>
            </a:r>
            <a:r>
              <a:rPr lang="en-US" sz="1800" b="1" i="1" dirty="0"/>
              <a:t>CLR</a:t>
            </a:r>
            <a:r>
              <a:rPr lang="en-US" sz="1800" dirty="0"/>
              <a:t> provides memory management (GC), security boundaries, type safety, etc.</a:t>
            </a:r>
          </a:p>
          <a:p>
            <a:pPr lvl="1">
              <a:buFont typeface="Arial" panose="020B0604020202020204" pitchFamily="34" charset="0"/>
              <a:buChar char="•"/>
            </a:pPr>
            <a:r>
              <a:rPr lang="en-US" sz="1800" dirty="0"/>
              <a:t>Managed code is written in a high-level language that can be run on top of .NET.</a:t>
            </a:r>
          </a:p>
          <a:p>
            <a:pPr lvl="1">
              <a:buFont typeface="Arial" panose="020B0604020202020204" pitchFamily="34" charset="0"/>
              <a:buChar char="•"/>
            </a:pPr>
            <a:r>
              <a:rPr lang="en-US" sz="1800" dirty="0"/>
              <a:t>Code is compiled into </a:t>
            </a:r>
            <a:r>
              <a:rPr lang="en-US" sz="1800" b="1" dirty="0"/>
              <a:t>Intermediate Language</a:t>
            </a:r>
            <a:r>
              <a:rPr lang="en-US" sz="1800" dirty="0"/>
              <a:t> (</a:t>
            </a:r>
            <a:r>
              <a:rPr lang="en-US" sz="1800" b="1" i="1" dirty="0"/>
              <a:t>IL</a:t>
            </a:r>
            <a:r>
              <a:rPr lang="en-US" sz="1800" dirty="0"/>
              <a:t> [AKA, </a:t>
            </a:r>
            <a:r>
              <a:rPr lang="en-US" sz="1800" b="1" i="1" dirty="0"/>
              <a:t>MISL</a:t>
            </a:r>
            <a:r>
              <a:rPr lang="en-US" sz="1800" dirty="0"/>
              <a:t>, AKA </a:t>
            </a:r>
            <a:r>
              <a:rPr lang="en-US" sz="1800" b="1" i="1" dirty="0"/>
              <a:t>CIL</a:t>
            </a:r>
            <a:r>
              <a:rPr lang="en-US" sz="1800" dirty="0"/>
              <a:t>]) code, which the CLR compiles and executes. </a:t>
            </a:r>
          </a:p>
          <a:p>
            <a:pPr lvl="1">
              <a:buFont typeface="Arial" panose="020B0604020202020204" pitchFamily="34" charset="0"/>
              <a:buChar char="•"/>
            </a:pPr>
            <a:r>
              <a:rPr lang="en-US" sz="1800" dirty="0"/>
              <a:t>The </a:t>
            </a:r>
            <a:r>
              <a:rPr lang="en-US" sz="1800" b="1" i="1" dirty="0"/>
              <a:t>CLR</a:t>
            </a:r>
            <a:r>
              <a:rPr lang="en-US" sz="1800" dirty="0"/>
              <a:t> manages the </a:t>
            </a:r>
            <a:r>
              <a:rPr lang="en-US" sz="1800" b="1" dirty="0"/>
              <a:t>Just-In-Time</a:t>
            </a:r>
            <a:r>
              <a:rPr lang="en-US" sz="1800" dirty="0"/>
              <a:t> compiling code from </a:t>
            </a:r>
            <a:r>
              <a:rPr lang="en-US" sz="1800" b="1" i="1" dirty="0"/>
              <a:t>IL</a:t>
            </a:r>
            <a:r>
              <a:rPr lang="en-US" sz="1800" dirty="0"/>
              <a:t> to machine code that can be run on a CPU. </a:t>
            </a:r>
          </a:p>
          <a:p>
            <a:pPr lvl="1">
              <a:buFont typeface="Arial" panose="020B0604020202020204" pitchFamily="34" charset="0"/>
              <a:buChar char="•"/>
            </a:pPr>
            <a:r>
              <a:rPr lang="en-US" sz="1800" dirty="0"/>
              <a:t>The CLR knows what your code is doing and can </a:t>
            </a:r>
            <a:r>
              <a:rPr lang="en-US" sz="1800" i="1" dirty="0"/>
              <a:t>manage</a:t>
            </a:r>
            <a:r>
              <a:rPr lang="en-US" sz="1800" dirty="0"/>
              <a:t> it.</a:t>
            </a:r>
          </a:p>
        </p:txBody>
      </p:sp>
    </p:spTree>
    <p:extLst>
      <p:ext uri="{BB962C8B-B14F-4D97-AF65-F5344CB8AC3E}">
        <p14:creationId xmlns:p14="http://schemas.microsoft.com/office/powerpoint/2010/main" val="12698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4F4-1CE5-4E99-97D9-F40224B3075C}"/>
              </a:ext>
            </a:extLst>
          </p:cNvPr>
          <p:cNvSpPr>
            <a:spLocks noGrp="1"/>
          </p:cNvSpPr>
          <p:nvPr>
            <p:ph type="title"/>
          </p:nvPr>
        </p:nvSpPr>
        <p:spPr/>
        <p:txBody>
          <a:bodyPr>
            <a:normAutofit/>
          </a:bodyPr>
          <a:lstStyle/>
          <a:p>
            <a:r>
              <a:rPr lang="en-US" dirty="0"/>
              <a:t>Unmanaged Code</a:t>
            </a:r>
            <a:br>
              <a:rPr lang="en-US" dirty="0"/>
            </a:br>
            <a:r>
              <a:rPr lang="en-US" sz="1600" dirty="0">
                <a:hlinkClick r:id="rId2"/>
              </a:rPr>
              <a:t>https://docs.microsoft.com/en-us/dotnet/framework/interop/</a:t>
            </a:r>
            <a:endParaRPr lang="en-US" sz="1600" dirty="0"/>
          </a:p>
        </p:txBody>
      </p:sp>
      <p:sp>
        <p:nvSpPr>
          <p:cNvPr id="3" name="Content Placeholder 2">
            <a:extLst>
              <a:ext uri="{FF2B5EF4-FFF2-40B4-BE49-F238E27FC236}">
                <a16:creationId xmlns:a16="http://schemas.microsoft.com/office/drawing/2014/main" id="{503BB85E-B2C3-4C63-9635-C7A66590D6FB}"/>
              </a:ext>
            </a:extLst>
          </p:cNvPr>
          <p:cNvSpPr>
            <a:spLocks noGrp="1"/>
          </p:cNvSpPr>
          <p:nvPr>
            <p:ph idx="1"/>
          </p:nvPr>
        </p:nvSpPr>
        <p:spPr>
          <a:xfrm>
            <a:off x="1097280" y="2108201"/>
            <a:ext cx="4474498" cy="3760891"/>
          </a:xfrm>
        </p:spPr>
        <p:txBody>
          <a:bodyPr>
            <a:normAutofit fontScale="92500" lnSpcReduction="20000"/>
          </a:bodyPr>
          <a:lstStyle/>
          <a:p>
            <a:r>
              <a:rPr lang="en-US" dirty="0"/>
              <a:t>Code that runs outside the CLR is called </a:t>
            </a:r>
            <a:r>
              <a:rPr lang="en-US" u="sng" dirty="0"/>
              <a:t>Unmanaged Code</a:t>
            </a:r>
            <a:r>
              <a:rPr lang="en-US" dirty="0"/>
              <a:t>. </a:t>
            </a:r>
          </a:p>
          <a:p>
            <a:r>
              <a:rPr lang="en-US" dirty="0"/>
              <a:t>The .NET Framework promotes interaction with </a:t>
            </a:r>
            <a:r>
              <a:rPr lang="en-US" dirty="0">
                <a:hlinkClick r:id="rId3"/>
              </a:rPr>
              <a:t>COM</a:t>
            </a:r>
            <a:r>
              <a:rPr lang="en-US" dirty="0"/>
              <a:t> components, COM+ services, external type libraries, and many operating system services. Data types, method signatures, and error-handling mechanisms vary between managed and unmanaged object models. </a:t>
            </a:r>
          </a:p>
          <a:p>
            <a:r>
              <a:rPr lang="en-US" dirty="0"/>
              <a:t>Examples of Unmanaged Code:</a:t>
            </a:r>
          </a:p>
          <a:p>
            <a:pPr lvl="1"/>
            <a:r>
              <a:rPr lang="en-US" dirty="0"/>
              <a:t>COM components, </a:t>
            </a:r>
          </a:p>
          <a:p>
            <a:pPr lvl="1"/>
            <a:r>
              <a:rPr lang="en-US" dirty="0"/>
              <a:t>ActiveX interfaces,</a:t>
            </a:r>
          </a:p>
          <a:p>
            <a:pPr lvl="1"/>
            <a:r>
              <a:rPr lang="en-US" dirty="0"/>
              <a:t>Windows API functions.</a:t>
            </a:r>
          </a:p>
          <a:p>
            <a:endParaRPr lang="en-US" dirty="0"/>
          </a:p>
        </p:txBody>
      </p:sp>
      <p:pic>
        <p:nvPicPr>
          <p:cNvPr id="4" name="Picture 3">
            <a:extLst>
              <a:ext uri="{FF2B5EF4-FFF2-40B4-BE49-F238E27FC236}">
                <a16:creationId xmlns:a16="http://schemas.microsoft.com/office/drawing/2014/main" id="{23B4AAA1-1434-423C-A8A8-62772CF58590}"/>
              </a:ext>
            </a:extLst>
          </p:cNvPr>
          <p:cNvPicPr>
            <a:picLocks noChangeAspect="1"/>
          </p:cNvPicPr>
          <p:nvPr/>
        </p:nvPicPr>
        <p:blipFill>
          <a:blip r:embed="rId4"/>
          <a:stretch>
            <a:fillRect/>
          </a:stretch>
        </p:blipFill>
        <p:spPr>
          <a:xfrm>
            <a:off x="5571778" y="2108201"/>
            <a:ext cx="6521493" cy="4651187"/>
          </a:xfrm>
          <a:prstGeom prst="rect">
            <a:avLst/>
          </a:prstGeom>
        </p:spPr>
      </p:pic>
    </p:spTree>
    <p:extLst>
      <p:ext uri="{BB962C8B-B14F-4D97-AF65-F5344CB8AC3E}">
        <p14:creationId xmlns:p14="http://schemas.microsoft.com/office/powerpoint/2010/main" val="200498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F7E-F391-40EF-9132-5A6DB51B9AE7}"/>
              </a:ext>
            </a:extLst>
          </p:cNvPr>
          <p:cNvSpPr>
            <a:spLocks noGrp="1"/>
          </p:cNvSpPr>
          <p:nvPr>
            <p:ph type="title"/>
          </p:nvPr>
        </p:nvSpPr>
        <p:spPr/>
        <p:txBody>
          <a:bodyPr>
            <a:normAutofit/>
          </a:bodyPr>
          <a:lstStyle/>
          <a:p>
            <a:r>
              <a:rPr lang="en-US" dirty="0"/>
              <a:t>Idisposable Interface</a:t>
            </a:r>
            <a:br>
              <a:rPr lang="en-US" dirty="0"/>
            </a:br>
            <a:r>
              <a:rPr lang="en-US" sz="1400" dirty="0">
                <a:hlinkClick r:id="rId2"/>
              </a:rPr>
              <a:t>https://docs.microsoft.com/en-us/dotnet/api/system.idisposable?view=netframework-4.8</a:t>
            </a:r>
            <a:endParaRPr lang="en-US" dirty="0"/>
          </a:p>
        </p:txBody>
      </p:sp>
      <p:sp>
        <p:nvSpPr>
          <p:cNvPr id="3" name="Content Placeholder 2">
            <a:extLst>
              <a:ext uri="{FF2B5EF4-FFF2-40B4-BE49-F238E27FC236}">
                <a16:creationId xmlns:a16="http://schemas.microsoft.com/office/drawing/2014/main" id="{612B0B78-76FA-413F-AF27-76035DE2FC53}"/>
              </a:ext>
            </a:extLst>
          </p:cNvPr>
          <p:cNvSpPr>
            <a:spLocks noGrp="1"/>
          </p:cNvSpPr>
          <p:nvPr>
            <p:ph idx="1"/>
          </p:nvPr>
        </p:nvSpPr>
        <p:spPr>
          <a:xfrm>
            <a:off x="1052455" y="3601240"/>
            <a:ext cx="5305314" cy="2772666"/>
          </a:xfrm>
        </p:spPr>
        <p:txBody>
          <a:bodyPr anchor="ctr">
            <a:normAutofit/>
          </a:bodyPr>
          <a:lstStyle/>
          <a:p>
            <a:pPr lvl="1">
              <a:buFont typeface="Arial" panose="020B0604020202020204" pitchFamily="34" charset="0"/>
              <a:buChar char="•"/>
            </a:pPr>
            <a:r>
              <a:rPr lang="en-US" sz="2800" dirty="0">
                <a:solidFill>
                  <a:schemeClr val="tx1"/>
                </a:solidFill>
              </a:rPr>
              <a:t>If your app uses an object that implements the </a:t>
            </a:r>
            <a:r>
              <a:rPr lang="en-US" sz="2800" b="1" i="1" dirty="0">
                <a:solidFill>
                  <a:schemeClr val="tx1"/>
                </a:solidFill>
              </a:rPr>
              <a:t>Idisposable </a:t>
            </a:r>
            <a:r>
              <a:rPr lang="en-US" sz="2800" dirty="0">
                <a:solidFill>
                  <a:schemeClr val="tx1"/>
                </a:solidFill>
              </a:rPr>
              <a:t>interface, call the object’s </a:t>
            </a:r>
            <a:r>
              <a:rPr lang="en-US" sz="2800" b="1" i="1" dirty="0">
                <a:solidFill>
                  <a:schemeClr val="tx1"/>
                </a:solidFill>
              </a:rPr>
              <a:t>IDisposable.Dispose </a:t>
            </a:r>
            <a:r>
              <a:rPr lang="en-US" sz="2800" dirty="0">
                <a:solidFill>
                  <a:schemeClr val="tx1"/>
                </a:solidFill>
              </a:rPr>
              <a:t>implementation when finished using it. </a:t>
            </a:r>
            <a:endParaRPr lang="en-US" sz="1400" dirty="0">
              <a:solidFill>
                <a:schemeClr val="tx1"/>
              </a:solidFill>
            </a:endParaRPr>
          </a:p>
        </p:txBody>
      </p:sp>
      <p:pic>
        <p:nvPicPr>
          <p:cNvPr id="4" name="Picture 3">
            <a:extLst>
              <a:ext uri="{FF2B5EF4-FFF2-40B4-BE49-F238E27FC236}">
                <a16:creationId xmlns:a16="http://schemas.microsoft.com/office/drawing/2014/main" id="{2A4F52A6-CF04-46DB-AF3F-123D6759A72A}"/>
              </a:ext>
            </a:extLst>
          </p:cNvPr>
          <p:cNvPicPr>
            <a:picLocks noChangeAspect="1"/>
          </p:cNvPicPr>
          <p:nvPr/>
        </p:nvPicPr>
        <p:blipFill>
          <a:blip r:embed="rId3"/>
          <a:stretch>
            <a:fillRect/>
          </a:stretch>
        </p:blipFill>
        <p:spPr>
          <a:xfrm>
            <a:off x="6096000" y="5131265"/>
            <a:ext cx="5579455" cy="1041013"/>
          </a:xfrm>
          <a:prstGeom prst="rect">
            <a:avLst/>
          </a:prstGeom>
          <a:ln>
            <a:noFill/>
          </a:ln>
          <a:effectLst/>
        </p:spPr>
      </p:pic>
      <p:pic>
        <p:nvPicPr>
          <p:cNvPr id="5" name="Picture 4">
            <a:extLst>
              <a:ext uri="{FF2B5EF4-FFF2-40B4-BE49-F238E27FC236}">
                <a16:creationId xmlns:a16="http://schemas.microsoft.com/office/drawing/2014/main" id="{3B94EB08-0A33-45A5-9699-57932FE625F3}"/>
              </a:ext>
            </a:extLst>
          </p:cNvPr>
          <p:cNvPicPr>
            <a:picLocks noChangeAspect="1"/>
          </p:cNvPicPr>
          <p:nvPr/>
        </p:nvPicPr>
        <p:blipFill>
          <a:blip r:embed="rId4"/>
          <a:stretch>
            <a:fillRect/>
          </a:stretch>
        </p:blipFill>
        <p:spPr>
          <a:xfrm>
            <a:off x="6096000" y="3608853"/>
            <a:ext cx="5577896" cy="1393238"/>
          </a:xfrm>
          <a:prstGeom prst="rect">
            <a:avLst/>
          </a:prstGeom>
          <a:ln>
            <a:noFill/>
          </a:ln>
          <a:effectLst/>
        </p:spPr>
      </p:pic>
      <p:sp>
        <p:nvSpPr>
          <p:cNvPr id="7" name="Rectangle 6">
            <a:extLst>
              <a:ext uri="{FF2B5EF4-FFF2-40B4-BE49-F238E27FC236}">
                <a16:creationId xmlns:a16="http://schemas.microsoft.com/office/drawing/2014/main" id="{DE751DFE-0303-42B8-A8F9-BFA9A138AD09}"/>
              </a:ext>
            </a:extLst>
          </p:cNvPr>
          <p:cNvSpPr/>
          <p:nvPr/>
        </p:nvSpPr>
        <p:spPr>
          <a:xfrm>
            <a:off x="693868" y="2094684"/>
            <a:ext cx="10980028" cy="1384995"/>
          </a:xfrm>
          <a:prstGeom prst="rect">
            <a:avLst/>
          </a:prstGeom>
        </p:spPr>
        <p:txBody>
          <a:bodyPr wrap="square">
            <a:spAutoFit/>
          </a:bodyPr>
          <a:lstStyle/>
          <a:p>
            <a:pPr lvl="1">
              <a:buFont typeface="Arial" panose="020B0604020202020204" pitchFamily="34" charset="0"/>
              <a:buChar char="•"/>
            </a:pPr>
            <a:r>
              <a:rPr lang="en-US" sz="2800" dirty="0"/>
              <a:t>The </a:t>
            </a:r>
            <a:r>
              <a:rPr lang="en-US" sz="2800" b="1" i="1" dirty="0"/>
              <a:t>Garbage Collector (GC)</a:t>
            </a:r>
            <a:r>
              <a:rPr lang="en-US" sz="2800" dirty="0"/>
              <a:t> has no knowledge of unmanaged resources (window handles, or open files and streams).</a:t>
            </a:r>
          </a:p>
          <a:p>
            <a:pPr lvl="1">
              <a:buFont typeface="Arial" panose="020B0604020202020204" pitchFamily="34" charset="0"/>
              <a:buChar char="•"/>
            </a:pPr>
            <a:r>
              <a:rPr lang="en-US" sz="2800" dirty="0"/>
              <a:t>Idisposable provides a method for releasing unmanaged resources.</a:t>
            </a:r>
          </a:p>
        </p:txBody>
      </p:sp>
    </p:spTree>
    <p:extLst>
      <p:ext uri="{BB962C8B-B14F-4D97-AF65-F5344CB8AC3E}">
        <p14:creationId xmlns:p14="http://schemas.microsoft.com/office/powerpoint/2010/main" val="209825492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1099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Garbage Collection</vt:lpstr>
      <vt:lpstr>.NET's garbage collector manages the allocation and release of memory for your application. The garbage collector's optimizing engine determines the best time to perform a collection, based upon the allocations being made. It checks for objects in the managed heap that are no longer being used by the application and performs the necessary operations to reclaim their memory.</vt:lpstr>
      <vt:lpstr>Fundamentals of memory https://docs.microsoft.com/en-us/dotnet/standard/garbage-collection/fundamentals#fundamentals-of-memory</vt:lpstr>
      <vt:lpstr>Benefits of Garbage Collection https://docs.microsoft.com/en-us/dotnet/standard/garbage-collection/fundamentals</vt:lpstr>
      <vt:lpstr>Managed Heap https://docs.microsoft.com/en-us/dotnet/standard/garbage-collection/fundamentals https://docs.microsoft.com/en-us/dotnet/standard/garbage-collection/large-object-heap</vt:lpstr>
      <vt:lpstr>Heap Object Generations https://docs.microsoft.com/en-us/dotnet/standard/garbage-collection/fundamentals#generations</vt:lpstr>
      <vt:lpstr>Managed Code https://docs.microsoft.com/en-us/dotnet/standard/managed-code</vt:lpstr>
      <vt:lpstr>Unmanaged Code https://docs.microsoft.com/en-us/dotnet/framework/interop/</vt:lpstr>
      <vt:lpstr>Idisposable Interface https://docs.microsoft.com/en-us/dotnet/api/system.idisposable?view=netframework-4.8</vt:lpstr>
      <vt:lpstr>Using Block https://docs.microsoft.com/en-us/dotnet/csharp/language-reference/keywords/using-statement</vt:lpstr>
      <vt:lpstr>Using Block https://docs.microsoft.com/en-us/dotnet/api/system.idisposable?view=netframework-4.8</vt:lpstr>
      <vt:lpstr>Using Block https://docs.microsoft.com/en-us/dotnet/csharp/language-reference/keywords/using-statement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2020-02-23T01:50:01Z</dcterms:created>
  <dcterms:modified xsi:type="dcterms:W3CDTF">2020-03-08T05:53:02Z</dcterms:modified>
</cp:coreProperties>
</file>